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6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59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95"/>
  </p:notesMasterIdLst>
  <p:handoutMasterIdLst>
    <p:handoutMasterId r:id="rId96"/>
  </p:handoutMasterIdLst>
  <p:sldIdLst>
    <p:sldId id="261" r:id="rId3"/>
    <p:sldId id="283" r:id="rId4"/>
    <p:sldId id="393" r:id="rId5"/>
    <p:sldId id="397" r:id="rId6"/>
    <p:sldId id="285" r:id="rId7"/>
    <p:sldId id="286" r:id="rId8"/>
    <p:sldId id="287" r:id="rId9"/>
    <p:sldId id="288" r:id="rId10"/>
    <p:sldId id="289" r:id="rId11"/>
    <p:sldId id="392" r:id="rId12"/>
    <p:sldId id="385" r:id="rId13"/>
    <p:sldId id="290" r:id="rId14"/>
    <p:sldId id="291" r:id="rId15"/>
    <p:sldId id="292" r:id="rId16"/>
    <p:sldId id="377" r:id="rId17"/>
    <p:sldId id="378" r:id="rId18"/>
    <p:sldId id="294" r:id="rId19"/>
    <p:sldId id="295" r:id="rId20"/>
    <p:sldId id="296" r:id="rId21"/>
    <p:sldId id="382" r:id="rId22"/>
    <p:sldId id="383" r:id="rId23"/>
    <p:sldId id="384" r:id="rId24"/>
    <p:sldId id="298" r:id="rId25"/>
    <p:sldId id="299" r:id="rId26"/>
    <p:sldId id="301" r:id="rId27"/>
    <p:sldId id="302" r:id="rId28"/>
    <p:sldId id="395" r:id="rId29"/>
    <p:sldId id="303" r:id="rId30"/>
    <p:sldId id="304" r:id="rId31"/>
    <p:sldId id="305" r:id="rId32"/>
    <p:sldId id="306" r:id="rId33"/>
    <p:sldId id="307" r:id="rId34"/>
    <p:sldId id="308" r:id="rId35"/>
    <p:sldId id="309" r:id="rId36"/>
    <p:sldId id="311" r:id="rId37"/>
    <p:sldId id="312" r:id="rId38"/>
    <p:sldId id="386" r:id="rId39"/>
    <p:sldId id="313" r:id="rId40"/>
    <p:sldId id="314" r:id="rId41"/>
    <p:sldId id="315" r:id="rId42"/>
    <p:sldId id="316" r:id="rId43"/>
    <p:sldId id="317" r:id="rId44"/>
    <p:sldId id="318" r:id="rId45"/>
    <p:sldId id="319" r:id="rId46"/>
    <p:sldId id="320" r:id="rId47"/>
    <p:sldId id="321" r:id="rId48"/>
    <p:sldId id="322" r:id="rId49"/>
    <p:sldId id="323" r:id="rId50"/>
    <p:sldId id="325" r:id="rId51"/>
    <p:sldId id="326" r:id="rId52"/>
    <p:sldId id="371" r:id="rId53"/>
    <p:sldId id="327" r:id="rId54"/>
    <p:sldId id="328" r:id="rId55"/>
    <p:sldId id="329" r:id="rId56"/>
    <p:sldId id="330" r:id="rId57"/>
    <p:sldId id="332" r:id="rId58"/>
    <p:sldId id="333" r:id="rId59"/>
    <p:sldId id="334" r:id="rId60"/>
    <p:sldId id="388" r:id="rId61"/>
    <p:sldId id="335" r:id="rId62"/>
    <p:sldId id="336" r:id="rId63"/>
    <p:sldId id="337" r:id="rId64"/>
    <p:sldId id="338" r:id="rId65"/>
    <p:sldId id="339" r:id="rId66"/>
    <p:sldId id="340" r:id="rId67"/>
    <p:sldId id="341" r:id="rId68"/>
    <p:sldId id="342" r:id="rId69"/>
    <p:sldId id="343" r:id="rId70"/>
    <p:sldId id="389" r:id="rId71"/>
    <p:sldId id="390" r:id="rId72"/>
    <p:sldId id="391" r:id="rId73"/>
    <p:sldId id="346" r:id="rId74"/>
    <p:sldId id="347" r:id="rId75"/>
    <p:sldId id="348" r:id="rId76"/>
    <p:sldId id="349" r:id="rId77"/>
    <p:sldId id="350" r:id="rId78"/>
    <p:sldId id="353" r:id="rId79"/>
    <p:sldId id="355" r:id="rId80"/>
    <p:sldId id="356" r:id="rId81"/>
    <p:sldId id="357" r:id="rId82"/>
    <p:sldId id="358" r:id="rId83"/>
    <p:sldId id="359" r:id="rId84"/>
    <p:sldId id="360" r:id="rId85"/>
    <p:sldId id="361" r:id="rId86"/>
    <p:sldId id="362" r:id="rId87"/>
    <p:sldId id="363" r:id="rId88"/>
    <p:sldId id="364" r:id="rId89"/>
    <p:sldId id="365" r:id="rId90"/>
    <p:sldId id="366" r:id="rId91"/>
    <p:sldId id="367" r:id="rId92"/>
    <p:sldId id="368" r:id="rId93"/>
    <p:sldId id="370" r:id="rId94"/>
  </p:sldIdLst>
  <p:sldSz cx="12192000" cy="6858000"/>
  <p:notesSz cx="6799263" cy="9929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>
        <p:scale>
          <a:sx n="51" d="100"/>
          <a:sy n="51" d="100"/>
        </p:scale>
        <p:origin x="-402" y="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2" d="100"/>
          <a:sy n="82" d="100"/>
        </p:scale>
        <p:origin x="385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slide" Target="slides/slide74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97" Type="http://schemas.openxmlformats.org/officeDocument/2006/relationships/presProps" Target="presProps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87" Type="http://schemas.openxmlformats.org/officeDocument/2006/relationships/slide" Target="slides/slide85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90" Type="http://schemas.openxmlformats.org/officeDocument/2006/relationships/slide" Target="slides/slide88.xml"/><Relationship Id="rId95" Type="http://schemas.openxmlformats.org/officeDocument/2006/relationships/notesMaster" Target="notesMasters/notesMaster1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100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93" Type="http://schemas.openxmlformats.org/officeDocument/2006/relationships/slide" Target="slides/slide91.xml"/><Relationship Id="rId98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slide" Target="slides/slide89.xml"/><Relationship Id="rId96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slide" Target="slides/slide92.xml"/><Relationship Id="rId9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5#1">
  <dgm:title val=""/>
  <dgm:desc val=""/>
  <dgm:catLst>
    <dgm:cat type="colorful" pri="10500"/>
  </dgm:catLst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123BBF-3E6F-4336-8826-49F267A72E8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it-IT"/>
        </a:p>
      </dgm:t>
    </dgm:pt>
    <dgm:pt modelId="{8E59424D-E226-48C3-AB48-FDC03C699F6C}">
      <dgm:prSet/>
      <dgm:spPr/>
      <dgm:t>
        <a:bodyPr/>
        <a:lstStyle/>
        <a:p>
          <a:pPr rtl="0"/>
          <a:r>
            <a:rPr lang="it-IT" smtClean="0"/>
            <a:t>Valori della trasparenza e dell’etica pubblica</a:t>
          </a:r>
          <a:endParaRPr lang="it-IT"/>
        </a:p>
      </dgm:t>
    </dgm:pt>
    <dgm:pt modelId="{2ECC36F5-33EF-438D-99AA-BA96759BE463}" type="parTrans" cxnId="{67DCFF95-3328-491F-A418-972654D4C6BB}">
      <dgm:prSet/>
      <dgm:spPr/>
      <dgm:t>
        <a:bodyPr/>
        <a:lstStyle/>
        <a:p>
          <a:endParaRPr lang="it-IT"/>
        </a:p>
      </dgm:t>
    </dgm:pt>
    <dgm:pt modelId="{65FDBA2B-3726-4CFD-B9EA-A7D9171645B3}" type="sibTrans" cxnId="{67DCFF95-3328-491F-A418-972654D4C6BB}">
      <dgm:prSet/>
      <dgm:spPr/>
      <dgm:t>
        <a:bodyPr/>
        <a:lstStyle/>
        <a:p>
          <a:endParaRPr lang="it-IT"/>
        </a:p>
      </dgm:t>
    </dgm:pt>
    <dgm:pt modelId="{D1CFB269-A756-4C7C-9A6A-E4D3453BAB6C}">
      <dgm:prSet/>
      <dgm:spPr/>
      <dgm:t>
        <a:bodyPr/>
        <a:lstStyle/>
        <a:p>
          <a:pPr rtl="0"/>
          <a:r>
            <a:rPr lang="it-IT" smtClean="0"/>
            <a:t>Quadro normativo di riferimento</a:t>
          </a:r>
          <a:endParaRPr lang="it-IT"/>
        </a:p>
      </dgm:t>
    </dgm:pt>
    <dgm:pt modelId="{6A6A8A03-A43B-4314-8995-9FF16272FBB7}" type="parTrans" cxnId="{42A21862-81EC-499A-94D7-CD3AF1E8C3B9}">
      <dgm:prSet/>
      <dgm:spPr/>
      <dgm:t>
        <a:bodyPr/>
        <a:lstStyle/>
        <a:p>
          <a:endParaRPr lang="it-IT"/>
        </a:p>
      </dgm:t>
    </dgm:pt>
    <dgm:pt modelId="{D234C569-4F15-44A6-B840-CF027162378F}" type="sibTrans" cxnId="{42A21862-81EC-499A-94D7-CD3AF1E8C3B9}">
      <dgm:prSet/>
      <dgm:spPr/>
      <dgm:t>
        <a:bodyPr/>
        <a:lstStyle/>
        <a:p>
          <a:endParaRPr lang="it-IT"/>
        </a:p>
      </dgm:t>
    </dgm:pt>
    <dgm:pt modelId="{2D470DD8-D89D-4D6D-B194-CB436747DBBE}">
      <dgm:prSet/>
      <dgm:spPr/>
      <dgm:t>
        <a:bodyPr/>
        <a:lstStyle/>
        <a:p>
          <a:pPr rtl="0"/>
          <a:r>
            <a:rPr lang="it-IT" smtClean="0"/>
            <a:t>Reati rilevanti in materia di corruzione</a:t>
          </a:r>
          <a:endParaRPr lang="it-IT"/>
        </a:p>
      </dgm:t>
    </dgm:pt>
    <dgm:pt modelId="{FDBE874D-0F3D-4244-A1CF-2DC833FEF780}" type="parTrans" cxnId="{67A62524-8899-4B68-AA37-B1414B0027F7}">
      <dgm:prSet/>
      <dgm:spPr/>
      <dgm:t>
        <a:bodyPr/>
        <a:lstStyle/>
        <a:p>
          <a:endParaRPr lang="it-IT"/>
        </a:p>
      </dgm:t>
    </dgm:pt>
    <dgm:pt modelId="{E99D6B6C-E15F-49D0-B6A3-C173816AF9A2}" type="sibTrans" cxnId="{67A62524-8899-4B68-AA37-B1414B0027F7}">
      <dgm:prSet/>
      <dgm:spPr/>
      <dgm:t>
        <a:bodyPr/>
        <a:lstStyle/>
        <a:p>
          <a:endParaRPr lang="it-IT"/>
        </a:p>
      </dgm:t>
    </dgm:pt>
    <dgm:pt modelId="{7113864E-F44D-44E7-BC29-5B07EAB21F8C}">
      <dgm:prSet/>
      <dgm:spPr/>
      <dgm:t>
        <a:bodyPr/>
        <a:lstStyle/>
        <a:p>
          <a:pPr rtl="0"/>
          <a:r>
            <a:rPr lang="it-IT" smtClean="0"/>
            <a:t>Autorità Nazionale Anticorruzione</a:t>
          </a:r>
          <a:endParaRPr lang="it-IT"/>
        </a:p>
      </dgm:t>
    </dgm:pt>
    <dgm:pt modelId="{046B7E12-D438-4A6B-A0B3-7F79E7134912}" type="parTrans" cxnId="{B1FD1F7A-E277-4DE2-92F2-3D4E433B1ACF}">
      <dgm:prSet/>
      <dgm:spPr/>
      <dgm:t>
        <a:bodyPr/>
        <a:lstStyle/>
        <a:p>
          <a:endParaRPr lang="it-IT"/>
        </a:p>
      </dgm:t>
    </dgm:pt>
    <dgm:pt modelId="{4F874711-E1D7-4977-85F4-C1E09F680EA5}" type="sibTrans" cxnId="{B1FD1F7A-E277-4DE2-92F2-3D4E433B1ACF}">
      <dgm:prSet/>
      <dgm:spPr/>
      <dgm:t>
        <a:bodyPr/>
        <a:lstStyle/>
        <a:p>
          <a:endParaRPr lang="it-IT"/>
        </a:p>
      </dgm:t>
    </dgm:pt>
    <dgm:pt modelId="{E74139EC-4D03-498D-9189-1DFC95573BE0}">
      <dgm:prSet/>
      <dgm:spPr/>
      <dgm:t>
        <a:bodyPr/>
        <a:lstStyle/>
        <a:p>
          <a:pPr rtl="0"/>
          <a:r>
            <a:rPr lang="it-IT" smtClean="0"/>
            <a:t>Piano nazionale anticorruzione</a:t>
          </a:r>
          <a:endParaRPr lang="it-IT"/>
        </a:p>
      </dgm:t>
    </dgm:pt>
    <dgm:pt modelId="{F0ED97B6-3113-4868-8155-099D5810974B}" type="parTrans" cxnId="{C7272D08-42A4-47FB-BA47-69D8BCA0F9D5}">
      <dgm:prSet/>
      <dgm:spPr/>
      <dgm:t>
        <a:bodyPr/>
        <a:lstStyle/>
        <a:p>
          <a:endParaRPr lang="it-IT"/>
        </a:p>
      </dgm:t>
    </dgm:pt>
    <dgm:pt modelId="{FF52A29A-5469-45D5-9A67-0894AC186B52}" type="sibTrans" cxnId="{C7272D08-42A4-47FB-BA47-69D8BCA0F9D5}">
      <dgm:prSet/>
      <dgm:spPr/>
      <dgm:t>
        <a:bodyPr/>
        <a:lstStyle/>
        <a:p>
          <a:endParaRPr lang="it-IT"/>
        </a:p>
      </dgm:t>
    </dgm:pt>
    <dgm:pt modelId="{7C1A956C-7DA3-4967-B1C6-A7321DC55E7E}">
      <dgm:prSet/>
      <dgm:spPr/>
      <dgm:t>
        <a:bodyPr/>
        <a:lstStyle/>
        <a:p>
          <a:pPr rtl="0"/>
          <a:r>
            <a:rPr lang="it-IT" smtClean="0"/>
            <a:t>Piano triennale della prevenzione della corruzione e trasparenza</a:t>
          </a:r>
          <a:endParaRPr lang="it-IT"/>
        </a:p>
      </dgm:t>
    </dgm:pt>
    <dgm:pt modelId="{AB4B893A-2D33-426E-B276-8B2316C30C01}" type="parTrans" cxnId="{11CCDAC3-88A4-433C-8565-05C6C7CE86D4}">
      <dgm:prSet/>
      <dgm:spPr/>
      <dgm:t>
        <a:bodyPr/>
        <a:lstStyle/>
        <a:p>
          <a:endParaRPr lang="it-IT"/>
        </a:p>
      </dgm:t>
    </dgm:pt>
    <dgm:pt modelId="{6588FD01-A9BF-4542-972E-6D3692398EDB}" type="sibTrans" cxnId="{11CCDAC3-88A4-433C-8565-05C6C7CE86D4}">
      <dgm:prSet/>
      <dgm:spPr/>
      <dgm:t>
        <a:bodyPr/>
        <a:lstStyle/>
        <a:p>
          <a:endParaRPr lang="it-IT"/>
        </a:p>
      </dgm:t>
    </dgm:pt>
    <dgm:pt modelId="{C4060B0B-517E-43F5-8B84-BD163AA196E7}">
      <dgm:prSet/>
      <dgm:spPr/>
      <dgm:t>
        <a:bodyPr/>
        <a:lstStyle/>
        <a:p>
          <a:pPr rtl="0"/>
          <a:r>
            <a:rPr lang="it-IT" smtClean="0"/>
            <a:t>Ruoli e funzioni dei soggetti che concorrono alla prevenzione della corruzione</a:t>
          </a:r>
          <a:endParaRPr lang="it-IT"/>
        </a:p>
      </dgm:t>
    </dgm:pt>
    <dgm:pt modelId="{D07EEC49-6A84-4B30-B15F-F47AD0F169EF}" type="parTrans" cxnId="{C10A21EB-3ADA-47B7-B6A6-43E1A9B39C4D}">
      <dgm:prSet/>
      <dgm:spPr/>
      <dgm:t>
        <a:bodyPr/>
        <a:lstStyle/>
        <a:p>
          <a:endParaRPr lang="it-IT"/>
        </a:p>
      </dgm:t>
    </dgm:pt>
    <dgm:pt modelId="{A3E4C1C5-B2B8-4262-80B6-3B9DD739F4FE}" type="sibTrans" cxnId="{C10A21EB-3ADA-47B7-B6A6-43E1A9B39C4D}">
      <dgm:prSet/>
      <dgm:spPr/>
      <dgm:t>
        <a:bodyPr/>
        <a:lstStyle/>
        <a:p>
          <a:endParaRPr lang="it-IT"/>
        </a:p>
      </dgm:t>
    </dgm:pt>
    <dgm:pt modelId="{B9FFBFF8-552D-40B2-8131-0A30E5F564F1}">
      <dgm:prSet/>
      <dgm:spPr/>
      <dgm:t>
        <a:bodyPr/>
        <a:lstStyle/>
        <a:p>
          <a:pPr rtl="0"/>
          <a:r>
            <a:rPr lang="it-IT" smtClean="0"/>
            <a:t>La trasparenza: misura di rilievo per la prevenzione della corruzione</a:t>
          </a:r>
          <a:endParaRPr lang="it-IT"/>
        </a:p>
      </dgm:t>
    </dgm:pt>
    <dgm:pt modelId="{25F37E1F-414A-491D-8A07-F28BD256B54F}" type="parTrans" cxnId="{3D6FCA83-4E5E-4F1E-B7E4-7182CAC89C96}">
      <dgm:prSet/>
      <dgm:spPr/>
      <dgm:t>
        <a:bodyPr/>
        <a:lstStyle/>
        <a:p>
          <a:endParaRPr lang="it-IT"/>
        </a:p>
      </dgm:t>
    </dgm:pt>
    <dgm:pt modelId="{54173C8E-3E60-435E-A5EB-65C6F78D6C23}" type="sibTrans" cxnId="{3D6FCA83-4E5E-4F1E-B7E4-7182CAC89C96}">
      <dgm:prSet/>
      <dgm:spPr/>
      <dgm:t>
        <a:bodyPr/>
        <a:lstStyle/>
        <a:p>
          <a:endParaRPr lang="it-IT"/>
        </a:p>
      </dgm:t>
    </dgm:pt>
    <dgm:pt modelId="{C6841F5F-35EB-40F2-84E0-97B7479E5815}">
      <dgm:prSet/>
      <dgm:spPr/>
      <dgm:t>
        <a:bodyPr/>
        <a:lstStyle/>
        <a:p>
          <a:pPr rtl="0"/>
          <a:r>
            <a:rPr lang="it-IT" smtClean="0"/>
            <a:t>Rating pubblico: nuovo strumento per i cittadini</a:t>
          </a:r>
          <a:endParaRPr lang="it-IT"/>
        </a:p>
      </dgm:t>
    </dgm:pt>
    <dgm:pt modelId="{09F26CF7-3619-415E-A00D-BEE85F0DC4EF}" type="parTrans" cxnId="{84D6ECF9-7AD2-4185-AEA3-2FE876F9CD7C}">
      <dgm:prSet/>
      <dgm:spPr/>
      <dgm:t>
        <a:bodyPr/>
        <a:lstStyle/>
        <a:p>
          <a:endParaRPr lang="it-IT"/>
        </a:p>
      </dgm:t>
    </dgm:pt>
    <dgm:pt modelId="{972061D2-073C-40DF-8781-47F73FE1ED8B}" type="sibTrans" cxnId="{84D6ECF9-7AD2-4185-AEA3-2FE876F9CD7C}">
      <dgm:prSet/>
      <dgm:spPr/>
      <dgm:t>
        <a:bodyPr/>
        <a:lstStyle/>
        <a:p>
          <a:endParaRPr lang="it-IT"/>
        </a:p>
      </dgm:t>
    </dgm:pt>
    <dgm:pt modelId="{FF002BA4-03DE-4191-8791-54FB9518A46B}" type="pres">
      <dgm:prSet presAssocID="{CD123BBF-3E6F-4336-8826-49F267A72E8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8DC70773-A076-4E6A-8F58-65446CD5A516}" type="pres">
      <dgm:prSet presAssocID="{8E59424D-E226-48C3-AB48-FDC03C699F6C}" presName="parentText" presStyleLbl="node1" presStyleIdx="0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901DD3F-81EF-4BB3-8E89-2D9EBA124BDF}" type="pres">
      <dgm:prSet presAssocID="{65FDBA2B-3726-4CFD-B9EA-A7D9171645B3}" presName="spacer" presStyleCnt="0"/>
      <dgm:spPr/>
    </dgm:pt>
    <dgm:pt modelId="{B9070B00-3CA7-4022-8620-CAC71D514B25}" type="pres">
      <dgm:prSet presAssocID="{D1CFB269-A756-4C7C-9A6A-E4D3453BAB6C}" presName="parentText" presStyleLbl="node1" presStyleIdx="1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91F20168-7AAD-4D31-B1B8-E7AEC543BBA0}" type="pres">
      <dgm:prSet presAssocID="{D234C569-4F15-44A6-B840-CF027162378F}" presName="spacer" presStyleCnt="0"/>
      <dgm:spPr/>
    </dgm:pt>
    <dgm:pt modelId="{1C10B5CC-107A-4159-987F-F46491BC5C33}" type="pres">
      <dgm:prSet presAssocID="{2D470DD8-D89D-4D6D-B194-CB436747DBBE}" presName="parentText" presStyleLbl="node1" presStyleIdx="2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9A29499-34F3-4B2D-8165-41242D29ADA5}" type="pres">
      <dgm:prSet presAssocID="{E99D6B6C-E15F-49D0-B6A3-C173816AF9A2}" presName="spacer" presStyleCnt="0"/>
      <dgm:spPr/>
    </dgm:pt>
    <dgm:pt modelId="{2554E914-91BA-461D-86BA-586B0CD12841}" type="pres">
      <dgm:prSet presAssocID="{7113864E-F44D-44E7-BC29-5B07EAB21F8C}" presName="parentText" presStyleLbl="node1" presStyleIdx="3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C57F4F6-55F2-40F2-997C-EA6C3754800C}" type="pres">
      <dgm:prSet presAssocID="{4F874711-E1D7-4977-85F4-C1E09F680EA5}" presName="spacer" presStyleCnt="0"/>
      <dgm:spPr/>
    </dgm:pt>
    <dgm:pt modelId="{97312570-C04D-4C71-8EED-D7BEE310F21A}" type="pres">
      <dgm:prSet presAssocID="{E74139EC-4D03-498D-9189-1DFC95573BE0}" presName="parentText" presStyleLbl="node1" presStyleIdx="4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F431172D-B9AC-4522-A619-86BE78513076}" type="pres">
      <dgm:prSet presAssocID="{FF52A29A-5469-45D5-9A67-0894AC186B52}" presName="spacer" presStyleCnt="0"/>
      <dgm:spPr/>
    </dgm:pt>
    <dgm:pt modelId="{C1A3091C-7F6F-44FB-A9D9-F0FB7B22C6B0}" type="pres">
      <dgm:prSet presAssocID="{7C1A956C-7DA3-4967-B1C6-A7321DC55E7E}" presName="parentText" presStyleLbl="node1" presStyleIdx="5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4F7B3ED-D89A-4AB2-8C40-788BA3EF2AB8}" type="pres">
      <dgm:prSet presAssocID="{6588FD01-A9BF-4542-972E-6D3692398EDB}" presName="spacer" presStyleCnt="0"/>
      <dgm:spPr/>
    </dgm:pt>
    <dgm:pt modelId="{F619DC94-88D3-4493-A3BA-026E3A3A77BC}" type="pres">
      <dgm:prSet presAssocID="{C4060B0B-517E-43F5-8B84-BD163AA196E7}" presName="parentText" presStyleLbl="node1" presStyleIdx="6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2387F46-46BD-4FF9-A435-F4223355C39E}" type="pres">
      <dgm:prSet presAssocID="{A3E4C1C5-B2B8-4262-80B6-3B9DD739F4FE}" presName="spacer" presStyleCnt="0"/>
      <dgm:spPr/>
    </dgm:pt>
    <dgm:pt modelId="{9D446F2C-02C2-4C51-A7AF-F89FC7B71940}" type="pres">
      <dgm:prSet presAssocID="{B9FFBFF8-552D-40B2-8131-0A30E5F564F1}" presName="parentText" presStyleLbl="node1" presStyleIdx="7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061A818-525E-4829-BF4D-74747B124208}" type="pres">
      <dgm:prSet presAssocID="{54173C8E-3E60-435E-A5EB-65C6F78D6C23}" presName="spacer" presStyleCnt="0"/>
      <dgm:spPr/>
    </dgm:pt>
    <dgm:pt modelId="{AE4C3F77-4F94-48CE-A8C1-4BE1A05BEF20}" type="pres">
      <dgm:prSet presAssocID="{C6841F5F-35EB-40F2-84E0-97B7479E5815}" presName="parentText" presStyleLbl="node1" presStyleIdx="8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B1FD1F7A-E277-4DE2-92F2-3D4E433B1ACF}" srcId="{CD123BBF-3E6F-4336-8826-49F267A72E84}" destId="{7113864E-F44D-44E7-BC29-5B07EAB21F8C}" srcOrd="3" destOrd="0" parTransId="{046B7E12-D438-4A6B-A0B3-7F79E7134912}" sibTransId="{4F874711-E1D7-4977-85F4-C1E09F680EA5}"/>
    <dgm:cxn modelId="{7CBC45CF-A8B9-4139-BBE5-E74098811FDA}" type="presOf" srcId="{7C1A956C-7DA3-4967-B1C6-A7321DC55E7E}" destId="{C1A3091C-7F6F-44FB-A9D9-F0FB7B22C6B0}" srcOrd="0" destOrd="0" presId="urn:microsoft.com/office/officeart/2005/8/layout/vList2"/>
    <dgm:cxn modelId="{84D6ECF9-7AD2-4185-AEA3-2FE876F9CD7C}" srcId="{CD123BBF-3E6F-4336-8826-49F267A72E84}" destId="{C6841F5F-35EB-40F2-84E0-97B7479E5815}" srcOrd="8" destOrd="0" parTransId="{09F26CF7-3619-415E-A00D-BEE85F0DC4EF}" sibTransId="{972061D2-073C-40DF-8781-47F73FE1ED8B}"/>
    <dgm:cxn modelId="{11CCDAC3-88A4-433C-8565-05C6C7CE86D4}" srcId="{CD123BBF-3E6F-4336-8826-49F267A72E84}" destId="{7C1A956C-7DA3-4967-B1C6-A7321DC55E7E}" srcOrd="5" destOrd="0" parTransId="{AB4B893A-2D33-426E-B276-8B2316C30C01}" sibTransId="{6588FD01-A9BF-4542-972E-6D3692398EDB}"/>
    <dgm:cxn modelId="{7E01BE68-3A4D-443F-8D1D-1A812E60E296}" type="presOf" srcId="{D1CFB269-A756-4C7C-9A6A-E4D3453BAB6C}" destId="{B9070B00-3CA7-4022-8620-CAC71D514B25}" srcOrd="0" destOrd="0" presId="urn:microsoft.com/office/officeart/2005/8/layout/vList2"/>
    <dgm:cxn modelId="{1F6F862A-172B-466F-8150-02578B0C7481}" type="presOf" srcId="{B9FFBFF8-552D-40B2-8131-0A30E5F564F1}" destId="{9D446F2C-02C2-4C51-A7AF-F89FC7B71940}" srcOrd="0" destOrd="0" presId="urn:microsoft.com/office/officeart/2005/8/layout/vList2"/>
    <dgm:cxn modelId="{67A62524-8899-4B68-AA37-B1414B0027F7}" srcId="{CD123BBF-3E6F-4336-8826-49F267A72E84}" destId="{2D470DD8-D89D-4D6D-B194-CB436747DBBE}" srcOrd="2" destOrd="0" parTransId="{FDBE874D-0F3D-4244-A1CF-2DC833FEF780}" sibTransId="{E99D6B6C-E15F-49D0-B6A3-C173816AF9A2}"/>
    <dgm:cxn modelId="{BA5E9F1C-1EDE-4C09-87FE-0C7E9518B6D8}" type="presOf" srcId="{C4060B0B-517E-43F5-8B84-BD163AA196E7}" destId="{F619DC94-88D3-4493-A3BA-026E3A3A77BC}" srcOrd="0" destOrd="0" presId="urn:microsoft.com/office/officeart/2005/8/layout/vList2"/>
    <dgm:cxn modelId="{B6B8F69F-FDC0-43F6-8D0A-BCC4FFF7E721}" type="presOf" srcId="{2D470DD8-D89D-4D6D-B194-CB436747DBBE}" destId="{1C10B5CC-107A-4159-987F-F46491BC5C33}" srcOrd="0" destOrd="0" presId="urn:microsoft.com/office/officeart/2005/8/layout/vList2"/>
    <dgm:cxn modelId="{3D6FCA83-4E5E-4F1E-B7E4-7182CAC89C96}" srcId="{CD123BBF-3E6F-4336-8826-49F267A72E84}" destId="{B9FFBFF8-552D-40B2-8131-0A30E5F564F1}" srcOrd="7" destOrd="0" parTransId="{25F37E1F-414A-491D-8A07-F28BD256B54F}" sibTransId="{54173C8E-3E60-435E-A5EB-65C6F78D6C23}"/>
    <dgm:cxn modelId="{C7272D08-42A4-47FB-BA47-69D8BCA0F9D5}" srcId="{CD123BBF-3E6F-4336-8826-49F267A72E84}" destId="{E74139EC-4D03-498D-9189-1DFC95573BE0}" srcOrd="4" destOrd="0" parTransId="{F0ED97B6-3113-4868-8155-099D5810974B}" sibTransId="{FF52A29A-5469-45D5-9A67-0894AC186B52}"/>
    <dgm:cxn modelId="{8ED25E59-1137-4A3C-B700-394F2295FB82}" type="presOf" srcId="{CD123BBF-3E6F-4336-8826-49F267A72E84}" destId="{FF002BA4-03DE-4191-8791-54FB9518A46B}" srcOrd="0" destOrd="0" presId="urn:microsoft.com/office/officeart/2005/8/layout/vList2"/>
    <dgm:cxn modelId="{971925E7-8FCD-4D46-8C32-6C4AE2B5DAF5}" type="presOf" srcId="{C6841F5F-35EB-40F2-84E0-97B7479E5815}" destId="{AE4C3F77-4F94-48CE-A8C1-4BE1A05BEF20}" srcOrd="0" destOrd="0" presId="urn:microsoft.com/office/officeart/2005/8/layout/vList2"/>
    <dgm:cxn modelId="{87F630E6-17AB-40DD-B39A-A82F5D92F6C9}" type="presOf" srcId="{8E59424D-E226-48C3-AB48-FDC03C699F6C}" destId="{8DC70773-A076-4E6A-8F58-65446CD5A516}" srcOrd="0" destOrd="0" presId="urn:microsoft.com/office/officeart/2005/8/layout/vList2"/>
    <dgm:cxn modelId="{67DCFF95-3328-491F-A418-972654D4C6BB}" srcId="{CD123BBF-3E6F-4336-8826-49F267A72E84}" destId="{8E59424D-E226-48C3-AB48-FDC03C699F6C}" srcOrd="0" destOrd="0" parTransId="{2ECC36F5-33EF-438D-99AA-BA96759BE463}" sibTransId="{65FDBA2B-3726-4CFD-B9EA-A7D9171645B3}"/>
    <dgm:cxn modelId="{F08CF9DC-CCD0-4094-B4B5-3C91C6C944BA}" type="presOf" srcId="{E74139EC-4D03-498D-9189-1DFC95573BE0}" destId="{97312570-C04D-4C71-8EED-D7BEE310F21A}" srcOrd="0" destOrd="0" presId="urn:microsoft.com/office/officeart/2005/8/layout/vList2"/>
    <dgm:cxn modelId="{C10A21EB-3ADA-47B7-B6A6-43E1A9B39C4D}" srcId="{CD123BBF-3E6F-4336-8826-49F267A72E84}" destId="{C4060B0B-517E-43F5-8B84-BD163AA196E7}" srcOrd="6" destOrd="0" parTransId="{D07EEC49-6A84-4B30-B15F-F47AD0F169EF}" sibTransId="{A3E4C1C5-B2B8-4262-80B6-3B9DD739F4FE}"/>
    <dgm:cxn modelId="{42A21862-81EC-499A-94D7-CD3AF1E8C3B9}" srcId="{CD123BBF-3E6F-4336-8826-49F267A72E84}" destId="{D1CFB269-A756-4C7C-9A6A-E4D3453BAB6C}" srcOrd="1" destOrd="0" parTransId="{6A6A8A03-A43B-4314-8995-9FF16272FBB7}" sibTransId="{D234C569-4F15-44A6-B840-CF027162378F}"/>
    <dgm:cxn modelId="{65E35D55-0485-4023-919A-971C273ACD1C}" type="presOf" srcId="{7113864E-F44D-44E7-BC29-5B07EAB21F8C}" destId="{2554E914-91BA-461D-86BA-586B0CD12841}" srcOrd="0" destOrd="0" presId="urn:microsoft.com/office/officeart/2005/8/layout/vList2"/>
    <dgm:cxn modelId="{8CA7E427-DEB3-406E-978A-BEE185146809}" type="presParOf" srcId="{FF002BA4-03DE-4191-8791-54FB9518A46B}" destId="{8DC70773-A076-4E6A-8F58-65446CD5A516}" srcOrd="0" destOrd="0" presId="urn:microsoft.com/office/officeart/2005/8/layout/vList2"/>
    <dgm:cxn modelId="{DF0454CA-1089-4224-A39E-E4A2BC6470C9}" type="presParOf" srcId="{FF002BA4-03DE-4191-8791-54FB9518A46B}" destId="{A901DD3F-81EF-4BB3-8E89-2D9EBA124BDF}" srcOrd="1" destOrd="0" presId="urn:microsoft.com/office/officeart/2005/8/layout/vList2"/>
    <dgm:cxn modelId="{7E9EF5F8-72C9-4D8B-9D2B-FB3287F44691}" type="presParOf" srcId="{FF002BA4-03DE-4191-8791-54FB9518A46B}" destId="{B9070B00-3CA7-4022-8620-CAC71D514B25}" srcOrd="2" destOrd="0" presId="urn:microsoft.com/office/officeart/2005/8/layout/vList2"/>
    <dgm:cxn modelId="{D38F6799-39EB-459D-99BA-029AC437CCFB}" type="presParOf" srcId="{FF002BA4-03DE-4191-8791-54FB9518A46B}" destId="{91F20168-7AAD-4D31-B1B8-E7AEC543BBA0}" srcOrd="3" destOrd="0" presId="urn:microsoft.com/office/officeart/2005/8/layout/vList2"/>
    <dgm:cxn modelId="{985D923B-CBFC-4DC1-9DF2-856E9D113684}" type="presParOf" srcId="{FF002BA4-03DE-4191-8791-54FB9518A46B}" destId="{1C10B5CC-107A-4159-987F-F46491BC5C33}" srcOrd="4" destOrd="0" presId="urn:microsoft.com/office/officeart/2005/8/layout/vList2"/>
    <dgm:cxn modelId="{B8B1D1B9-587D-4F66-B9A2-00903A8C8A6E}" type="presParOf" srcId="{FF002BA4-03DE-4191-8791-54FB9518A46B}" destId="{19A29499-34F3-4B2D-8165-41242D29ADA5}" srcOrd="5" destOrd="0" presId="urn:microsoft.com/office/officeart/2005/8/layout/vList2"/>
    <dgm:cxn modelId="{FF3BD1ED-9531-4879-BD05-B321BEBDA3C1}" type="presParOf" srcId="{FF002BA4-03DE-4191-8791-54FB9518A46B}" destId="{2554E914-91BA-461D-86BA-586B0CD12841}" srcOrd="6" destOrd="0" presId="urn:microsoft.com/office/officeart/2005/8/layout/vList2"/>
    <dgm:cxn modelId="{183A56FD-9CC4-483D-915E-04F17CECDBAC}" type="presParOf" srcId="{FF002BA4-03DE-4191-8791-54FB9518A46B}" destId="{CC57F4F6-55F2-40F2-997C-EA6C3754800C}" srcOrd="7" destOrd="0" presId="urn:microsoft.com/office/officeart/2005/8/layout/vList2"/>
    <dgm:cxn modelId="{E2999A40-8E93-4839-9151-185D96836B8D}" type="presParOf" srcId="{FF002BA4-03DE-4191-8791-54FB9518A46B}" destId="{97312570-C04D-4C71-8EED-D7BEE310F21A}" srcOrd="8" destOrd="0" presId="urn:microsoft.com/office/officeart/2005/8/layout/vList2"/>
    <dgm:cxn modelId="{5EE602D6-913F-4B51-A1CF-0C5D9987BE9C}" type="presParOf" srcId="{FF002BA4-03DE-4191-8791-54FB9518A46B}" destId="{F431172D-B9AC-4522-A619-86BE78513076}" srcOrd="9" destOrd="0" presId="urn:microsoft.com/office/officeart/2005/8/layout/vList2"/>
    <dgm:cxn modelId="{1A1283E8-2C27-4B61-A9E5-8A97AABB9F0B}" type="presParOf" srcId="{FF002BA4-03DE-4191-8791-54FB9518A46B}" destId="{C1A3091C-7F6F-44FB-A9D9-F0FB7B22C6B0}" srcOrd="10" destOrd="0" presId="urn:microsoft.com/office/officeart/2005/8/layout/vList2"/>
    <dgm:cxn modelId="{ED358C14-7958-4F6C-B236-42D558055383}" type="presParOf" srcId="{FF002BA4-03DE-4191-8791-54FB9518A46B}" destId="{B4F7B3ED-D89A-4AB2-8C40-788BA3EF2AB8}" srcOrd="11" destOrd="0" presId="urn:microsoft.com/office/officeart/2005/8/layout/vList2"/>
    <dgm:cxn modelId="{CBCA5EF2-BD00-4513-89E0-1F007EADCDB9}" type="presParOf" srcId="{FF002BA4-03DE-4191-8791-54FB9518A46B}" destId="{F619DC94-88D3-4493-A3BA-026E3A3A77BC}" srcOrd="12" destOrd="0" presId="urn:microsoft.com/office/officeart/2005/8/layout/vList2"/>
    <dgm:cxn modelId="{D535C677-748A-4449-9034-F68F87A84921}" type="presParOf" srcId="{FF002BA4-03DE-4191-8791-54FB9518A46B}" destId="{02387F46-46BD-4FF9-A435-F4223355C39E}" srcOrd="13" destOrd="0" presId="urn:microsoft.com/office/officeart/2005/8/layout/vList2"/>
    <dgm:cxn modelId="{3AB90D43-A139-4DEA-9E4C-A91C58D76E37}" type="presParOf" srcId="{FF002BA4-03DE-4191-8791-54FB9518A46B}" destId="{9D446F2C-02C2-4C51-A7AF-F89FC7B71940}" srcOrd="14" destOrd="0" presId="urn:microsoft.com/office/officeart/2005/8/layout/vList2"/>
    <dgm:cxn modelId="{C68F2FDA-5AC4-4039-8A10-2700ACFCE2EF}" type="presParOf" srcId="{FF002BA4-03DE-4191-8791-54FB9518A46B}" destId="{B061A818-525E-4829-BF4D-74747B124208}" srcOrd="15" destOrd="0" presId="urn:microsoft.com/office/officeart/2005/8/layout/vList2"/>
    <dgm:cxn modelId="{9DF71A48-ED4A-4EC6-9DFF-66E36BBC098C}" type="presParOf" srcId="{FF002BA4-03DE-4191-8791-54FB9518A46B}" destId="{AE4C3F77-4F94-48CE-A8C1-4BE1A05BEF20}" srcOrd="1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AA8F351-0144-4349-B118-C715B7FAF259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94FE4E5E-D48F-4685-AE89-06A13061355D}">
      <dgm:prSet phldrT="[Testo]"/>
      <dgm:spPr/>
      <dgm:t>
        <a:bodyPr/>
        <a:lstStyle/>
        <a:p>
          <a:r>
            <a:rPr lang="it-IT" dirty="0" smtClean="0"/>
            <a:t>1. Analisi del contesto</a:t>
          </a:r>
          <a:endParaRPr lang="it-IT" dirty="0"/>
        </a:p>
      </dgm:t>
    </dgm:pt>
    <dgm:pt modelId="{C54A0560-BA70-4819-B6C8-122B545A8DB5}" type="parTrans" cxnId="{B6966FBE-07D6-49FC-8E7C-6DAF719D88C5}">
      <dgm:prSet/>
      <dgm:spPr/>
      <dgm:t>
        <a:bodyPr/>
        <a:lstStyle/>
        <a:p>
          <a:endParaRPr lang="it-IT"/>
        </a:p>
      </dgm:t>
    </dgm:pt>
    <dgm:pt modelId="{323A7B70-9F7E-4B9D-BC1F-5AB24E74BC68}" type="sibTrans" cxnId="{B6966FBE-07D6-49FC-8E7C-6DAF719D88C5}">
      <dgm:prSet/>
      <dgm:spPr/>
      <dgm:t>
        <a:bodyPr/>
        <a:lstStyle/>
        <a:p>
          <a:endParaRPr lang="it-IT"/>
        </a:p>
      </dgm:t>
    </dgm:pt>
    <dgm:pt modelId="{7A60D31C-6F0B-40AB-95A7-A43CF35EFCDB}">
      <dgm:prSet phldrT="[Testo]"/>
      <dgm:spPr/>
      <dgm:t>
        <a:bodyPr/>
        <a:lstStyle/>
        <a:p>
          <a:r>
            <a:rPr lang="it-IT" altLang="it-IT" dirty="0" smtClean="0"/>
            <a:t>1.1 Contesto esterno</a:t>
          </a:r>
          <a:endParaRPr lang="it-IT" dirty="0"/>
        </a:p>
      </dgm:t>
    </dgm:pt>
    <dgm:pt modelId="{427A6110-E6D2-4E23-BFA5-65CF5F0DBE44}" type="parTrans" cxnId="{8D8988D2-D49E-4315-AE26-F84D3264148E}">
      <dgm:prSet/>
      <dgm:spPr/>
      <dgm:t>
        <a:bodyPr/>
        <a:lstStyle/>
        <a:p>
          <a:endParaRPr lang="it-IT"/>
        </a:p>
      </dgm:t>
    </dgm:pt>
    <dgm:pt modelId="{C03197AE-C2DE-411A-AF37-15DDD5707DEF}" type="sibTrans" cxnId="{8D8988D2-D49E-4315-AE26-F84D3264148E}">
      <dgm:prSet/>
      <dgm:spPr/>
      <dgm:t>
        <a:bodyPr/>
        <a:lstStyle/>
        <a:p>
          <a:endParaRPr lang="it-IT"/>
        </a:p>
      </dgm:t>
    </dgm:pt>
    <dgm:pt modelId="{88D41980-7BC1-4030-8587-A713EB4CCCB0}">
      <dgm:prSet phldrT="[Testo]"/>
      <dgm:spPr/>
      <dgm:t>
        <a:bodyPr/>
        <a:lstStyle/>
        <a:p>
          <a:r>
            <a:rPr lang="it-IT" dirty="0" smtClean="0"/>
            <a:t>2. Valutazione del rischio</a:t>
          </a:r>
          <a:endParaRPr lang="it-IT" dirty="0"/>
        </a:p>
      </dgm:t>
    </dgm:pt>
    <dgm:pt modelId="{ADBA8AD4-1D45-4E47-B819-6B63383A9270}" type="parTrans" cxnId="{97B48FE8-2DF8-4C1E-A809-FB35F64A15CE}">
      <dgm:prSet/>
      <dgm:spPr/>
      <dgm:t>
        <a:bodyPr/>
        <a:lstStyle/>
        <a:p>
          <a:endParaRPr lang="it-IT"/>
        </a:p>
      </dgm:t>
    </dgm:pt>
    <dgm:pt modelId="{36632DC1-7810-46B0-BD4A-5D809039271E}" type="sibTrans" cxnId="{97B48FE8-2DF8-4C1E-A809-FB35F64A15CE}">
      <dgm:prSet/>
      <dgm:spPr/>
      <dgm:t>
        <a:bodyPr/>
        <a:lstStyle/>
        <a:p>
          <a:endParaRPr lang="it-IT"/>
        </a:p>
      </dgm:t>
    </dgm:pt>
    <dgm:pt modelId="{4080750E-EE9B-4966-8F83-053DEC97E4C6}">
      <dgm:prSet phldrT="[Testo]"/>
      <dgm:spPr/>
      <dgm:t>
        <a:bodyPr/>
        <a:lstStyle/>
        <a:p>
          <a:r>
            <a:rPr lang="it-IT" altLang="it-IT" dirty="0" smtClean="0"/>
            <a:t>2.1 Identificazione del rischio</a:t>
          </a:r>
          <a:endParaRPr lang="it-IT" dirty="0"/>
        </a:p>
      </dgm:t>
    </dgm:pt>
    <dgm:pt modelId="{2ED4DFEC-F6B1-4E89-BBF3-2E8C9F68B4C3}" type="parTrans" cxnId="{C0F1459C-4CD8-4B33-99EC-2ED53FB5C1A2}">
      <dgm:prSet/>
      <dgm:spPr/>
      <dgm:t>
        <a:bodyPr/>
        <a:lstStyle/>
        <a:p>
          <a:endParaRPr lang="it-IT"/>
        </a:p>
      </dgm:t>
    </dgm:pt>
    <dgm:pt modelId="{A9EE39E2-9284-4CF6-A7F3-02BB43BCF90C}" type="sibTrans" cxnId="{C0F1459C-4CD8-4B33-99EC-2ED53FB5C1A2}">
      <dgm:prSet/>
      <dgm:spPr/>
      <dgm:t>
        <a:bodyPr/>
        <a:lstStyle/>
        <a:p>
          <a:endParaRPr lang="it-IT"/>
        </a:p>
      </dgm:t>
    </dgm:pt>
    <dgm:pt modelId="{5F5AA79C-78F3-42C4-875F-BF93A1138104}">
      <dgm:prSet phldrT="[Testo]"/>
      <dgm:spPr/>
      <dgm:t>
        <a:bodyPr/>
        <a:lstStyle/>
        <a:p>
          <a:r>
            <a:rPr lang="it-IT" dirty="0" smtClean="0"/>
            <a:t>3. Trattamento del rischio</a:t>
          </a:r>
          <a:endParaRPr lang="it-IT" dirty="0"/>
        </a:p>
      </dgm:t>
    </dgm:pt>
    <dgm:pt modelId="{303DFCC9-5A9B-4EFA-B234-F816C3C3087F}" type="parTrans" cxnId="{E63103B9-C1ED-4092-9DDB-0D32FDA43E87}">
      <dgm:prSet/>
      <dgm:spPr/>
      <dgm:t>
        <a:bodyPr/>
        <a:lstStyle/>
        <a:p>
          <a:endParaRPr lang="it-IT"/>
        </a:p>
      </dgm:t>
    </dgm:pt>
    <dgm:pt modelId="{580C81BE-782E-4ADD-A5D5-C4B8F149B34D}" type="sibTrans" cxnId="{E63103B9-C1ED-4092-9DDB-0D32FDA43E87}">
      <dgm:prSet/>
      <dgm:spPr/>
      <dgm:t>
        <a:bodyPr/>
        <a:lstStyle/>
        <a:p>
          <a:endParaRPr lang="it-IT"/>
        </a:p>
      </dgm:t>
    </dgm:pt>
    <dgm:pt modelId="{2AF7D748-5A43-485C-A28D-72E60BE6A537}">
      <dgm:prSet phldrT="[Testo]"/>
      <dgm:spPr/>
      <dgm:t>
        <a:bodyPr/>
        <a:lstStyle/>
        <a:p>
          <a:r>
            <a:rPr lang="it-IT" altLang="it-IT" dirty="0" smtClean="0"/>
            <a:t>3.1 Identificazione delle misure</a:t>
          </a:r>
          <a:endParaRPr lang="it-IT" dirty="0"/>
        </a:p>
      </dgm:t>
    </dgm:pt>
    <dgm:pt modelId="{4F5F2296-7155-4824-991F-25928DBB256F}" type="parTrans" cxnId="{064C856D-D18D-485E-9A09-E1B632DE90C0}">
      <dgm:prSet/>
      <dgm:spPr/>
      <dgm:t>
        <a:bodyPr/>
        <a:lstStyle/>
        <a:p>
          <a:endParaRPr lang="it-IT"/>
        </a:p>
      </dgm:t>
    </dgm:pt>
    <dgm:pt modelId="{26D869EF-4C4B-4114-8864-E44E738C9458}" type="sibTrans" cxnId="{064C856D-D18D-485E-9A09-E1B632DE90C0}">
      <dgm:prSet/>
      <dgm:spPr/>
      <dgm:t>
        <a:bodyPr/>
        <a:lstStyle/>
        <a:p>
          <a:endParaRPr lang="it-IT"/>
        </a:p>
      </dgm:t>
    </dgm:pt>
    <dgm:pt modelId="{89C9C709-5FE6-4B34-8D44-7A04BF00D51A}">
      <dgm:prSet/>
      <dgm:spPr/>
      <dgm:t>
        <a:bodyPr/>
        <a:lstStyle/>
        <a:p>
          <a:r>
            <a:rPr lang="it-IT" altLang="it-IT" dirty="0" smtClean="0"/>
            <a:t>1.2 Contesto interno</a:t>
          </a:r>
        </a:p>
      </dgm:t>
    </dgm:pt>
    <dgm:pt modelId="{44902EDB-ED3D-452E-B3CE-C4AF8F62A61D}" type="parTrans" cxnId="{1167AF84-3507-4702-A647-13ECA886ED75}">
      <dgm:prSet/>
      <dgm:spPr/>
      <dgm:t>
        <a:bodyPr/>
        <a:lstStyle/>
        <a:p>
          <a:endParaRPr lang="it-IT"/>
        </a:p>
      </dgm:t>
    </dgm:pt>
    <dgm:pt modelId="{CBE6148B-235C-4717-AEB9-20092BD16862}" type="sibTrans" cxnId="{1167AF84-3507-4702-A647-13ECA886ED75}">
      <dgm:prSet/>
      <dgm:spPr/>
      <dgm:t>
        <a:bodyPr/>
        <a:lstStyle/>
        <a:p>
          <a:endParaRPr lang="it-IT"/>
        </a:p>
      </dgm:t>
    </dgm:pt>
    <dgm:pt modelId="{C3D717DC-7202-4802-AF88-C4844003F918}">
      <dgm:prSet/>
      <dgm:spPr/>
      <dgm:t>
        <a:bodyPr/>
        <a:lstStyle/>
        <a:p>
          <a:r>
            <a:rPr lang="it-IT" altLang="it-IT" smtClean="0"/>
            <a:t>2.2 Analisi del rischio</a:t>
          </a:r>
          <a:endParaRPr lang="it-IT" altLang="it-IT" dirty="0" smtClean="0"/>
        </a:p>
      </dgm:t>
    </dgm:pt>
    <dgm:pt modelId="{2B6AB98A-5CFD-4002-8341-A053005B69C8}" type="parTrans" cxnId="{FFCA8292-DDB3-4BC9-A129-B860A7235348}">
      <dgm:prSet/>
      <dgm:spPr/>
      <dgm:t>
        <a:bodyPr/>
        <a:lstStyle/>
        <a:p>
          <a:endParaRPr lang="it-IT"/>
        </a:p>
      </dgm:t>
    </dgm:pt>
    <dgm:pt modelId="{AD751FE2-B513-4B03-8061-C24CE6854F7D}" type="sibTrans" cxnId="{FFCA8292-DDB3-4BC9-A129-B860A7235348}">
      <dgm:prSet/>
      <dgm:spPr/>
      <dgm:t>
        <a:bodyPr/>
        <a:lstStyle/>
        <a:p>
          <a:endParaRPr lang="it-IT"/>
        </a:p>
      </dgm:t>
    </dgm:pt>
    <dgm:pt modelId="{25795306-4BFE-48F4-8751-0680054CAA11}">
      <dgm:prSet/>
      <dgm:spPr/>
      <dgm:t>
        <a:bodyPr/>
        <a:lstStyle/>
        <a:p>
          <a:r>
            <a:rPr lang="it-IT" altLang="it-IT" dirty="0" smtClean="0"/>
            <a:t>2.3 Ponderazione del rischio</a:t>
          </a:r>
        </a:p>
      </dgm:t>
    </dgm:pt>
    <dgm:pt modelId="{33F6073B-2D48-4997-988E-1CDFD6395E87}" type="parTrans" cxnId="{380D7B78-2ABF-4066-88E0-A6B5465C9ECF}">
      <dgm:prSet/>
      <dgm:spPr/>
      <dgm:t>
        <a:bodyPr/>
        <a:lstStyle/>
        <a:p>
          <a:endParaRPr lang="it-IT"/>
        </a:p>
      </dgm:t>
    </dgm:pt>
    <dgm:pt modelId="{3A1AA2EF-DAC5-4C52-A427-B65911928E65}" type="sibTrans" cxnId="{380D7B78-2ABF-4066-88E0-A6B5465C9ECF}">
      <dgm:prSet/>
      <dgm:spPr/>
      <dgm:t>
        <a:bodyPr/>
        <a:lstStyle/>
        <a:p>
          <a:endParaRPr lang="it-IT"/>
        </a:p>
      </dgm:t>
    </dgm:pt>
    <dgm:pt modelId="{5C85A3E5-61D8-4E65-A0B4-EEB9E904FEBE}">
      <dgm:prSet/>
      <dgm:spPr/>
      <dgm:t>
        <a:bodyPr/>
        <a:lstStyle/>
        <a:p>
          <a:r>
            <a:rPr lang="it-IT" altLang="it-IT" dirty="0" smtClean="0"/>
            <a:t>3.2 Programmazione delle misure</a:t>
          </a:r>
        </a:p>
      </dgm:t>
    </dgm:pt>
    <dgm:pt modelId="{8670FBA6-2EE2-4DF0-9710-D10E3D01AAE4}" type="parTrans" cxnId="{400D5B18-F749-4C25-805D-F146A9988AC9}">
      <dgm:prSet/>
      <dgm:spPr/>
      <dgm:t>
        <a:bodyPr/>
        <a:lstStyle/>
        <a:p>
          <a:endParaRPr lang="it-IT"/>
        </a:p>
      </dgm:t>
    </dgm:pt>
    <dgm:pt modelId="{7AB000CE-1C6A-4C36-85EA-EC54BB60E763}" type="sibTrans" cxnId="{400D5B18-F749-4C25-805D-F146A9988AC9}">
      <dgm:prSet/>
      <dgm:spPr/>
      <dgm:t>
        <a:bodyPr/>
        <a:lstStyle/>
        <a:p>
          <a:endParaRPr lang="it-IT"/>
        </a:p>
      </dgm:t>
    </dgm:pt>
    <dgm:pt modelId="{58CFB0A9-D813-49EE-A1C3-DB9B7E99631E}" type="pres">
      <dgm:prSet presAssocID="{CAA8F351-0144-4349-B118-C715B7FAF25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E4A51051-19CF-421B-B233-7B7123947565}" type="pres">
      <dgm:prSet presAssocID="{94FE4E5E-D48F-4685-AE89-06A13061355D}" presName="composite" presStyleCnt="0"/>
      <dgm:spPr/>
    </dgm:pt>
    <dgm:pt modelId="{43CD64C8-9848-484F-BE19-970D9C99047F}" type="pres">
      <dgm:prSet presAssocID="{94FE4E5E-D48F-4685-AE89-06A13061355D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D69A247-B72E-4875-9FF5-34155278A1D7}" type="pres">
      <dgm:prSet presAssocID="{94FE4E5E-D48F-4685-AE89-06A13061355D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A8D75FF-0876-42F4-970D-407A6751ADC4}" type="pres">
      <dgm:prSet presAssocID="{323A7B70-9F7E-4B9D-BC1F-5AB24E74BC68}" presName="sp" presStyleCnt="0"/>
      <dgm:spPr/>
    </dgm:pt>
    <dgm:pt modelId="{E475E424-F5E9-44B9-AD0E-284F9C90E83D}" type="pres">
      <dgm:prSet presAssocID="{88D41980-7BC1-4030-8587-A713EB4CCCB0}" presName="composite" presStyleCnt="0"/>
      <dgm:spPr/>
    </dgm:pt>
    <dgm:pt modelId="{392F2B06-980E-4F83-A88D-75B7E6112292}" type="pres">
      <dgm:prSet presAssocID="{88D41980-7BC1-4030-8587-A713EB4CCCB0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80204A1-E4AA-477C-BD08-8A232E33F393}" type="pres">
      <dgm:prSet presAssocID="{88D41980-7BC1-4030-8587-A713EB4CCCB0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CC90F9E-FD7A-4234-A958-DE0F72130CCA}" type="pres">
      <dgm:prSet presAssocID="{36632DC1-7810-46B0-BD4A-5D809039271E}" presName="sp" presStyleCnt="0"/>
      <dgm:spPr/>
    </dgm:pt>
    <dgm:pt modelId="{CD8A2D67-CE40-4D40-A93D-AA816A2EF31B}" type="pres">
      <dgm:prSet presAssocID="{5F5AA79C-78F3-42C4-875F-BF93A1138104}" presName="composite" presStyleCnt="0"/>
      <dgm:spPr/>
    </dgm:pt>
    <dgm:pt modelId="{D0E07FA8-BE93-4615-B24C-2D8A809102D4}" type="pres">
      <dgm:prSet presAssocID="{5F5AA79C-78F3-42C4-875F-BF93A1138104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EB6CD83-AC22-4354-99FB-A39BBAB34C21}" type="pres">
      <dgm:prSet presAssocID="{5F5AA79C-78F3-42C4-875F-BF93A1138104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064C856D-D18D-485E-9A09-E1B632DE90C0}" srcId="{5F5AA79C-78F3-42C4-875F-BF93A1138104}" destId="{2AF7D748-5A43-485C-A28D-72E60BE6A537}" srcOrd="0" destOrd="0" parTransId="{4F5F2296-7155-4824-991F-25928DBB256F}" sibTransId="{26D869EF-4C4B-4114-8864-E44E738C9458}"/>
    <dgm:cxn modelId="{CA64645D-6F78-4F9D-A867-19A953862611}" type="presOf" srcId="{88D41980-7BC1-4030-8587-A713EB4CCCB0}" destId="{392F2B06-980E-4F83-A88D-75B7E6112292}" srcOrd="0" destOrd="0" presId="urn:microsoft.com/office/officeart/2005/8/layout/chevron2"/>
    <dgm:cxn modelId="{1C65AACD-B413-4614-B671-A6E86030D024}" type="presOf" srcId="{CAA8F351-0144-4349-B118-C715B7FAF259}" destId="{58CFB0A9-D813-49EE-A1C3-DB9B7E99631E}" srcOrd="0" destOrd="0" presId="urn:microsoft.com/office/officeart/2005/8/layout/chevron2"/>
    <dgm:cxn modelId="{97B48FE8-2DF8-4C1E-A809-FB35F64A15CE}" srcId="{CAA8F351-0144-4349-B118-C715B7FAF259}" destId="{88D41980-7BC1-4030-8587-A713EB4CCCB0}" srcOrd="1" destOrd="0" parTransId="{ADBA8AD4-1D45-4E47-B819-6B63383A9270}" sibTransId="{36632DC1-7810-46B0-BD4A-5D809039271E}"/>
    <dgm:cxn modelId="{E63103B9-C1ED-4092-9DDB-0D32FDA43E87}" srcId="{CAA8F351-0144-4349-B118-C715B7FAF259}" destId="{5F5AA79C-78F3-42C4-875F-BF93A1138104}" srcOrd="2" destOrd="0" parTransId="{303DFCC9-5A9B-4EFA-B234-F816C3C3087F}" sibTransId="{580C81BE-782E-4ADD-A5D5-C4B8F149B34D}"/>
    <dgm:cxn modelId="{1167AF84-3507-4702-A647-13ECA886ED75}" srcId="{94FE4E5E-D48F-4685-AE89-06A13061355D}" destId="{89C9C709-5FE6-4B34-8D44-7A04BF00D51A}" srcOrd="1" destOrd="0" parTransId="{44902EDB-ED3D-452E-B3CE-C4AF8F62A61D}" sibTransId="{CBE6148B-235C-4717-AEB9-20092BD16862}"/>
    <dgm:cxn modelId="{2A4CDC13-BD6C-4C6A-9F15-2922619A68EA}" type="presOf" srcId="{4080750E-EE9B-4966-8F83-053DEC97E4C6}" destId="{780204A1-E4AA-477C-BD08-8A232E33F393}" srcOrd="0" destOrd="0" presId="urn:microsoft.com/office/officeart/2005/8/layout/chevron2"/>
    <dgm:cxn modelId="{25FE3DBD-E071-46B4-8DBD-C558788F2CD1}" type="presOf" srcId="{5F5AA79C-78F3-42C4-875F-BF93A1138104}" destId="{D0E07FA8-BE93-4615-B24C-2D8A809102D4}" srcOrd="0" destOrd="0" presId="urn:microsoft.com/office/officeart/2005/8/layout/chevron2"/>
    <dgm:cxn modelId="{2E5B0A2C-9A78-44FB-9F5B-C8F7156E3AEE}" type="presOf" srcId="{7A60D31C-6F0B-40AB-95A7-A43CF35EFCDB}" destId="{ED69A247-B72E-4875-9FF5-34155278A1D7}" srcOrd="0" destOrd="0" presId="urn:microsoft.com/office/officeart/2005/8/layout/chevron2"/>
    <dgm:cxn modelId="{9DD528E3-05FC-44BB-8477-B4D7F6B789D2}" type="presOf" srcId="{C3D717DC-7202-4802-AF88-C4844003F918}" destId="{780204A1-E4AA-477C-BD08-8A232E33F393}" srcOrd="0" destOrd="1" presId="urn:microsoft.com/office/officeart/2005/8/layout/chevron2"/>
    <dgm:cxn modelId="{400D5B18-F749-4C25-805D-F146A9988AC9}" srcId="{5F5AA79C-78F3-42C4-875F-BF93A1138104}" destId="{5C85A3E5-61D8-4E65-A0B4-EEB9E904FEBE}" srcOrd="1" destOrd="0" parTransId="{8670FBA6-2EE2-4DF0-9710-D10E3D01AAE4}" sibTransId="{7AB000CE-1C6A-4C36-85EA-EC54BB60E763}"/>
    <dgm:cxn modelId="{D787C923-1731-4538-99CF-07B2C8E43099}" type="presOf" srcId="{2AF7D748-5A43-485C-A28D-72E60BE6A537}" destId="{EEB6CD83-AC22-4354-99FB-A39BBAB34C21}" srcOrd="0" destOrd="0" presId="urn:microsoft.com/office/officeart/2005/8/layout/chevron2"/>
    <dgm:cxn modelId="{993DDCAB-2C59-411B-8784-529B8C7E0B88}" type="presOf" srcId="{89C9C709-5FE6-4B34-8D44-7A04BF00D51A}" destId="{ED69A247-B72E-4875-9FF5-34155278A1D7}" srcOrd="0" destOrd="1" presId="urn:microsoft.com/office/officeart/2005/8/layout/chevron2"/>
    <dgm:cxn modelId="{B6966FBE-07D6-49FC-8E7C-6DAF719D88C5}" srcId="{CAA8F351-0144-4349-B118-C715B7FAF259}" destId="{94FE4E5E-D48F-4685-AE89-06A13061355D}" srcOrd="0" destOrd="0" parTransId="{C54A0560-BA70-4819-B6C8-122B545A8DB5}" sibTransId="{323A7B70-9F7E-4B9D-BC1F-5AB24E74BC68}"/>
    <dgm:cxn modelId="{C0F1459C-4CD8-4B33-99EC-2ED53FB5C1A2}" srcId="{88D41980-7BC1-4030-8587-A713EB4CCCB0}" destId="{4080750E-EE9B-4966-8F83-053DEC97E4C6}" srcOrd="0" destOrd="0" parTransId="{2ED4DFEC-F6B1-4E89-BBF3-2E8C9F68B4C3}" sibTransId="{A9EE39E2-9284-4CF6-A7F3-02BB43BCF90C}"/>
    <dgm:cxn modelId="{34814059-52BB-47A6-AE94-73AD77CD4904}" type="presOf" srcId="{94FE4E5E-D48F-4685-AE89-06A13061355D}" destId="{43CD64C8-9848-484F-BE19-970D9C99047F}" srcOrd="0" destOrd="0" presId="urn:microsoft.com/office/officeart/2005/8/layout/chevron2"/>
    <dgm:cxn modelId="{90D56116-4860-4C88-A9EC-109F437065CA}" type="presOf" srcId="{25795306-4BFE-48F4-8751-0680054CAA11}" destId="{780204A1-E4AA-477C-BD08-8A232E33F393}" srcOrd="0" destOrd="2" presId="urn:microsoft.com/office/officeart/2005/8/layout/chevron2"/>
    <dgm:cxn modelId="{8D8988D2-D49E-4315-AE26-F84D3264148E}" srcId="{94FE4E5E-D48F-4685-AE89-06A13061355D}" destId="{7A60D31C-6F0B-40AB-95A7-A43CF35EFCDB}" srcOrd="0" destOrd="0" parTransId="{427A6110-E6D2-4E23-BFA5-65CF5F0DBE44}" sibTransId="{C03197AE-C2DE-411A-AF37-15DDD5707DEF}"/>
    <dgm:cxn modelId="{FF0DE086-1759-46FA-95C3-3A67EC2BB90D}" type="presOf" srcId="{5C85A3E5-61D8-4E65-A0B4-EEB9E904FEBE}" destId="{EEB6CD83-AC22-4354-99FB-A39BBAB34C21}" srcOrd="0" destOrd="1" presId="urn:microsoft.com/office/officeart/2005/8/layout/chevron2"/>
    <dgm:cxn modelId="{FFCA8292-DDB3-4BC9-A129-B860A7235348}" srcId="{88D41980-7BC1-4030-8587-A713EB4CCCB0}" destId="{C3D717DC-7202-4802-AF88-C4844003F918}" srcOrd="1" destOrd="0" parTransId="{2B6AB98A-5CFD-4002-8341-A053005B69C8}" sibTransId="{AD751FE2-B513-4B03-8061-C24CE6854F7D}"/>
    <dgm:cxn modelId="{380D7B78-2ABF-4066-88E0-A6B5465C9ECF}" srcId="{88D41980-7BC1-4030-8587-A713EB4CCCB0}" destId="{25795306-4BFE-48F4-8751-0680054CAA11}" srcOrd="2" destOrd="0" parTransId="{33F6073B-2D48-4997-988E-1CDFD6395E87}" sibTransId="{3A1AA2EF-DAC5-4C52-A427-B65911928E65}"/>
    <dgm:cxn modelId="{0D5937B9-5DFD-4529-B1FD-0223637AA650}" type="presParOf" srcId="{58CFB0A9-D813-49EE-A1C3-DB9B7E99631E}" destId="{E4A51051-19CF-421B-B233-7B7123947565}" srcOrd="0" destOrd="0" presId="urn:microsoft.com/office/officeart/2005/8/layout/chevron2"/>
    <dgm:cxn modelId="{B3A4D3BC-7D18-491B-9F34-C085ADA63BE2}" type="presParOf" srcId="{E4A51051-19CF-421B-B233-7B7123947565}" destId="{43CD64C8-9848-484F-BE19-970D9C99047F}" srcOrd="0" destOrd="0" presId="urn:microsoft.com/office/officeart/2005/8/layout/chevron2"/>
    <dgm:cxn modelId="{AF23B725-3FCB-4613-90F6-FEED02C82DAA}" type="presParOf" srcId="{E4A51051-19CF-421B-B233-7B7123947565}" destId="{ED69A247-B72E-4875-9FF5-34155278A1D7}" srcOrd="1" destOrd="0" presId="urn:microsoft.com/office/officeart/2005/8/layout/chevron2"/>
    <dgm:cxn modelId="{FBEC4616-3CF7-4629-B3F2-2C803D685FA7}" type="presParOf" srcId="{58CFB0A9-D813-49EE-A1C3-DB9B7E99631E}" destId="{BA8D75FF-0876-42F4-970D-407A6751ADC4}" srcOrd="1" destOrd="0" presId="urn:microsoft.com/office/officeart/2005/8/layout/chevron2"/>
    <dgm:cxn modelId="{9F9F0B1D-E661-4F86-A0AC-C30B03DDB4BB}" type="presParOf" srcId="{58CFB0A9-D813-49EE-A1C3-DB9B7E99631E}" destId="{E475E424-F5E9-44B9-AD0E-284F9C90E83D}" srcOrd="2" destOrd="0" presId="urn:microsoft.com/office/officeart/2005/8/layout/chevron2"/>
    <dgm:cxn modelId="{20C4A7C1-B346-49E1-AEE2-28EAA74EA2F3}" type="presParOf" srcId="{E475E424-F5E9-44B9-AD0E-284F9C90E83D}" destId="{392F2B06-980E-4F83-A88D-75B7E6112292}" srcOrd="0" destOrd="0" presId="urn:microsoft.com/office/officeart/2005/8/layout/chevron2"/>
    <dgm:cxn modelId="{11A07E43-A9CF-4E82-831E-3B8890E7B2C9}" type="presParOf" srcId="{E475E424-F5E9-44B9-AD0E-284F9C90E83D}" destId="{780204A1-E4AA-477C-BD08-8A232E33F393}" srcOrd="1" destOrd="0" presId="urn:microsoft.com/office/officeart/2005/8/layout/chevron2"/>
    <dgm:cxn modelId="{B1760ACB-B911-4D94-B23F-945036264AF0}" type="presParOf" srcId="{58CFB0A9-D813-49EE-A1C3-DB9B7E99631E}" destId="{4CC90F9E-FD7A-4234-A958-DE0F72130CCA}" srcOrd="3" destOrd="0" presId="urn:microsoft.com/office/officeart/2005/8/layout/chevron2"/>
    <dgm:cxn modelId="{C8185A04-318C-4F0C-91A4-5058C78AF83F}" type="presParOf" srcId="{58CFB0A9-D813-49EE-A1C3-DB9B7E99631E}" destId="{CD8A2D67-CE40-4D40-A93D-AA816A2EF31B}" srcOrd="4" destOrd="0" presId="urn:microsoft.com/office/officeart/2005/8/layout/chevron2"/>
    <dgm:cxn modelId="{556A7C4A-9064-4710-9D36-D03E47D42BF9}" type="presParOf" srcId="{CD8A2D67-CE40-4D40-A93D-AA816A2EF31B}" destId="{D0E07FA8-BE93-4615-B24C-2D8A809102D4}" srcOrd="0" destOrd="0" presId="urn:microsoft.com/office/officeart/2005/8/layout/chevron2"/>
    <dgm:cxn modelId="{8B3F7276-ACD3-4BEA-8D60-76F318C26F6E}" type="presParOf" srcId="{CD8A2D67-CE40-4D40-A93D-AA816A2EF31B}" destId="{EEB6CD83-AC22-4354-99FB-A39BBAB34C21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9851266F-70BA-4DE5-95D3-677B7C70BC1A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C089163B-C220-4EAB-AA92-1BDE1C5AB226}">
      <dgm:prSet phldrT="[Testo]"/>
      <dgm:spPr/>
      <dgm:t>
        <a:bodyPr/>
        <a:lstStyle/>
        <a:p>
          <a:r>
            <a:rPr lang="it-IT" dirty="0" smtClean="0"/>
            <a:t>Eguaglianza</a:t>
          </a:r>
          <a:endParaRPr lang="it-IT" dirty="0"/>
        </a:p>
      </dgm:t>
    </dgm:pt>
    <dgm:pt modelId="{4DC80799-4F87-418B-89C7-3E99678DA779}" type="parTrans" cxnId="{D6DC893D-3F36-4833-99E4-001D36DF8D21}">
      <dgm:prSet/>
      <dgm:spPr/>
      <dgm:t>
        <a:bodyPr/>
        <a:lstStyle/>
        <a:p>
          <a:endParaRPr lang="it-IT"/>
        </a:p>
      </dgm:t>
    </dgm:pt>
    <dgm:pt modelId="{801CB12E-56C4-4C2B-BC0E-A2B45F1AF653}" type="sibTrans" cxnId="{D6DC893D-3F36-4833-99E4-001D36DF8D21}">
      <dgm:prSet/>
      <dgm:spPr/>
      <dgm:t>
        <a:bodyPr/>
        <a:lstStyle/>
        <a:p>
          <a:endParaRPr lang="it-IT"/>
        </a:p>
      </dgm:t>
    </dgm:pt>
    <dgm:pt modelId="{EEC08A6C-A889-4F95-A210-B280D1CAD37E}">
      <dgm:prSet phldrT="[Testo]"/>
      <dgm:spPr/>
      <dgm:t>
        <a:bodyPr/>
        <a:lstStyle/>
        <a:p>
          <a:r>
            <a:rPr lang="it-IT" dirty="0" smtClean="0"/>
            <a:t>Imparzialità</a:t>
          </a:r>
          <a:endParaRPr lang="it-IT" dirty="0"/>
        </a:p>
      </dgm:t>
    </dgm:pt>
    <dgm:pt modelId="{AEDE156B-4988-4848-85C3-B56D95E2632F}" type="parTrans" cxnId="{441D3ABE-EACC-42FF-8004-5B9DCF29AB1C}">
      <dgm:prSet/>
      <dgm:spPr/>
      <dgm:t>
        <a:bodyPr/>
        <a:lstStyle/>
        <a:p>
          <a:endParaRPr lang="it-IT"/>
        </a:p>
      </dgm:t>
    </dgm:pt>
    <dgm:pt modelId="{91236E05-9DEE-4A12-ABA6-B4CCC0B35F40}" type="sibTrans" cxnId="{441D3ABE-EACC-42FF-8004-5B9DCF29AB1C}">
      <dgm:prSet/>
      <dgm:spPr/>
      <dgm:t>
        <a:bodyPr/>
        <a:lstStyle/>
        <a:p>
          <a:endParaRPr lang="it-IT"/>
        </a:p>
      </dgm:t>
    </dgm:pt>
    <dgm:pt modelId="{740D210C-005E-4C81-ADFC-5F1B921BEC61}">
      <dgm:prSet phldrT="[Testo]"/>
      <dgm:spPr/>
      <dgm:t>
        <a:bodyPr/>
        <a:lstStyle/>
        <a:p>
          <a:r>
            <a:rPr lang="it-IT" dirty="0" smtClean="0"/>
            <a:t>Buon andamento</a:t>
          </a:r>
          <a:endParaRPr lang="it-IT" dirty="0"/>
        </a:p>
      </dgm:t>
    </dgm:pt>
    <dgm:pt modelId="{92E2EE6A-F01E-4442-924C-33DE78FA678C}" type="parTrans" cxnId="{BCB7E438-D1D6-4059-AD21-E9813DD4BC20}">
      <dgm:prSet/>
      <dgm:spPr/>
      <dgm:t>
        <a:bodyPr/>
        <a:lstStyle/>
        <a:p>
          <a:endParaRPr lang="it-IT"/>
        </a:p>
      </dgm:t>
    </dgm:pt>
    <dgm:pt modelId="{43E8119B-9485-467F-9C3A-C3CF2954BA9B}" type="sibTrans" cxnId="{BCB7E438-D1D6-4059-AD21-E9813DD4BC20}">
      <dgm:prSet/>
      <dgm:spPr/>
      <dgm:t>
        <a:bodyPr/>
        <a:lstStyle/>
        <a:p>
          <a:endParaRPr lang="it-IT"/>
        </a:p>
      </dgm:t>
    </dgm:pt>
    <dgm:pt modelId="{6C4D5BC8-C029-4813-B53D-3E3696A7FBBF}">
      <dgm:prSet phldrT="[Testo]"/>
      <dgm:spPr/>
      <dgm:t>
        <a:bodyPr/>
        <a:lstStyle/>
        <a:p>
          <a:r>
            <a:rPr lang="it-IT" dirty="0" smtClean="0"/>
            <a:t>Responsabilità</a:t>
          </a:r>
          <a:endParaRPr lang="it-IT" dirty="0"/>
        </a:p>
      </dgm:t>
    </dgm:pt>
    <dgm:pt modelId="{43C61FC8-0D67-4C8F-8573-E95D65976506}" type="parTrans" cxnId="{B6C5A3AB-8564-4ED4-B441-21FEE7B9AF0A}">
      <dgm:prSet/>
      <dgm:spPr/>
      <dgm:t>
        <a:bodyPr/>
        <a:lstStyle/>
        <a:p>
          <a:endParaRPr lang="it-IT"/>
        </a:p>
      </dgm:t>
    </dgm:pt>
    <dgm:pt modelId="{AE87AA7F-A5C8-4C1F-82C1-4275EF79E067}" type="sibTrans" cxnId="{B6C5A3AB-8564-4ED4-B441-21FEE7B9AF0A}">
      <dgm:prSet/>
      <dgm:spPr/>
      <dgm:t>
        <a:bodyPr/>
        <a:lstStyle/>
        <a:p>
          <a:endParaRPr lang="it-IT"/>
        </a:p>
      </dgm:t>
    </dgm:pt>
    <dgm:pt modelId="{4B9CD0E6-4DB8-4259-AFF9-4E8DA183258A}">
      <dgm:prSet phldrT="[Testo]"/>
      <dgm:spPr/>
      <dgm:t>
        <a:bodyPr/>
        <a:lstStyle/>
        <a:p>
          <a:r>
            <a:rPr lang="it-IT" altLang="it-IT" dirty="0" smtClean="0"/>
            <a:t>Efficacia ed efficienza nell’utilizzo delle risorse pubbliche</a:t>
          </a:r>
          <a:endParaRPr lang="it-IT" dirty="0"/>
        </a:p>
      </dgm:t>
    </dgm:pt>
    <dgm:pt modelId="{D11AE49B-D57C-4DE5-B596-023AFE617041}" type="parTrans" cxnId="{1937EB2B-89E8-469E-869A-6585BFBCAB97}">
      <dgm:prSet/>
      <dgm:spPr/>
      <dgm:t>
        <a:bodyPr/>
        <a:lstStyle/>
        <a:p>
          <a:endParaRPr lang="it-IT"/>
        </a:p>
      </dgm:t>
    </dgm:pt>
    <dgm:pt modelId="{919F6C89-3D34-473C-8BB9-453B7DA64543}" type="sibTrans" cxnId="{1937EB2B-89E8-469E-869A-6585BFBCAB97}">
      <dgm:prSet/>
      <dgm:spPr/>
      <dgm:t>
        <a:bodyPr/>
        <a:lstStyle/>
        <a:p>
          <a:endParaRPr lang="it-IT"/>
        </a:p>
      </dgm:t>
    </dgm:pt>
    <dgm:pt modelId="{BB778C57-5A65-4535-AFB4-4CECAB83BF48}">
      <dgm:prSet phldrT="[Testo]"/>
      <dgm:spPr/>
      <dgm:t>
        <a:bodyPr/>
        <a:lstStyle/>
        <a:p>
          <a:r>
            <a:rPr lang="it-IT" dirty="0" smtClean="0"/>
            <a:t>Integrità</a:t>
          </a:r>
          <a:endParaRPr lang="it-IT" dirty="0"/>
        </a:p>
      </dgm:t>
    </dgm:pt>
    <dgm:pt modelId="{DC47D347-E4A9-4287-BCD9-8377DE4D6F79}" type="parTrans" cxnId="{A4B7559A-DF80-4FF6-8B1C-E02E14704E12}">
      <dgm:prSet/>
      <dgm:spPr/>
      <dgm:t>
        <a:bodyPr/>
        <a:lstStyle/>
        <a:p>
          <a:endParaRPr lang="it-IT"/>
        </a:p>
      </dgm:t>
    </dgm:pt>
    <dgm:pt modelId="{E5A853E6-01B2-457C-A529-B27E0EA36E5F}" type="sibTrans" cxnId="{A4B7559A-DF80-4FF6-8B1C-E02E14704E12}">
      <dgm:prSet/>
      <dgm:spPr/>
      <dgm:t>
        <a:bodyPr/>
        <a:lstStyle/>
        <a:p>
          <a:endParaRPr lang="it-IT"/>
        </a:p>
      </dgm:t>
    </dgm:pt>
    <dgm:pt modelId="{CD692CFB-ADC5-4F61-9F69-B9466B464953}">
      <dgm:prSet phldrT="[Testo]"/>
      <dgm:spPr/>
      <dgm:t>
        <a:bodyPr/>
        <a:lstStyle/>
        <a:p>
          <a:r>
            <a:rPr lang="it-IT" dirty="0" smtClean="0"/>
            <a:t>Lealtà</a:t>
          </a:r>
          <a:endParaRPr lang="it-IT" dirty="0"/>
        </a:p>
      </dgm:t>
    </dgm:pt>
    <dgm:pt modelId="{CFF7FDF9-255B-4C90-9546-56B79C83D6C3}" type="parTrans" cxnId="{AE8BCBFA-A4F0-42BC-B8BF-003E3E27C772}">
      <dgm:prSet/>
      <dgm:spPr/>
      <dgm:t>
        <a:bodyPr/>
        <a:lstStyle/>
        <a:p>
          <a:endParaRPr lang="it-IT"/>
        </a:p>
      </dgm:t>
    </dgm:pt>
    <dgm:pt modelId="{FCCE530B-EA26-4752-9DB8-75DC9096F952}" type="sibTrans" cxnId="{AE8BCBFA-A4F0-42BC-B8BF-003E3E27C772}">
      <dgm:prSet/>
      <dgm:spPr/>
      <dgm:t>
        <a:bodyPr/>
        <a:lstStyle/>
        <a:p>
          <a:endParaRPr lang="it-IT"/>
        </a:p>
      </dgm:t>
    </dgm:pt>
    <dgm:pt modelId="{0D88A40B-4643-42EA-A52A-49D5A7D08FDF}" type="pres">
      <dgm:prSet presAssocID="{9851266F-70BA-4DE5-95D3-677B7C70BC1A}" presName="Name0" presStyleCnt="0">
        <dgm:presLayoutVars>
          <dgm:dir/>
          <dgm:animLvl val="lvl"/>
          <dgm:resizeHandles val="exact"/>
        </dgm:presLayoutVars>
      </dgm:prSet>
      <dgm:spPr/>
    </dgm:pt>
    <dgm:pt modelId="{2B614E33-98A4-467A-BF53-1EDF13C1432F}" type="pres">
      <dgm:prSet presAssocID="{9851266F-70BA-4DE5-95D3-677B7C70BC1A}" presName="dummy" presStyleCnt="0"/>
      <dgm:spPr/>
    </dgm:pt>
    <dgm:pt modelId="{43AFD568-9B94-4048-8F8A-E37171058C55}" type="pres">
      <dgm:prSet presAssocID="{9851266F-70BA-4DE5-95D3-677B7C70BC1A}" presName="linH" presStyleCnt="0"/>
      <dgm:spPr/>
    </dgm:pt>
    <dgm:pt modelId="{9E89A1B0-D063-4F96-9E4C-377D58BE549A}" type="pres">
      <dgm:prSet presAssocID="{9851266F-70BA-4DE5-95D3-677B7C70BC1A}" presName="padding1" presStyleCnt="0"/>
      <dgm:spPr/>
    </dgm:pt>
    <dgm:pt modelId="{CDAC2948-F1DC-49B3-B4BF-ED07E378BE0C}" type="pres">
      <dgm:prSet presAssocID="{C089163B-C220-4EAB-AA92-1BDE1C5AB226}" presName="linV" presStyleCnt="0"/>
      <dgm:spPr/>
    </dgm:pt>
    <dgm:pt modelId="{9672CAF7-E82F-4FB5-975F-79C2A61B6286}" type="pres">
      <dgm:prSet presAssocID="{C089163B-C220-4EAB-AA92-1BDE1C5AB226}" presName="spVertical1" presStyleCnt="0"/>
      <dgm:spPr/>
    </dgm:pt>
    <dgm:pt modelId="{0DDEDC83-E272-40C4-B610-42D6D5E5BB4D}" type="pres">
      <dgm:prSet presAssocID="{C089163B-C220-4EAB-AA92-1BDE1C5AB226}" presName="parTx" presStyleLbl="revTx" presStyleIdx="0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B4F6C9C-0CB4-4DAE-A37B-DA50B70E9079}" type="pres">
      <dgm:prSet presAssocID="{C089163B-C220-4EAB-AA92-1BDE1C5AB226}" presName="spVertical2" presStyleCnt="0"/>
      <dgm:spPr/>
    </dgm:pt>
    <dgm:pt modelId="{0382E9A4-525A-4253-8C85-86F99E0AABFD}" type="pres">
      <dgm:prSet presAssocID="{C089163B-C220-4EAB-AA92-1BDE1C5AB226}" presName="spVertical3" presStyleCnt="0"/>
      <dgm:spPr/>
    </dgm:pt>
    <dgm:pt modelId="{BFBDD058-21E4-42E2-B55C-7328ED981D81}" type="pres">
      <dgm:prSet presAssocID="{801CB12E-56C4-4C2B-BC0E-A2B45F1AF653}" presName="space" presStyleCnt="0"/>
      <dgm:spPr/>
    </dgm:pt>
    <dgm:pt modelId="{0C8E4251-7E73-4414-A46F-0623B254104E}" type="pres">
      <dgm:prSet presAssocID="{EEC08A6C-A889-4F95-A210-B280D1CAD37E}" presName="linV" presStyleCnt="0"/>
      <dgm:spPr/>
    </dgm:pt>
    <dgm:pt modelId="{86BF30AE-9374-4B90-BCFF-4E12706EA3EB}" type="pres">
      <dgm:prSet presAssocID="{EEC08A6C-A889-4F95-A210-B280D1CAD37E}" presName="spVertical1" presStyleCnt="0"/>
      <dgm:spPr/>
    </dgm:pt>
    <dgm:pt modelId="{A3B5AF16-E5B4-4403-A70A-E9459A01D2A2}" type="pres">
      <dgm:prSet presAssocID="{EEC08A6C-A889-4F95-A210-B280D1CAD37E}" presName="parTx" presStyleLbl="revTx" presStyleIdx="1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FDD5954-8450-4F11-8716-92F8D844946B}" type="pres">
      <dgm:prSet presAssocID="{EEC08A6C-A889-4F95-A210-B280D1CAD37E}" presName="spVertical2" presStyleCnt="0"/>
      <dgm:spPr/>
    </dgm:pt>
    <dgm:pt modelId="{D4E19417-DD95-49B2-B96D-5E0E0135C3F5}" type="pres">
      <dgm:prSet presAssocID="{EEC08A6C-A889-4F95-A210-B280D1CAD37E}" presName="spVertical3" presStyleCnt="0"/>
      <dgm:spPr/>
    </dgm:pt>
    <dgm:pt modelId="{2D1DE1C1-902A-44B6-83CE-7AC8C432196F}" type="pres">
      <dgm:prSet presAssocID="{91236E05-9DEE-4A12-ABA6-B4CCC0B35F40}" presName="space" presStyleCnt="0"/>
      <dgm:spPr/>
    </dgm:pt>
    <dgm:pt modelId="{562CC48F-D748-459F-8601-E7B969D0D29F}" type="pres">
      <dgm:prSet presAssocID="{740D210C-005E-4C81-ADFC-5F1B921BEC61}" presName="linV" presStyleCnt="0"/>
      <dgm:spPr/>
    </dgm:pt>
    <dgm:pt modelId="{2129B478-0864-40ED-8877-AAB2F5772023}" type="pres">
      <dgm:prSet presAssocID="{740D210C-005E-4C81-ADFC-5F1B921BEC61}" presName="spVertical1" presStyleCnt="0"/>
      <dgm:spPr/>
    </dgm:pt>
    <dgm:pt modelId="{2BA8B75E-2840-4FCC-8339-060BE1234E31}" type="pres">
      <dgm:prSet presAssocID="{740D210C-005E-4C81-ADFC-5F1B921BEC61}" presName="parTx" presStyleLbl="revTx" presStyleIdx="2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30D7C3E-C7A7-46A0-AD8D-6FEF4FE75C12}" type="pres">
      <dgm:prSet presAssocID="{740D210C-005E-4C81-ADFC-5F1B921BEC61}" presName="spVertical2" presStyleCnt="0"/>
      <dgm:spPr/>
    </dgm:pt>
    <dgm:pt modelId="{E302EA32-C751-464B-A635-D4D7D6E3E62A}" type="pres">
      <dgm:prSet presAssocID="{740D210C-005E-4C81-ADFC-5F1B921BEC61}" presName="spVertical3" presStyleCnt="0"/>
      <dgm:spPr/>
    </dgm:pt>
    <dgm:pt modelId="{1986DF80-D222-421C-8D96-9126113B2521}" type="pres">
      <dgm:prSet presAssocID="{43E8119B-9485-467F-9C3A-C3CF2954BA9B}" presName="space" presStyleCnt="0"/>
      <dgm:spPr/>
    </dgm:pt>
    <dgm:pt modelId="{8C772675-FBAF-4030-BB74-E74627D8AEF4}" type="pres">
      <dgm:prSet presAssocID="{6C4D5BC8-C029-4813-B53D-3E3696A7FBBF}" presName="linV" presStyleCnt="0"/>
      <dgm:spPr/>
    </dgm:pt>
    <dgm:pt modelId="{8D9F4522-85E7-429D-B5F9-67439125492D}" type="pres">
      <dgm:prSet presAssocID="{6C4D5BC8-C029-4813-B53D-3E3696A7FBBF}" presName="spVertical1" presStyleCnt="0"/>
      <dgm:spPr/>
    </dgm:pt>
    <dgm:pt modelId="{BDBB9BE9-23FE-4C23-9B0E-95D584280017}" type="pres">
      <dgm:prSet presAssocID="{6C4D5BC8-C029-4813-B53D-3E3696A7FBBF}" presName="parTx" presStyleLbl="revTx" presStyleIdx="3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6D8DEC4-0F1B-4441-8BC7-1A65C4BD97F1}" type="pres">
      <dgm:prSet presAssocID="{6C4D5BC8-C029-4813-B53D-3E3696A7FBBF}" presName="spVertical2" presStyleCnt="0"/>
      <dgm:spPr/>
    </dgm:pt>
    <dgm:pt modelId="{F8D0A01F-0ED4-4259-A755-012B86FFCC3D}" type="pres">
      <dgm:prSet presAssocID="{6C4D5BC8-C029-4813-B53D-3E3696A7FBBF}" presName="spVertical3" presStyleCnt="0"/>
      <dgm:spPr/>
    </dgm:pt>
    <dgm:pt modelId="{C74B4AEA-C8E9-4C5E-BC79-D861C148135B}" type="pres">
      <dgm:prSet presAssocID="{AE87AA7F-A5C8-4C1F-82C1-4275EF79E067}" presName="space" presStyleCnt="0"/>
      <dgm:spPr/>
    </dgm:pt>
    <dgm:pt modelId="{BFAD0E2C-109E-43BA-B34D-186790BCCFF2}" type="pres">
      <dgm:prSet presAssocID="{4B9CD0E6-4DB8-4259-AFF9-4E8DA183258A}" presName="linV" presStyleCnt="0"/>
      <dgm:spPr/>
    </dgm:pt>
    <dgm:pt modelId="{DFB8B7DA-5809-4C30-91A3-212F1B3F7377}" type="pres">
      <dgm:prSet presAssocID="{4B9CD0E6-4DB8-4259-AFF9-4E8DA183258A}" presName="spVertical1" presStyleCnt="0"/>
      <dgm:spPr/>
    </dgm:pt>
    <dgm:pt modelId="{3DB5861F-A89C-40FD-BFA8-CD599DB4B11B}" type="pres">
      <dgm:prSet presAssocID="{4B9CD0E6-4DB8-4259-AFF9-4E8DA183258A}" presName="parTx" presStyleLbl="revTx" presStyleIdx="4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D94C4FD9-FCC7-4382-8150-49ACB1E7D58A}" type="pres">
      <dgm:prSet presAssocID="{4B9CD0E6-4DB8-4259-AFF9-4E8DA183258A}" presName="spVertical2" presStyleCnt="0"/>
      <dgm:spPr/>
    </dgm:pt>
    <dgm:pt modelId="{46EDDE53-61A4-4F8D-BC3F-A69C2E777065}" type="pres">
      <dgm:prSet presAssocID="{4B9CD0E6-4DB8-4259-AFF9-4E8DA183258A}" presName="spVertical3" presStyleCnt="0"/>
      <dgm:spPr/>
    </dgm:pt>
    <dgm:pt modelId="{2287EA25-C9F2-416E-BF10-EB9BE6F483E9}" type="pres">
      <dgm:prSet presAssocID="{919F6C89-3D34-473C-8BB9-453B7DA64543}" presName="space" presStyleCnt="0"/>
      <dgm:spPr/>
    </dgm:pt>
    <dgm:pt modelId="{DD78A7C0-E93F-4BCA-8DF8-35150C78A9F1}" type="pres">
      <dgm:prSet presAssocID="{BB778C57-5A65-4535-AFB4-4CECAB83BF48}" presName="linV" presStyleCnt="0"/>
      <dgm:spPr/>
    </dgm:pt>
    <dgm:pt modelId="{674649AE-59A3-493A-9E8D-693E639347F5}" type="pres">
      <dgm:prSet presAssocID="{BB778C57-5A65-4535-AFB4-4CECAB83BF48}" presName="spVertical1" presStyleCnt="0"/>
      <dgm:spPr/>
    </dgm:pt>
    <dgm:pt modelId="{619FD95B-CC22-4A85-B841-696DF343641B}" type="pres">
      <dgm:prSet presAssocID="{BB778C57-5A65-4535-AFB4-4CECAB83BF48}" presName="parTx" presStyleLbl="revTx" presStyleIdx="5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3FC760D-E3E4-47C7-837B-F23F665FFB14}" type="pres">
      <dgm:prSet presAssocID="{BB778C57-5A65-4535-AFB4-4CECAB83BF48}" presName="spVertical2" presStyleCnt="0"/>
      <dgm:spPr/>
    </dgm:pt>
    <dgm:pt modelId="{9F59895F-3CB2-4561-92E3-C4CC45F6F47E}" type="pres">
      <dgm:prSet presAssocID="{BB778C57-5A65-4535-AFB4-4CECAB83BF48}" presName="spVertical3" presStyleCnt="0"/>
      <dgm:spPr/>
    </dgm:pt>
    <dgm:pt modelId="{4C698441-5F3E-4E95-BFA3-79111B24CB88}" type="pres">
      <dgm:prSet presAssocID="{E5A853E6-01B2-457C-A529-B27E0EA36E5F}" presName="space" presStyleCnt="0"/>
      <dgm:spPr/>
    </dgm:pt>
    <dgm:pt modelId="{1A00594A-D3AD-4F0D-9984-B1E8A0CE93C4}" type="pres">
      <dgm:prSet presAssocID="{CD692CFB-ADC5-4F61-9F69-B9466B464953}" presName="linV" presStyleCnt="0"/>
      <dgm:spPr/>
    </dgm:pt>
    <dgm:pt modelId="{7A193745-140E-4F2E-BED5-D6CB5FD9A735}" type="pres">
      <dgm:prSet presAssocID="{CD692CFB-ADC5-4F61-9F69-B9466B464953}" presName="spVertical1" presStyleCnt="0"/>
      <dgm:spPr/>
    </dgm:pt>
    <dgm:pt modelId="{8DE1B351-31F4-482A-A21A-40CE9AFF2F66}" type="pres">
      <dgm:prSet presAssocID="{CD692CFB-ADC5-4F61-9F69-B9466B464953}" presName="parTx" presStyleLbl="revTx" presStyleIdx="6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195604E-23A6-4694-A953-CE758559497E}" type="pres">
      <dgm:prSet presAssocID="{CD692CFB-ADC5-4F61-9F69-B9466B464953}" presName="spVertical2" presStyleCnt="0"/>
      <dgm:spPr/>
    </dgm:pt>
    <dgm:pt modelId="{19FF08C5-FD13-4848-9607-23E5C9B9C010}" type="pres">
      <dgm:prSet presAssocID="{CD692CFB-ADC5-4F61-9F69-B9466B464953}" presName="spVertical3" presStyleCnt="0"/>
      <dgm:spPr/>
    </dgm:pt>
    <dgm:pt modelId="{55AECF23-D597-407D-B897-E69B08DBFB89}" type="pres">
      <dgm:prSet presAssocID="{9851266F-70BA-4DE5-95D3-677B7C70BC1A}" presName="padding2" presStyleCnt="0"/>
      <dgm:spPr/>
    </dgm:pt>
    <dgm:pt modelId="{4427D58D-2005-4CD1-81F4-B2D0BCB9FEF1}" type="pres">
      <dgm:prSet presAssocID="{9851266F-70BA-4DE5-95D3-677B7C70BC1A}" presName="negArrow" presStyleCnt="0"/>
      <dgm:spPr/>
    </dgm:pt>
    <dgm:pt modelId="{36BD554F-00BE-48B2-ACA3-169D70AC69CC}" type="pres">
      <dgm:prSet presAssocID="{9851266F-70BA-4DE5-95D3-677B7C70BC1A}" presName="backgroundArrow" presStyleLbl="node1" presStyleIdx="0" presStyleCnt="1"/>
      <dgm:spPr/>
    </dgm:pt>
  </dgm:ptLst>
  <dgm:cxnLst>
    <dgm:cxn modelId="{71F64F22-6232-4894-A635-45D4275F7D53}" type="presOf" srcId="{C089163B-C220-4EAB-AA92-1BDE1C5AB226}" destId="{0DDEDC83-E272-40C4-B610-42D6D5E5BB4D}" srcOrd="0" destOrd="0" presId="urn:microsoft.com/office/officeart/2005/8/layout/hProcess3"/>
    <dgm:cxn modelId="{B6C5A3AB-8564-4ED4-B441-21FEE7B9AF0A}" srcId="{9851266F-70BA-4DE5-95D3-677B7C70BC1A}" destId="{6C4D5BC8-C029-4813-B53D-3E3696A7FBBF}" srcOrd="3" destOrd="0" parTransId="{43C61FC8-0D67-4C8F-8573-E95D65976506}" sibTransId="{AE87AA7F-A5C8-4C1F-82C1-4275EF79E067}"/>
    <dgm:cxn modelId="{0D79386C-6955-4EDE-9BE6-70DBCC33FFEF}" type="presOf" srcId="{CD692CFB-ADC5-4F61-9F69-B9466B464953}" destId="{8DE1B351-31F4-482A-A21A-40CE9AFF2F66}" srcOrd="0" destOrd="0" presId="urn:microsoft.com/office/officeart/2005/8/layout/hProcess3"/>
    <dgm:cxn modelId="{BCB7E438-D1D6-4059-AD21-E9813DD4BC20}" srcId="{9851266F-70BA-4DE5-95D3-677B7C70BC1A}" destId="{740D210C-005E-4C81-ADFC-5F1B921BEC61}" srcOrd="2" destOrd="0" parTransId="{92E2EE6A-F01E-4442-924C-33DE78FA678C}" sibTransId="{43E8119B-9485-467F-9C3A-C3CF2954BA9B}"/>
    <dgm:cxn modelId="{CE0E499B-52F7-4D22-9EA9-834A2983DDAB}" type="presOf" srcId="{BB778C57-5A65-4535-AFB4-4CECAB83BF48}" destId="{619FD95B-CC22-4A85-B841-696DF343641B}" srcOrd="0" destOrd="0" presId="urn:microsoft.com/office/officeart/2005/8/layout/hProcess3"/>
    <dgm:cxn modelId="{7E3FBF8F-1007-4CC3-A212-76128508B6A3}" type="presOf" srcId="{4B9CD0E6-4DB8-4259-AFF9-4E8DA183258A}" destId="{3DB5861F-A89C-40FD-BFA8-CD599DB4B11B}" srcOrd="0" destOrd="0" presId="urn:microsoft.com/office/officeart/2005/8/layout/hProcess3"/>
    <dgm:cxn modelId="{310ABC47-C683-4F74-A984-D65CCB29621B}" type="presOf" srcId="{9851266F-70BA-4DE5-95D3-677B7C70BC1A}" destId="{0D88A40B-4643-42EA-A52A-49D5A7D08FDF}" srcOrd="0" destOrd="0" presId="urn:microsoft.com/office/officeart/2005/8/layout/hProcess3"/>
    <dgm:cxn modelId="{91820DFA-F76C-42B4-B767-929E005015F1}" type="presOf" srcId="{740D210C-005E-4C81-ADFC-5F1B921BEC61}" destId="{2BA8B75E-2840-4FCC-8339-060BE1234E31}" srcOrd="0" destOrd="0" presId="urn:microsoft.com/office/officeart/2005/8/layout/hProcess3"/>
    <dgm:cxn modelId="{A4B7559A-DF80-4FF6-8B1C-E02E14704E12}" srcId="{9851266F-70BA-4DE5-95D3-677B7C70BC1A}" destId="{BB778C57-5A65-4535-AFB4-4CECAB83BF48}" srcOrd="5" destOrd="0" parTransId="{DC47D347-E4A9-4287-BCD9-8377DE4D6F79}" sibTransId="{E5A853E6-01B2-457C-A529-B27E0EA36E5F}"/>
    <dgm:cxn modelId="{AE8BCBFA-A4F0-42BC-B8BF-003E3E27C772}" srcId="{9851266F-70BA-4DE5-95D3-677B7C70BC1A}" destId="{CD692CFB-ADC5-4F61-9F69-B9466B464953}" srcOrd="6" destOrd="0" parTransId="{CFF7FDF9-255B-4C90-9546-56B79C83D6C3}" sibTransId="{FCCE530B-EA26-4752-9DB8-75DC9096F952}"/>
    <dgm:cxn modelId="{441D3ABE-EACC-42FF-8004-5B9DCF29AB1C}" srcId="{9851266F-70BA-4DE5-95D3-677B7C70BC1A}" destId="{EEC08A6C-A889-4F95-A210-B280D1CAD37E}" srcOrd="1" destOrd="0" parTransId="{AEDE156B-4988-4848-85C3-B56D95E2632F}" sibTransId="{91236E05-9DEE-4A12-ABA6-B4CCC0B35F40}"/>
    <dgm:cxn modelId="{1937EB2B-89E8-469E-869A-6585BFBCAB97}" srcId="{9851266F-70BA-4DE5-95D3-677B7C70BC1A}" destId="{4B9CD0E6-4DB8-4259-AFF9-4E8DA183258A}" srcOrd="4" destOrd="0" parTransId="{D11AE49B-D57C-4DE5-B596-023AFE617041}" sibTransId="{919F6C89-3D34-473C-8BB9-453B7DA64543}"/>
    <dgm:cxn modelId="{58435382-2244-43C2-A52D-847056F32189}" type="presOf" srcId="{6C4D5BC8-C029-4813-B53D-3E3696A7FBBF}" destId="{BDBB9BE9-23FE-4C23-9B0E-95D584280017}" srcOrd="0" destOrd="0" presId="urn:microsoft.com/office/officeart/2005/8/layout/hProcess3"/>
    <dgm:cxn modelId="{411038DE-1DE1-4E23-9964-A7155537DD81}" type="presOf" srcId="{EEC08A6C-A889-4F95-A210-B280D1CAD37E}" destId="{A3B5AF16-E5B4-4403-A70A-E9459A01D2A2}" srcOrd="0" destOrd="0" presId="urn:microsoft.com/office/officeart/2005/8/layout/hProcess3"/>
    <dgm:cxn modelId="{D6DC893D-3F36-4833-99E4-001D36DF8D21}" srcId="{9851266F-70BA-4DE5-95D3-677B7C70BC1A}" destId="{C089163B-C220-4EAB-AA92-1BDE1C5AB226}" srcOrd="0" destOrd="0" parTransId="{4DC80799-4F87-418B-89C7-3E99678DA779}" sibTransId="{801CB12E-56C4-4C2B-BC0E-A2B45F1AF653}"/>
    <dgm:cxn modelId="{B05A8FF4-51BC-4C53-BF1A-9691F6140EBA}" type="presParOf" srcId="{0D88A40B-4643-42EA-A52A-49D5A7D08FDF}" destId="{2B614E33-98A4-467A-BF53-1EDF13C1432F}" srcOrd="0" destOrd="0" presId="urn:microsoft.com/office/officeart/2005/8/layout/hProcess3"/>
    <dgm:cxn modelId="{3A9899C8-00E3-499C-BE21-90B1023EB2B0}" type="presParOf" srcId="{0D88A40B-4643-42EA-A52A-49D5A7D08FDF}" destId="{43AFD568-9B94-4048-8F8A-E37171058C55}" srcOrd="1" destOrd="0" presId="urn:microsoft.com/office/officeart/2005/8/layout/hProcess3"/>
    <dgm:cxn modelId="{353B2ABE-0463-4C9C-AE92-F184A556CB9E}" type="presParOf" srcId="{43AFD568-9B94-4048-8F8A-E37171058C55}" destId="{9E89A1B0-D063-4F96-9E4C-377D58BE549A}" srcOrd="0" destOrd="0" presId="urn:microsoft.com/office/officeart/2005/8/layout/hProcess3"/>
    <dgm:cxn modelId="{FA161424-9C11-43F4-9BF0-791D72A7A933}" type="presParOf" srcId="{43AFD568-9B94-4048-8F8A-E37171058C55}" destId="{CDAC2948-F1DC-49B3-B4BF-ED07E378BE0C}" srcOrd="1" destOrd="0" presId="urn:microsoft.com/office/officeart/2005/8/layout/hProcess3"/>
    <dgm:cxn modelId="{B509650D-5882-4CC1-A9E4-7DEC9B363BED}" type="presParOf" srcId="{CDAC2948-F1DC-49B3-B4BF-ED07E378BE0C}" destId="{9672CAF7-E82F-4FB5-975F-79C2A61B6286}" srcOrd="0" destOrd="0" presId="urn:microsoft.com/office/officeart/2005/8/layout/hProcess3"/>
    <dgm:cxn modelId="{8FC20F13-01FA-41B4-9EEB-CF007CF5C779}" type="presParOf" srcId="{CDAC2948-F1DC-49B3-B4BF-ED07E378BE0C}" destId="{0DDEDC83-E272-40C4-B610-42D6D5E5BB4D}" srcOrd="1" destOrd="0" presId="urn:microsoft.com/office/officeart/2005/8/layout/hProcess3"/>
    <dgm:cxn modelId="{A6FA847D-EDF8-496C-920A-879271BA6D26}" type="presParOf" srcId="{CDAC2948-F1DC-49B3-B4BF-ED07E378BE0C}" destId="{AB4F6C9C-0CB4-4DAE-A37B-DA50B70E9079}" srcOrd="2" destOrd="0" presId="urn:microsoft.com/office/officeart/2005/8/layout/hProcess3"/>
    <dgm:cxn modelId="{68F1181A-E449-481A-82EE-6A33DDCF3990}" type="presParOf" srcId="{CDAC2948-F1DC-49B3-B4BF-ED07E378BE0C}" destId="{0382E9A4-525A-4253-8C85-86F99E0AABFD}" srcOrd="3" destOrd="0" presId="urn:microsoft.com/office/officeart/2005/8/layout/hProcess3"/>
    <dgm:cxn modelId="{7DF5CE12-055D-41FE-A1EA-B8BFCCCEEC4E}" type="presParOf" srcId="{43AFD568-9B94-4048-8F8A-E37171058C55}" destId="{BFBDD058-21E4-42E2-B55C-7328ED981D81}" srcOrd="2" destOrd="0" presId="urn:microsoft.com/office/officeart/2005/8/layout/hProcess3"/>
    <dgm:cxn modelId="{7A94D59B-3E71-4208-AD84-5CCFF6C8A25E}" type="presParOf" srcId="{43AFD568-9B94-4048-8F8A-E37171058C55}" destId="{0C8E4251-7E73-4414-A46F-0623B254104E}" srcOrd="3" destOrd="0" presId="urn:microsoft.com/office/officeart/2005/8/layout/hProcess3"/>
    <dgm:cxn modelId="{B33BD201-6026-418E-9AA1-5B5BB969F81B}" type="presParOf" srcId="{0C8E4251-7E73-4414-A46F-0623B254104E}" destId="{86BF30AE-9374-4B90-BCFF-4E12706EA3EB}" srcOrd="0" destOrd="0" presId="urn:microsoft.com/office/officeart/2005/8/layout/hProcess3"/>
    <dgm:cxn modelId="{FBA1F0EA-01CE-4361-8870-EB64A36CEA13}" type="presParOf" srcId="{0C8E4251-7E73-4414-A46F-0623B254104E}" destId="{A3B5AF16-E5B4-4403-A70A-E9459A01D2A2}" srcOrd="1" destOrd="0" presId="urn:microsoft.com/office/officeart/2005/8/layout/hProcess3"/>
    <dgm:cxn modelId="{73274C0E-750D-4A0D-8A1C-A64288D78B0E}" type="presParOf" srcId="{0C8E4251-7E73-4414-A46F-0623B254104E}" destId="{8FDD5954-8450-4F11-8716-92F8D844946B}" srcOrd="2" destOrd="0" presId="urn:microsoft.com/office/officeart/2005/8/layout/hProcess3"/>
    <dgm:cxn modelId="{07EE0C45-99F0-4CC1-B86E-A35531133506}" type="presParOf" srcId="{0C8E4251-7E73-4414-A46F-0623B254104E}" destId="{D4E19417-DD95-49B2-B96D-5E0E0135C3F5}" srcOrd="3" destOrd="0" presId="urn:microsoft.com/office/officeart/2005/8/layout/hProcess3"/>
    <dgm:cxn modelId="{750E7105-06A1-4AD1-91DE-CC6B7F911501}" type="presParOf" srcId="{43AFD568-9B94-4048-8F8A-E37171058C55}" destId="{2D1DE1C1-902A-44B6-83CE-7AC8C432196F}" srcOrd="4" destOrd="0" presId="urn:microsoft.com/office/officeart/2005/8/layout/hProcess3"/>
    <dgm:cxn modelId="{B68D256D-AB49-41C1-B6CE-0F210FB5A0DB}" type="presParOf" srcId="{43AFD568-9B94-4048-8F8A-E37171058C55}" destId="{562CC48F-D748-459F-8601-E7B969D0D29F}" srcOrd="5" destOrd="0" presId="urn:microsoft.com/office/officeart/2005/8/layout/hProcess3"/>
    <dgm:cxn modelId="{22B18271-6540-4773-BAF8-C667BA3BCBB0}" type="presParOf" srcId="{562CC48F-D748-459F-8601-E7B969D0D29F}" destId="{2129B478-0864-40ED-8877-AAB2F5772023}" srcOrd="0" destOrd="0" presId="urn:microsoft.com/office/officeart/2005/8/layout/hProcess3"/>
    <dgm:cxn modelId="{129A70FF-8CEE-47E6-8633-4656A5259078}" type="presParOf" srcId="{562CC48F-D748-459F-8601-E7B969D0D29F}" destId="{2BA8B75E-2840-4FCC-8339-060BE1234E31}" srcOrd="1" destOrd="0" presId="urn:microsoft.com/office/officeart/2005/8/layout/hProcess3"/>
    <dgm:cxn modelId="{BFA1E34D-F284-48E8-8729-827936C9FBB0}" type="presParOf" srcId="{562CC48F-D748-459F-8601-E7B969D0D29F}" destId="{430D7C3E-C7A7-46A0-AD8D-6FEF4FE75C12}" srcOrd="2" destOrd="0" presId="urn:microsoft.com/office/officeart/2005/8/layout/hProcess3"/>
    <dgm:cxn modelId="{33DE7E95-6A3A-4FDE-AC67-E4CC60444856}" type="presParOf" srcId="{562CC48F-D748-459F-8601-E7B969D0D29F}" destId="{E302EA32-C751-464B-A635-D4D7D6E3E62A}" srcOrd="3" destOrd="0" presId="urn:microsoft.com/office/officeart/2005/8/layout/hProcess3"/>
    <dgm:cxn modelId="{B069B3A9-801B-456C-8BAD-E6EBD32E9E3D}" type="presParOf" srcId="{43AFD568-9B94-4048-8F8A-E37171058C55}" destId="{1986DF80-D222-421C-8D96-9126113B2521}" srcOrd="6" destOrd="0" presId="urn:microsoft.com/office/officeart/2005/8/layout/hProcess3"/>
    <dgm:cxn modelId="{A84716F5-8E97-4507-8FB3-8FB5075AAA42}" type="presParOf" srcId="{43AFD568-9B94-4048-8F8A-E37171058C55}" destId="{8C772675-FBAF-4030-BB74-E74627D8AEF4}" srcOrd="7" destOrd="0" presId="urn:microsoft.com/office/officeart/2005/8/layout/hProcess3"/>
    <dgm:cxn modelId="{357180D3-D65E-4792-91B6-3127D768AE50}" type="presParOf" srcId="{8C772675-FBAF-4030-BB74-E74627D8AEF4}" destId="{8D9F4522-85E7-429D-B5F9-67439125492D}" srcOrd="0" destOrd="0" presId="urn:microsoft.com/office/officeart/2005/8/layout/hProcess3"/>
    <dgm:cxn modelId="{E378CB31-F54E-4BAF-9AB8-D14FE0F66646}" type="presParOf" srcId="{8C772675-FBAF-4030-BB74-E74627D8AEF4}" destId="{BDBB9BE9-23FE-4C23-9B0E-95D584280017}" srcOrd="1" destOrd="0" presId="urn:microsoft.com/office/officeart/2005/8/layout/hProcess3"/>
    <dgm:cxn modelId="{41986C95-DC29-439E-9BE7-0E9FE28B56E1}" type="presParOf" srcId="{8C772675-FBAF-4030-BB74-E74627D8AEF4}" destId="{06D8DEC4-0F1B-4441-8BC7-1A65C4BD97F1}" srcOrd="2" destOrd="0" presId="urn:microsoft.com/office/officeart/2005/8/layout/hProcess3"/>
    <dgm:cxn modelId="{44C64056-7B8A-4A4A-846B-97AC259855F6}" type="presParOf" srcId="{8C772675-FBAF-4030-BB74-E74627D8AEF4}" destId="{F8D0A01F-0ED4-4259-A755-012B86FFCC3D}" srcOrd="3" destOrd="0" presId="urn:microsoft.com/office/officeart/2005/8/layout/hProcess3"/>
    <dgm:cxn modelId="{46537FC2-0647-45C5-84E8-659BDDB0F309}" type="presParOf" srcId="{43AFD568-9B94-4048-8F8A-E37171058C55}" destId="{C74B4AEA-C8E9-4C5E-BC79-D861C148135B}" srcOrd="8" destOrd="0" presId="urn:microsoft.com/office/officeart/2005/8/layout/hProcess3"/>
    <dgm:cxn modelId="{4EAD4527-93E9-4FA9-8FB2-CE0981C9FF69}" type="presParOf" srcId="{43AFD568-9B94-4048-8F8A-E37171058C55}" destId="{BFAD0E2C-109E-43BA-B34D-186790BCCFF2}" srcOrd="9" destOrd="0" presId="urn:microsoft.com/office/officeart/2005/8/layout/hProcess3"/>
    <dgm:cxn modelId="{87338D89-60C2-4D35-B043-8D28F3A9EB79}" type="presParOf" srcId="{BFAD0E2C-109E-43BA-B34D-186790BCCFF2}" destId="{DFB8B7DA-5809-4C30-91A3-212F1B3F7377}" srcOrd="0" destOrd="0" presId="urn:microsoft.com/office/officeart/2005/8/layout/hProcess3"/>
    <dgm:cxn modelId="{62E2C08C-22BC-4C3A-88AC-60E661ED64C3}" type="presParOf" srcId="{BFAD0E2C-109E-43BA-B34D-186790BCCFF2}" destId="{3DB5861F-A89C-40FD-BFA8-CD599DB4B11B}" srcOrd="1" destOrd="0" presId="urn:microsoft.com/office/officeart/2005/8/layout/hProcess3"/>
    <dgm:cxn modelId="{C19C2D49-DE74-4E3B-83A7-901FC5939DE1}" type="presParOf" srcId="{BFAD0E2C-109E-43BA-B34D-186790BCCFF2}" destId="{D94C4FD9-FCC7-4382-8150-49ACB1E7D58A}" srcOrd="2" destOrd="0" presId="urn:microsoft.com/office/officeart/2005/8/layout/hProcess3"/>
    <dgm:cxn modelId="{C7CCE9E2-3F34-49E5-8616-6299E93D9B87}" type="presParOf" srcId="{BFAD0E2C-109E-43BA-B34D-186790BCCFF2}" destId="{46EDDE53-61A4-4F8D-BC3F-A69C2E777065}" srcOrd="3" destOrd="0" presId="urn:microsoft.com/office/officeart/2005/8/layout/hProcess3"/>
    <dgm:cxn modelId="{73A980DE-B686-4F8E-A6A2-A9918A788D9F}" type="presParOf" srcId="{43AFD568-9B94-4048-8F8A-E37171058C55}" destId="{2287EA25-C9F2-416E-BF10-EB9BE6F483E9}" srcOrd="10" destOrd="0" presId="urn:microsoft.com/office/officeart/2005/8/layout/hProcess3"/>
    <dgm:cxn modelId="{995B9B20-3C35-43E5-9EF6-C662700A7C28}" type="presParOf" srcId="{43AFD568-9B94-4048-8F8A-E37171058C55}" destId="{DD78A7C0-E93F-4BCA-8DF8-35150C78A9F1}" srcOrd="11" destOrd="0" presId="urn:microsoft.com/office/officeart/2005/8/layout/hProcess3"/>
    <dgm:cxn modelId="{BE6BAC03-25EB-42A0-9736-68932DB467B4}" type="presParOf" srcId="{DD78A7C0-E93F-4BCA-8DF8-35150C78A9F1}" destId="{674649AE-59A3-493A-9E8D-693E639347F5}" srcOrd="0" destOrd="0" presId="urn:microsoft.com/office/officeart/2005/8/layout/hProcess3"/>
    <dgm:cxn modelId="{1E7A69FE-EADD-405D-9A17-19D05D6B2C05}" type="presParOf" srcId="{DD78A7C0-E93F-4BCA-8DF8-35150C78A9F1}" destId="{619FD95B-CC22-4A85-B841-696DF343641B}" srcOrd="1" destOrd="0" presId="urn:microsoft.com/office/officeart/2005/8/layout/hProcess3"/>
    <dgm:cxn modelId="{4362A66E-D8B1-45AE-99CF-3B846DBA3398}" type="presParOf" srcId="{DD78A7C0-E93F-4BCA-8DF8-35150C78A9F1}" destId="{13FC760D-E3E4-47C7-837B-F23F665FFB14}" srcOrd="2" destOrd="0" presId="urn:microsoft.com/office/officeart/2005/8/layout/hProcess3"/>
    <dgm:cxn modelId="{81BC07F4-32E7-4DD5-9691-B6DA4C8CF976}" type="presParOf" srcId="{DD78A7C0-E93F-4BCA-8DF8-35150C78A9F1}" destId="{9F59895F-3CB2-4561-92E3-C4CC45F6F47E}" srcOrd="3" destOrd="0" presId="urn:microsoft.com/office/officeart/2005/8/layout/hProcess3"/>
    <dgm:cxn modelId="{85FA6E4C-FF4D-46B0-9784-3C6B387411BF}" type="presParOf" srcId="{43AFD568-9B94-4048-8F8A-E37171058C55}" destId="{4C698441-5F3E-4E95-BFA3-79111B24CB88}" srcOrd="12" destOrd="0" presId="urn:microsoft.com/office/officeart/2005/8/layout/hProcess3"/>
    <dgm:cxn modelId="{91B9786E-48BE-4C34-9320-83EA7389FD51}" type="presParOf" srcId="{43AFD568-9B94-4048-8F8A-E37171058C55}" destId="{1A00594A-D3AD-4F0D-9984-B1E8A0CE93C4}" srcOrd="13" destOrd="0" presId="urn:microsoft.com/office/officeart/2005/8/layout/hProcess3"/>
    <dgm:cxn modelId="{049764E6-48FA-441C-B3BB-5908DBC57129}" type="presParOf" srcId="{1A00594A-D3AD-4F0D-9984-B1E8A0CE93C4}" destId="{7A193745-140E-4F2E-BED5-D6CB5FD9A735}" srcOrd="0" destOrd="0" presId="urn:microsoft.com/office/officeart/2005/8/layout/hProcess3"/>
    <dgm:cxn modelId="{1F330097-02DF-42AE-9E82-FB98F467B2CB}" type="presParOf" srcId="{1A00594A-D3AD-4F0D-9984-B1E8A0CE93C4}" destId="{8DE1B351-31F4-482A-A21A-40CE9AFF2F66}" srcOrd="1" destOrd="0" presId="urn:microsoft.com/office/officeart/2005/8/layout/hProcess3"/>
    <dgm:cxn modelId="{6924FA21-C1FE-4A92-8A6E-06F9C7FF9978}" type="presParOf" srcId="{1A00594A-D3AD-4F0D-9984-B1E8A0CE93C4}" destId="{0195604E-23A6-4694-A953-CE758559497E}" srcOrd="2" destOrd="0" presId="urn:microsoft.com/office/officeart/2005/8/layout/hProcess3"/>
    <dgm:cxn modelId="{785B8FB6-D7D7-4647-817A-9A5A7A1371E9}" type="presParOf" srcId="{1A00594A-D3AD-4F0D-9984-B1E8A0CE93C4}" destId="{19FF08C5-FD13-4848-9607-23E5C9B9C010}" srcOrd="3" destOrd="0" presId="urn:microsoft.com/office/officeart/2005/8/layout/hProcess3"/>
    <dgm:cxn modelId="{27A07E50-3012-4DEA-A37B-E44EB6AE21B4}" type="presParOf" srcId="{43AFD568-9B94-4048-8F8A-E37171058C55}" destId="{55AECF23-D597-407D-B897-E69B08DBFB89}" srcOrd="14" destOrd="0" presId="urn:microsoft.com/office/officeart/2005/8/layout/hProcess3"/>
    <dgm:cxn modelId="{3EAB2734-D911-4332-9BED-5D9881C27455}" type="presParOf" srcId="{43AFD568-9B94-4048-8F8A-E37171058C55}" destId="{4427D58D-2005-4CD1-81F4-B2D0BCB9FEF1}" srcOrd="15" destOrd="0" presId="urn:microsoft.com/office/officeart/2005/8/layout/hProcess3"/>
    <dgm:cxn modelId="{36162654-5E2E-4131-8552-646AC0934091}" type="presParOf" srcId="{43AFD568-9B94-4048-8F8A-E37171058C55}" destId="{36BD554F-00BE-48B2-ACA3-169D70AC69CC}" srcOrd="16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5DF4117A-BB4D-479C-979E-0A4105FD7771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it-IT"/>
        </a:p>
      </dgm:t>
    </dgm:pt>
    <dgm:pt modelId="{AFADCD9B-3EDB-49C2-9CBD-DA0C5F12FDF3}">
      <dgm:prSet/>
      <dgm:spPr/>
      <dgm:t>
        <a:bodyPr/>
        <a:lstStyle/>
        <a:p>
          <a:pPr rtl="0"/>
          <a:r>
            <a:rPr lang="it-IT" smtClean="0"/>
            <a:t>Art. 54…I cittadini cui sono affidate funzioni pubbliche hanno il dovere di adempierle con disciplina ed onore, prestando giuramento nei casi stabiliti dalla legge.</a:t>
          </a:r>
          <a:endParaRPr lang="it-IT"/>
        </a:p>
      </dgm:t>
    </dgm:pt>
    <dgm:pt modelId="{AC1ACD8F-BB7F-4798-AAEA-4BAD336B8514}" type="parTrans" cxnId="{F402EE5D-14F2-4E83-870B-EFCE6F7E6AA8}">
      <dgm:prSet/>
      <dgm:spPr/>
      <dgm:t>
        <a:bodyPr/>
        <a:lstStyle/>
        <a:p>
          <a:endParaRPr lang="it-IT"/>
        </a:p>
      </dgm:t>
    </dgm:pt>
    <dgm:pt modelId="{C5C68C20-0CB1-445E-A73B-1E1F23BE76CD}" type="sibTrans" cxnId="{F402EE5D-14F2-4E83-870B-EFCE6F7E6AA8}">
      <dgm:prSet/>
      <dgm:spPr/>
      <dgm:t>
        <a:bodyPr/>
        <a:lstStyle/>
        <a:p>
          <a:endParaRPr lang="it-IT"/>
        </a:p>
      </dgm:t>
    </dgm:pt>
    <dgm:pt modelId="{8580A3B1-46EA-4670-B67B-84999CB3D278}">
      <dgm:prSet/>
      <dgm:spPr/>
      <dgm:t>
        <a:bodyPr/>
        <a:lstStyle/>
        <a:p>
          <a:pPr rtl="0"/>
          <a:r>
            <a:rPr lang="it-IT" smtClean="0"/>
            <a:t>Art. 97…I pubblici uffici sono organizzati secondo disposizioni di legge, in modo che siano assicurati il buon andamento e l’imparzialità dell’amministrazione.</a:t>
          </a:r>
          <a:endParaRPr lang="it-IT"/>
        </a:p>
      </dgm:t>
    </dgm:pt>
    <dgm:pt modelId="{0308097D-1E4E-4DCE-ACD9-BAA2D5FC4028}" type="parTrans" cxnId="{689C4D57-94EB-401A-A0A2-7E31749FEB0E}">
      <dgm:prSet/>
      <dgm:spPr/>
      <dgm:t>
        <a:bodyPr/>
        <a:lstStyle/>
        <a:p>
          <a:endParaRPr lang="it-IT"/>
        </a:p>
      </dgm:t>
    </dgm:pt>
    <dgm:pt modelId="{31C3775F-0DAD-43EE-8F3B-C9E457043887}" type="sibTrans" cxnId="{689C4D57-94EB-401A-A0A2-7E31749FEB0E}">
      <dgm:prSet/>
      <dgm:spPr/>
      <dgm:t>
        <a:bodyPr/>
        <a:lstStyle/>
        <a:p>
          <a:endParaRPr lang="it-IT"/>
        </a:p>
      </dgm:t>
    </dgm:pt>
    <dgm:pt modelId="{7C81388A-736A-4F7D-82EB-AE86D026D0EB}">
      <dgm:prSet/>
      <dgm:spPr/>
      <dgm:t>
        <a:bodyPr/>
        <a:lstStyle/>
        <a:p>
          <a:pPr rtl="0"/>
          <a:r>
            <a:rPr lang="it-IT" dirty="0" smtClean="0"/>
            <a:t>Art. 98 I pubblici impiegati sono al servizio esclusivo della Nazione.</a:t>
          </a:r>
          <a:endParaRPr lang="it-IT" dirty="0"/>
        </a:p>
      </dgm:t>
    </dgm:pt>
    <dgm:pt modelId="{BF888F6D-D3F8-49BA-AD3F-2FDAF8F1EA2E}" type="parTrans" cxnId="{5A0A0500-5EA5-48A9-B765-864D3B67B7D9}">
      <dgm:prSet/>
      <dgm:spPr/>
      <dgm:t>
        <a:bodyPr/>
        <a:lstStyle/>
        <a:p>
          <a:endParaRPr lang="it-IT"/>
        </a:p>
      </dgm:t>
    </dgm:pt>
    <dgm:pt modelId="{287EF5EC-96F6-4107-A2CE-0E5B1563D7EC}" type="sibTrans" cxnId="{5A0A0500-5EA5-48A9-B765-864D3B67B7D9}">
      <dgm:prSet/>
      <dgm:spPr/>
      <dgm:t>
        <a:bodyPr/>
        <a:lstStyle/>
        <a:p>
          <a:endParaRPr lang="it-IT"/>
        </a:p>
      </dgm:t>
    </dgm:pt>
    <dgm:pt modelId="{0F83716A-328B-40A1-ADA6-0703AB292800}" type="pres">
      <dgm:prSet presAssocID="{5DF4117A-BB4D-479C-979E-0A4105FD7771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715696A7-CA0B-403A-8707-D3CA9840C717}" type="pres">
      <dgm:prSet presAssocID="{AFADCD9B-3EDB-49C2-9CBD-DA0C5F12FDF3}" presName="circ1" presStyleLbl="vennNode1" presStyleIdx="0" presStyleCnt="3"/>
      <dgm:spPr/>
      <dgm:t>
        <a:bodyPr/>
        <a:lstStyle/>
        <a:p>
          <a:endParaRPr lang="it-IT"/>
        </a:p>
      </dgm:t>
    </dgm:pt>
    <dgm:pt modelId="{6F80E6F2-31B4-42A4-84A0-A429841EBA60}" type="pres">
      <dgm:prSet presAssocID="{AFADCD9B-3EDB-49C2-9CBD-DA0C5F12FDF3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F583C46-050D-4F0B-A4E9-C1F500A51ED3}" type="pres">
      <dgm:prSet presAssocID="{8580A3B1-46EA-4670-B67B-84999CB3D278}" presName="circ2" presStyleLbl="vennNode1" presStyleIdx="1" presStyleCnt="3"/>
      <dgm:spPr/>
      <dgm:t>
        <a:bodyPr/>
        <a:lstStyle/>
        <a:p>
          <a:endParaRPr lang="it-IT"/>
        </a:p>
      </dgm:t>
    </dgm:pt>
    <dgm:pt modelId="{07060CC0-F220-4DEC-865B-8E44A9AF585F}" type="pres">
      <dgm:prSet presAssocID="{8580A3B1-46EA-4670-B67B-84999CB3D278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97E5D0BB-222E-4118-BA28-ECA2474085CB}" type="pres">
      <dgm:prSet presAssocID="{7C81388A-736A-4F7D-82EB-AE86D026D0EB}" presName="circ3" presStyleLbl="vennNode1" presStyleIdx="2" presStyleCnt="3"/>
      <dgm:spPr/>
      <dgm:t>
        <a:bodyPr/>
        <a:lstStyle/>
        <a:p>
          <a:endParaRPr lang="it-IT"/>
        </a:p>
      </dgm:t>
    </dgm:pt>
    <dgm:pt modelId="{81BA485F-9298-44F7-BADD-F7BF6C310B31}" type="pres">
      <dgm:prSet presAssocID="{7C81388A-736A-4F7D-82EB-AE86D026D0EB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3FFD522F-7972-4B90-8B67-C9665B63633B}" type="presOf" srcId="{AFADCD9B-3EDB-49C2-9CBD-DA0C5F12FDF3}" destId="{6F80E6F2-31B4-42A4-84A0-A429841EBA60}" srcOrd="1" destOrd="0" presId="urn:microsoft.com/office/officeart/2005/8/layout/venn1"/>
    <dgm:cxn modelId="{E1D7A7B9-76C9-4725-BED2-B8726056D552}" type="presOf" srcId="{7C81388A-736A-4F7D-82EB-AE86D026D0EB}" destId="{81BA485F-9298-44F7-BADD-F7BF6C310B31}" srcOrd="1" destOrd="0" presId="urn:microsoft.com/office/officeart/2005/8/layout/venn1"/>
    <dgm:cxn modelId="{59CE16C9-9FA3-4EEE-BBC3-8D923B1953C7}" type="presOf" srcId="{7C81388A-736A-4F7D-82EB-AE86D026D0EB}" destId="{97E5D0BB-222E-4118-BA28-ECA2474085CB}" srcOrd="0" destOrd="0" presId="urn:microsoft.com/office/officeart/2005/8/layout/venn1"/>
    <dgm:cxn modelId="{F402EE5D-14F2-4E83-870B-EFCE6F7E6AA8}" srcId="{5DF4117A-BB4D-479C-979E-0A4105FD7771}" destId="{AFADCD9B-3EDB-49C2-9CBD-DA0C5F12FDF3}" srcOrd="0" destOrd="0" parTransId="{AC1ACD8F-BB7F-4798-AAEA-4BAD336B8514}" sibTransId="{C5C68C20-0CB1-445E-A73B-1E1F23BE76CD}"/>
    <dgm:cxn modelId="{39A3141A-CE59-44B3-B6A8-FFB315B3076D}" type="presOf" srcId="{8580A3B1-46EA-4670-B67B-84999CB3D278}" destId="{CF583C46-050D-4F0B-A4E9-C1F500A51ED3}" srcOrd="0" destOrd="0" presId="urn:microsoft.com/office/officeart/2005/8/layout/venn1"/>
    <dgm:cxn modelId="{A36E95D0-BB16-4B8C-854B-9EF5B9D3456F}" type="presOf" srcId="{AFADCD9B-3EDB-49C2-9CBD-DA0C5F12FDF3}" destId="{715696A7-CA0B-403A-8707-D3CA9840C717}" srcOrd="0" destOrd="0" presId="urn:microsoft.com/office/officeart/2005/8/layout/venn1"/>
    <dgm:cxn modelId="{7171E059-2F78-4069-8FD9-BC1D131DE07B}" type="presOf" srcId="{5DF4117A-BB4D-479C-979E-0A4105FD7771}" destId="{0F83716A-328B-40A1-ADA6-0703AB292800}" srcOrd="0" destOrd="0" presId="urn:microsoft.com/office/officeart/2005/8/layout/venn1"/>
    <dgm:cxn modelId="{5A0A0500-5EA5-48A9-B765-864D3B67B7D9}" srcId="{5DF4117A-BB4D-479C-979E-0A4105FD7771}" destId="{7C81388A-736A-4F7D-82EB-AE86D026D0EB}" srcOrd="2" destOrd="0" parTransId="{BF888F6D-D3F8-49BA-AD3F-2FDAF8F1EA2E}" sibTransId="{287EF5EC-96F6-4107-A2CE-0E5B1563D7EC}"/>
    <dgm:cxn modelId="{689C4D57-94EB-401A-A0A2-7E31749FEB0E}" srcId="{5DF4117A-BB4D-479C-979E-0A4105FD7771}" destId="{8580A3B1-46EA-4670-B67B-84999CB3D278}" srcOrd="1" destOrd="0" parTransId="{0308097D-1E4E-4DCE-ACD9-BAA2D5FC4028}" sibTransId="{31C3775F-0DAD-43EE-8F3B-C9E457043887}"/>
    <dgm:cxn modelId="{473795F0-D578-4D13-A4E1-A9AB26DFED95}" type="presOf" srcId="{8580A3B1-46EA-4670-B67B-84999CB3D278}" destId="{07060CC0-F220-4DEC-865B-8E44A9AF585F}" srcOrd="1" destOrd="0" presId="urn:microsoft.com/office/officeart/2005/8/layout/venn1"/>
    <dgm:cxn modelId="{466A1D8C-D778-4F06-9335-0BBBB42F48A3}" type="presParOf" srcId="{0F83716A-328B-40A1-ADA6-0703AB292800}" destId="{715696A7-CA0B-403A-8707-D3CA9840C717}" srcOrd="0" destOrd="0" presId="urn:microsoft.com/office/officeart/2005/8/layout/venn1"/>
    <dgm:cxn modelId="{3BA1BC12-3A63-4986-9ED9-CCB94465130F}" type="presParOf" srcId="{0F83716A-328B-40A1-ADA6-0703AB292800}" destId="{6F80E6F2-31B4-42A4-84A0-A429841EBA60}" srcOrd="1" destOrd="0" presId="urn:microsoft.com/office/officeart/2005/8/layout/venn1"/>
    <dgm:cxn modelId="{1CF26BED-8224-4F55-802C-89F2BA13F5CC}" type="presParOf" srcId="{0F83716A-328B-40A1-ADA6-0703AB292800}" destId="{CF583C46-050D-4F0B-A4E9-C1F500A51ED3}" srcOrd="2" destOrd="0" presId="urn:microsoft.com/office/officeart/2005/8/layout/venn1"/>
    <dgm:cxn modelId="{3617FAEE-878E-47C9-BF5D-2F13FA35EDB6}" type="presParOf" srcId="{0F83716A-328B-40A1-ADA6-0703AB292800}" destId="{07060CC0-F220-4DEC-865B-8E44A9AF585F}" srcOrd="3" destOrd="0" presId="urn:microsoft.com/office/officeart/2005/8/layout/venn1"/>
    <dgm:cxn modelId="{C4DFEAA2-A8F4-4C8A-A9F7-DB5DAFC4C18B}" type="presParOf" srcId="{0F83716A-328B-40A1-ADA6-0703AB292800}" destId="{97E5D0BB-222E-4118-BA28-ECA2474085CB}" srcOrd="4" destOrd="0" presId="urn:microsoft.com/office/officeart/2005/8/layout/venn1"/>
    <dgm:cxn modelId="{2419F421-0906-4B16-86B1-C08D823EEFC0}" type="presParOf" srcId="{0F83716A-328B-40A1-ADA6-0703AB292800}" destId="{81BA485F-9298-44F7-BADD-F7BF6C310B31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AAC8EED4-4115-441B-845C-FF39C690D5D5}" type="doc">
      <dgm:prSet loTypeId="urn:microsoft.com/office/officeart/2008/layout/PictureStrips" loCatId="list" qsTypeId="urn:microsoft.com/office/officeart/2005/8/quickstyle/simple1#1" qsCatId="simple" csTypeId="urn:microsoft.com/office/officeart/2005/8/colors/colorful5#1" csCatId="colorful" phldr="1"/>
      <dgm:spPr/>
      <dgm:t>
        <a:bodyPr/>
        <a:lstStyle/>
        <a:p>
          <a:endParaRPr lang="en-US"/>
        </a:p>
      </dgm:t>
    </dgm:pt>
    <dgm:pt modelId="{C9AA4BEF-5AD6-44AF-8D52-D743DAF23CBE}">
      <dgm:prSet phldrT="[Testo]"/>
      <dgm:spPr/>
      <dgm:t>
        <a:bodyPr/>
        <a:lstStyle/>
        <a:p>
          <a:r>
            <a:rPr lang="it-IT" dirty="0" smtClean="0"/>
            <a:t>Misura i dati sia qualitativi, sia quantitativi della performance della singola PA.</a:t>
          </a:r>
          <a:endParaRPr lang="en-US" dirty="0"/>
        </a:p>
      </dgm:t>
    </dgm:pt>
    <dgm:pt modelId="{94536228-2C98-4CA8-B6F3-FFF9E9A2BB7A}" type="parTrans" cxnId="{237E20BD-4E01-4DA2-B2F5-A0385D4687FE}">
      <dgm:prSet/>
      <dgm:spPr/>
      <dgm:t>
        <a:bodyPr/>
        <a:lstStyle/>
        <a:p>
          <a:endParaRPr lang="en-US"/>
        </a:p>
      </dgm:t>
    </dgm:pt>
    <dgm:pt modelId="{19F5A5D4-DC28-4C0C-9D07-E231559C882E}" type="sibTrans" cxnId="{237E20BD-4E01-4DA2-B2F5-A0385D4687FE}">
      <dgm:prSet/>
      <dgm:spPr/>
      <dgm:t>
        <a:bodyPr/>
        <a:lstStyle/>
        <a:p>
          <a:endParaRPr lang="en-US"/>
        </a:p>
      </dgm:t>
    </dgm:pt>
    <dgm:pt modelId="{232A21A7-4246-404E-88B7-9955E22F2584}">
      <dgm:prSet phldrT="[Testo]"/>
      <dgm:spPr/>
      <dgm:t>
        <a:bodyPr/>
        <a:lstStyle/>
        <a:p>
          <a:r>
            <a:rPr lang="it-IT" dirty="0" smtClean="0"/>
            <a:t>Consente la comparazione tra PA e individua un benchmark.</a:t>
          </a:r>
          <a:endParaRPr lang="en-US" dirty="0"/>
        </a:p>
      </dgm:t>
    </dgm:pt>
    <dgm:pt modelId="{1DAA98AD-8116-44BE-964F-DD828EB90C84}" type="parTrans" cxnId="{07A491D7-7145-4ADA-8259-08856E7A67EB}">
      <dgm:prSet/>
      <dgm:spPr/>
      <dgm:t>
        <a:bodyPr/>
        <a:lstStyle/>
        <a:p>
          <a:endParaRPr lang="en-US"/>
        </a:p>
      </dgm:t>
    </dgm:pt>
    <dgm:pt modelId="{28F0A6A4-178A-4EC9-988F-1B80F7657705}" type="sibTrans" cxnId="{07A491D7-7145-4ADA-8259-08856E7A67EB}">
      <dgm:prSet/>
      <dgm:spPr/>
      <dgm:t>
        <a:bodyPr/>
        <a:lstStyle/>
        <a:p>
          <a:endParaRPr lang="en-US"/>
        </a:p>
      </dgm:t>
    </dgm:pt>
    <dgm:pt modelId="{7FEA5274-4484-4D6C-AAAF-4736DD02F1F5}">
      <dgm:prSet phldrT="[Testo]"/>
      <dgm:spPr/>
      <dgm:t>
        <a:bodyPr/>
        <a:lstStyle/>
        <a:p>
          <a:r>
            <a:rPr lang="it-IT" dirty="0" smtClean="0"/>
            <a:t>Adotta il punto di vista degli </a:t>
          </a:r>
          <a:r>
            <a:rPr lang="it-IT" dirty="0" err="1" smtClean="0"/>
            <a:t>stakeholders</a:t>
          </a:r>
          <a:r>
            <a:rPr lang="it-IT" dirty="0" smtClean="0"/>
            <a:t>, in primis dei cittadini.</a:t>
          </a:r>
          <a:endParaRPr lang="en-US" dirty="0"/>
        </a:p>
      </dgm:t>
    </dgm:pt>
    <dgm:pt modelId="{2A50E694-27B3-406B-BD0A-2F2C2FFD784E}" type="parTrans" cxnId="{521D4BF2-5AD4-41DB-8F02-2485841B88B0}">
      <dgm:prSet/>
      <dgm:spPr/>
      <dgm:t>
        <a:bodyPr/>
        <a:lstStyle/>
        <a:p>
          <a:endParaRPr lang="en-US"/>
        </a:p>
      </dgm:t>
    </dgm:pt>
    <dgm:pt modelId="{45B867B4-71F1-4CA6-BFA3-DCFF574C0441}" type="sibTrans" cxnId="{521D4BF2-5AD4-41DB-8F02-2485841B88B0}">
      <dgm:prSet/>
      <dgm:spPr/>
      <dgm:t>
        <a:bodyPr/>
        <a:lstStyle/>
        <a:p>
          <a:endParaRPr lang="en-US"/>
        </a:p>
      </dgm:t>
    </dgm:pt>
    <dgm:pt modelId="{DD999957-9CA8-4423-9655-BB55AB17C566}">
      <dgm:prSet phldrT="[Testo]"/>
      <dgm:spPr/>
      <dgm:t>
        <a:bodyPr/>
        <a:lstStyle/>
        <a:p>
          <a:r>
            <a:rPr lang="it-IT" dirty="0" smtClean="0"/>
            <a:t>Non necessita della collaborazione delle Amministrazioni al processo di valutazione.</a:t>
          </a:r>
          <a:endParaRPr lang="en-US" dirty="0"/>
        </a:p>
      </dgm:t>
    </dgm:pt>
    <dgm:pt modelId="{A39270B8-3D8F-45DC-8B85-0DD2F51C05E0}" type="parTrans" cxnId="{220EE7AA-8547-4FE5-8C0C-11030C788058}">
      <dgm:prSet/>
      <dgm:spPr/>
      <dgm:t>
        <a:bodyPr/>
        <a:lstStyle/>
        <a:p>
          <a:endParaRPr lang="en-US"/>
        </a:p>
      </dgm:t>
    </dgm:pt>
    <dgm:pt modelId="{13039B06-18AB-4A8B-AE06-622B19D5FBD3}" type="sibTrans" cxnId="{220EE7AA-8547-4FE5-8C0C-11030C788058}">
      <dgm:prSet/>
      <dgm:spPr/>
      <dgm:t>
        <a:bodyPr/>
        <a:lstStyle/>
        <a:p>
          <a:endParaRPr lang="en-US"/>
        </a:p>
      </dgm:t>
    </dgm:pt>
    <dgm:pt modelId="{67F3D26B-6149-43B3-89AA-E9EE50821909}">
      <dgm:prSet phldrT="[Testo]"/>
      <dgm:spPr/>
      <dgm:t>
        <a:bodyPr/>
        <a:lstStyle/>
        <a:p>
          <a:r>
            <a:rPr lang="it-IT" dirty="0" smtClean="0"/>
            <a:t>Contribuisce a prevedere il rischio di default di una PA.</a:t>
          </a:r>
          <a:endParaRPr lang="en-US" dirty="0"/>
        </a:p>
      </dgm:t>
    </dgm:pt>
    <dgm:pt modelId="{8EEC4973-FDF5-48AB-A175-7AAD7D233E79}" type="parTrans" cxnId="{E7C8D051-FC21-411E-A68F-8020EABD6B02}">
      <dgm:prSet/>
      <dgm:spPr/>
      <dgm:t>
        <a:bodyPr/>
        <a:lstStyle/>
        <a:p>
          <a:endParaRPr lang="en-US"/>
        </a:p>
      </dgm:t>
    </dgm:pt>
    <dgm:pt modelId="{B90DC38B-1491-455E-9248-820D33449525}" type="sibTrans" cxnId="{E7C8D051-FC21-411E-A68F-8020EABD6B02}">
      <dgm:prSet/>
      <dgm:spPr/>
      <dgm:t>
        <a:bodyPr/>
        <a:lstStyle/>
        <a:p>
          <a:endParaRPr lang="en-US"/>
        </a:p>
      </dgm:t>
    </dgm:pt>
    <dgm:pt modelId="{E3B3AE53-39FF-465B-A6A9-CDB02F5CD49C}">
      <dgm:prSet/>
      <dgm:spPr/>
      <dgm:t>
        <a:bodyPr/>
        <a:lstStyle/>
        <a:p>
          <a:r>
            <a:rPr lang="it-IT" dirty="0" smtClean="0"/>
            <a:t>Consente il coinvolgimento attivo dei cittadini.</a:t>
          </a:r>
          <a:endParaRPr lang="en-US" dirty="0"/>
        </a:p>
      </dgm:t>
    </dgm:pt>
    <dgm:pt modelId="{3170EDD9-F244-4C79-A4C3-D9F3966F4EB7}" type="parTrans" cxnId="{128C11BE-05B1-45A3-AB2A-C1D2C3673DE4}">
      <dgm:prSet/>
      <dgm:spPr/>
      <dgm:t>
        <a:bodyPr/>
        <a:lstStyle/>
        <a:p>
          <a:endParaRPr lang="en-US"/>
        </a:p>
      </dgm:t>
    </dgm:pt>
    <dgm:pt modelId="{BF9995FA-54D0-4C0A-8A99-EE7436093756}" type="sibTrans" cxnId="{128C11BE-05B1-45A3-AB2A-C1D2C3673DE4}">
      <dgm:prSet/>
      <dgm:spPr/>
      <dgm:t>
        <a:bodyPr/>
        <a:lstStyle/>
        <a:p>
          <a:endParaRPr lang="en-US"/>
        </a:p>
      </dgm:t>
    </dgm:pt>
    <dgm:pt modelId="{DD85A278-F6B8-4788-B53C-70FCC172E4FD}">
      <dgm:prSet/>
      <dgm:spPr/>
      <dgm:t>
        <a:bodyPr/>
        <a:lstStyle/>
        <a:p>
          <a:r>
            <a:rPr lang="it-IT" dirty="0" smtClean="0"/>
            <a:t>Contribuisce a prevenire il rischio corruzione.</a:t>
          </a:r>
          <a:endParaRPr lang="en-US" dirty="0"/>
        </a:p>
      </dgm:t>
    </dgm:pt>
    <dgm:pt modelId="{C6008662-7B6B-47D3-8313-BF02FB52BA0C}" type="parTrans" cxnId="{18121FB6-7030-438D-AD6F-0D37E95660F2}">
      <dgm:prSet/>
      <dgm:spPr/>
      <dgm:t>
        <a:bodyPr/>
        <a:lstStyle/>
        <a:p>
          <a:endParaRPr lang="en-US"/>
        </a:p>
      </dgm:t>
    </dgm:pt>
    <dgm:pt modelId="{6CBCAB7E-C044-4FD6-9275-8F0A8B143EFD}" type="sibTrans" cxnId="{18121FB6-7030-438D-AD6F-0D37E95660F2}">
      <dgm:prSet/>
      <dgm:spPr/>
      <dgm:t>
        <a:bodyPr/>
        <a:lstStyle/>
        <a:p>
          <a:endParaRPr lang="en-US"/>
        </a:p>
      </dgm:t>
    </dgm:pt>
    <dgm:pt modelId="{72199EEF-0174-4EE5-B967-5AFB42679DEE}">
      <dgm:prSet/>
      <dgm:spPr/>
      <dgm:t>
        <a:bodyPr/>
        <a:lstStyle/>
        <a:p>
          <a:r>
            <a:rPr lang="it-IT" dirty="0" smtClean="0"/>
            <a:t>Recepisce le disposizioni normative degli ultimi anni  (foia, etc.).</a:t>
          </a:r>
          <a:endParaRPr lang="en-US" dirty="0"/>
        </a:p>
      </dgm:t>
    </dgm:pt>
    <dgm:pt modelId="{11D0888C-BD93-4041-8258-6BC255EEB15F}" type="parTrans" cxnId="{24088547-0494-4CFB-961D-C5101A50931F}">
      <dgm:prSet/>
      <dgm:spPr/>
      <dgm:t>
        <a:bodyPr/>
        <a:lstStyle/>
        <a:p>
          <a:endParaRPr lang="en-US"/>
        </a:p>
      </dgm:t>
    </dgm:pt>
    <dgm:pt modelId="{7CCE77C3-2287-4B14-B3EA-561A33FD7314}" type="sibTrans" cxnId="{24088547-0494-4CFB-961D-C5101A50931F}">
      <dgm:prSet/>
      <dgm:spPr/>
      <dgm:t>
        <a:bodyPr/>
        <a:lstStyle/>
        <a:p>
          <a:endParaRPr lang="en-US"/>
        </a:p>
      </dgm:t>
    </dgm:pt>
    <dgm:pt modelId="{BBF5A4F8-372A-4E9A-815F-9E36D20F273D}" type="pres">
      <dgm:prSet presAssocID="{AAC8EED4-4115-441B-845C-FF39C690D5D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E93633A-D04B-4C99-911D-F1DD51B2FC5D}" type="pres">
      <dgm:prSet presAssocID="{C9AA4BEF-5AD6-44AF-8D52-D743DAF23CBE}" presName="composite" presStyleCnt="0"/>
      <dgm:spPr/>
    </dgm:pt>
    <dgm:pt modelId="{C79D5EDE-688D-4A36-AEC4-BB8F5D9FE1FE}" type="pres">
      <dgm:prSet presAssocID="{C9AA4BEF-5AD6-44AF-8D52-D743DAF23CBE}" presName="rect1" presStyleLbl="trAlignAcc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9DFA3B-B91C-4496-8B9A-B822A1BE9DE9}" type="pres">
      <dgm:prSet presAssocID="{C9AA4BEF-5AD6-44AF-8D52-D743DAF23CBE}" presName="rect2" presStyleLbl="fgImgPlace1" presStyleIdx="0" presStyleCnt="8"/>
      <dgm:spPr>
        <a:gradFill flip="none" rotWithShape="0">
          <a:gsLst>
            <a:gs pos="0">
              <a:srgbClr val="0078B4">
                <a:tint val="66000"/>
                <a:satMod val="160000"/>
              </a:srgbClr>
            </a:gs>
            <a:gs pos="50000">
              <a:srgbClr val="0078B4">
                <a:tint val="44500"/>
                <a:satMod val="160000"/>
              </a:srgbClr>
            </a:gs>
            <a:gs pos="100000">
              <a:srgbClr val="0078B4">
                <a:tint val="23500"/>
                <a:satMod val="160000"/>
              </a:srgbClr>
            </a:gs>
          </a:gsLst>
          <a:lin ang="2700000" scaled="1"/>
          <a:tileRect/>
        </a:gradFill>
      </dgm:spPr>
    </dgm:pt>
    <dgm:pt modelId="{1B6A3A90-0E84-4D38-9EB2-2C9E37DAE6CD}" type="pres">
      <dgm:prSet presAssocID="{19F5A5D4-DC28-4C0C-9D07-E231559C882E}" presName="sibTrans" presStyleCnt="0"/>
      <dgm:spPr/>
    </dgm:pt>
    <dgm:pt modelId="{A235CFD8-92F4-47F4-89CD-E6FE415E7DCC}" type="pres">
      <dgm:prSet presAssocID="{232A21A7-4246-404E-88B7-9955E22F2584}" presName="composite" presStyleCnt="0"/>
      <dgm:spPr/>
    </dgm:pt>
    <dgm:pt modelId="{882DBE75-2EDE-4527-9B94-31EBDA1DAADE}" type="pres">
      <dgm:prSet presAssocID="{232A21A7-4246-404E-88B7-9955E22F2584}" presName="rect1" presStyleLbl="trAlignAcc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BB6408-8785-43EF-9CB4-02EF111CBAFA}" type="pres">
      <dgm:prSet presAssocID="{232A21A7-4246-404E-88B7-9955E22F2584}" presName="rect2" presStyleLbl="fgImgPlace1" presStyleIdx="1" presStyleCnt="8"/>
      <dgm:spPr>
        <a:gradFill flip="none" rotWithShape="0">
          <a:gsLst>
            <a:gs pos="0">
              <a:srgbClr val="92D050">
                <a:tint val="66000"/>
                <a:satMod val="160000"/>
              </a:srgbClr>
            </a:gs>
            <a:gs pos="50000">
              <a:srgbClr val="92D050">
                <a:tint val="44500"/>
                <a:satMod val="160000"/>
              </a:srgbClr>
            </a:gs>
            <a:gs pos="100000">
              <a:srgbClr val="92D050">
                <a:tint val="23500"/>
                <a:satMod val="160000"/>
              </a:srgbClr>
            </a:gs>
          </a:gsLst>
          <a:lin ang="2700000" scaled="1"/>
          <a:tileRect/>
        </a:gradFill>
      </dgm:spPr>
    </dgm:pt>
    <dgm:pt modelId="{3C8713BE-6F01-4050-8825-167BC813059D}" type="pres">
      <dgm:prSet presAssocID="{28F0A6A4-178A-4EC9-988F-1B80F7657705}" presName="sibTrans" presStyleCnt="0"/>
      <dgm:spPr/>
    </dgm:pt>
    <dgm:pt modelId="{A20978A7-0717-4EC5-A9DC-216794DA04C6}" type="pres">
      <dgm:prSet presAssocID="{7FEA5274-4484-4D6C-AAAF-4736DD02F1F5}" presName="composite" presStyleCnt="0"/>
      <dgm:spPr/>
    </dgm:pt>
    <dgm:pt modelId="{63EBF2C8-1269-4426-A7F2-B9BF97838174}" type="pres">
      <dgm:prSet presAssocID="{7FEA5274-4484-4D6C-AAAF-4736DD02F1F5}" presName="rect1" presStyleLbl="trAlignAcc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E8625D-7499-497F-9EB2-F43B77674ACA}" type="pres">
      <dgm:prSet presAssocID="{7FEA5274-4484-4D6C-AAAF-4736DD02F1F5}" presName="rect2" presStyleLbl="fgImgPlace1" presStyleIdx="2" presStyleCnt="8"/>
      <dgm:spPr>
        <a:gradFill flip="none" rotWithShape="0">
          <a:gsLst>
            <a:gs pos="0">
              <a:srgbClr val="FFC000">
                <a:tint val="66000"/>
                <a:satMod val="160000"/>
              </a:srgbClr>
            </a:gs>
            <a:gs pos="50000">
              <a:srgbClr val="FFC000">
                <a:tint val="44500"/>
                <a:satMod val="160000"/>
              </a:srgbClr>
            </a:gs>
            <a:gs pos="100000">
              <a:srgbClr val="FFC000">
                <a:tint val="23500"/>
                <a:satMod val="160000"/>
              </a:srgbClr>
            </a:gs>
          </a:gsLst>
          <a:lin ang="2700000" scaled="1"/>
          <a:tileRect/>
        </a:gradFill>
      </dgm:spPr>
    </dgm:pt>
    <dgm:pt modelId="{774AB17A-A56E-4BC0-998F-795571DD33A7}" type="pres">
      <dgm:prSet presAssocID="{45B867B4-71F1-4CA6-BFA3-DCFF574C0441}" presName="sibTrans" presStyleCnt="0"/>
      <dgm:spPr/>
    </dgm:pt>
    <dgm:pt modelId="{B7A8EDE2-0CAC-498B-BC67-0D28DC1FCF82}" type="pres">
      <dgm:prSet presAssocID="{DD999957-9CA8-4423-9655-BB55AB17C566}" presName="composite" presStyleCnt="0"/>
      <dgm:spPr/>
    </dgm:pt>
    <dgm:pt modelId="{26E26523-66AE-4EB3-94FB-A8B89147D74A}" type="pres">
      <dgm:prSet presAssocID="{DD999957-9CA8-4423-9655-BB55AB17C566}" presName="rect1" presStyleLbl="trAlignAcc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70B514-F293-4D14-B829-897A5B77F7EF}" type="pres">
      <dgm:prSet presAssocID="{DD999957-9CA8-4423-9655-BB55AB17C566}" presName="rect2" presStyleLbl="fgImgPlace1" presStyleIdx="3" presStyleCnt="8"/>
      <dgm:spPr>
        <a:gradFill flip="none" rotWithShape="0">
          <a:gsLst>
            <a:gs pos="0">
              <a:srgbClr val="FF0000">
                <a:tint val="66000"/>
                <a:satMod val="160000"/>
              </a:srgbClr>
            </a:gs>
            <a:gs pos="50000">
              <a:srgbClr val="FF0000">
                <a:tint val="44500"/>
                <a:satMod val="160000"/>
              </a:srgbClr>
            </a:gs>
            <a:gs pos="100000">
              <a:srgbClr val="FF0000">
                <a:tint val="23500"/>
                <a:satMod val="160000"/>
              </a:srgbClr>
            </a:gs>
          </a:gsLst>
          <a:lin ang="2700000" scaled="1"/>
          <a:tileRect/>
        </a:gradFill>
      </dgm:spPr>
    </dgm:pt>
    <dgm:pt modelId="{D5A7165A-11D4-4558-9E29-829C83507582}" type="pres">
      <dgm:prSet presAssocID="{13039B06-18AB-4A8B-AE06-622B19D5FBD3}" presName="sibTrans" presStyleCnt="0"/>
      <dgm:spPr/>
    </dgm:pt>
    <dgm:pt modelId="{B576F1E1-95EF-4A30-9DCC-FFD6BF335F73}" type="pres">
      <dgm:prSet presAssocID="{67F3D26B-6149-43B3-89AA-E9EE50821909}" presName="composite" presStyleCnt="0"/>
      <dgm:spPr/>
    </dgm:pt>
    <dgm:pt modelId="{191FCEB8-F9F8-4271-980F-09073326690B}" type="pres">
      <dgm:prSet presAssocID="{67F3D26B-6149-43B3-89AA-E9EE50821909}" presName="rect1" presStyleLbl="trAlignAcc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2053D3-A711-4E08-9EF8-5489A324A37F}" type="pres">
      <dgm:prSet presAssocID="{67F3D26B-6149-43B3-89AA-E9EE50821909}" presName="rect2" presStyleLbl="fgImgPlace1" presStyleIdx="4" presStyleCnt="8"/>
      <dgm:spPr>
        <a:gradFill flip="none" rotWithShape="0">
          <a:gsLst>
            <a:gs pos="0">
              <a:srgbClr val="FF0000">
                <a:tint val="66000"/>
                <a:satMod val="160000"/>
              </a:srgbClr>
            </a:gs>
            <a:gs pos="50000">
              <a:srgbClr val="FF0000">
                <a:tint val="44500"/>
                <a:satMod val="160000"/>
              </a:srgbClr>
            </a:gs>
            <a:gs pos="100000">
              <a:srgbClr val="FF0000">
                <a:tint val="23500"/>
                <a:satMod val="160000"/>
              </a:srgbClr>
            </a:gs>
          </a:gsLst>
          <a:lin ang="2700000" scaled="1"/>
          <a:tileRect/>
        </a:gradFill>
      </dgm:spPr>
    </dgm:pt>
    <dgm:pt modelId="{1910A6B1-C9B0-4130-84B0-BB1DEBFCA7CF}" type="pres">
      <dgm:prSet presAssocID="{B90DC38B-1491-455E-9248-820D33449525}" presName="sibTrans" presStyleCnt="0"/>
      <dgm:spPr/>
    </dgm:pt>
    <dgm:pt modelId="{C307183F-2146-4989-9D44-AA04651D2A17}" type="pres">
      <dgm:prSet presAssocID="{DD85A278-F6B8-4788-B53C-70FCC172E4FD}" presName="composite" presStyleCnt="0"/>
      <dgm:spPr/>
    </dgm:pt>
    <dgm:pt modelId="{04AA433A-D175-40FC-93B7-087708031A42}" type="pres">
      <dgm:prSet presAssocID="{DD85A278-F6B8-4788-B53C-70FCC172E4FD}" presName="rect1" presStyleLbl="trAlignAcc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5FCCD4-E85A-40F4-B4E0-591E4430A911}" type="pres">
      <dgm:prSet presAssocID="{DD85A278-F6B8-4788-B53C-70FCC172E4FD}" presName="rect2" presStyleLbl="fgImgPlace1" presStyleIdx="5" presStyleCnt="8"/>
      <dgm:spPr>
        <a:gradFill flip="none" rotWithShape="0">
          <a:gsLst>
            <a:gs pos="0">
              <a:srgbClr val="FFFF00">
                <a:tint val="66000"/>
                <a:satMod val="160000"/>
              </a:srgbClr>
            </a:gs>
            <a:gs pos="50000">
              <a:srgbClr val="FFFF00">
                <a:tint val="44500"/>
                <a:satMod val="160000"/>
              </a:srgbClr>
            </a:gs>
            <a:gs pos="100000">
              <a:srgbClr val="FFFF00">
                <a:tint val="23500"/>
                <a:satMod val="160000"/>
              </a:srgbClr>
            </a:gs>
          </a:gsLst>
          <a:lin ang="2700000" scaled="1"/>
          <a:tileRect/>
        </a:gradFill>
      </dgm:spPr>
    </dgm:pt>
    <dgm:pt modelId="{C3CC0A77-1039-4EBA-BF5B-506C7F2EF96A}" type="pres">
      <dgm:prSet presAssocID="{6CBCAB7E-C044-4FD6-9275-8F0A8B143EFD}" presName="sibTrans" presStyleCnt="0"/>
      <dgm:spPr/>
    </dgm:pt>
    <dgm:pt modelId="{2B9AACB8-692F-4EB2-BB17-FF8E38595943}" type="pres">
      <dgm:prSet presAssocID="{E3B3AE53-39FF-465B-A6A9-CDB02F5CD49C}" presName="composite" presStyleCnt="0"/>
      <dgm:spPr/>
    </dgm:pt>
    <dgm:pt modelId="{A239E321-90DC-4000-BD7D-3411D047DC5A}" type="pres">
      <dgm:prSet presAssocID="{E3B3AE53-39FF-465B-A6A9-CDB02F5CD49C}" presName="rect1" presStyleLbl="trAlignAcc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0396EF-2CB1-48BD-8620-0D89532CDD40}" type="pres">
      <dgm:prSet presAssocID="{E3B3AE53-39FF-465B-A6A9-CDB02F5CD49C}" presName="rect2" presStyleLbl="fgImgPlace1" presStyleIdx="6" presStyleCnt="8"/>
      <dgm:spPr>
        <a:gradFill flip="none" rotWithShape="0">
          <a:gsLst>
            <a:gs pos="0">
              <a:srgbClr val="92D050">
                <a:tint val="66000"/>
                <a:satMod val="160000"/>
              </a:srgbClr>
            </a:gs>
            <a:gs pos="50000">
              <a:srgbClr val="92D050">
                <a:tint val="44500"/>
                <a:satMod val="160000"/>
              </a:srgbClr>
            </a:gs>
            <a:gs pos="100000">
              <a:srgbClr val="92D050">
                <a:tint val="23500"/>
                <a:satMod val="160000"/>
              </a:srgbClr>
            </a:gs>
          </a:gsLst>
          <a:lin ang="2700000" scaled="1"/>
          <a:tileRect/>
        </a:gradFill>
      </dgm:spPr>
    </dgm:pt>
    <dgm:pt modelId="{FCEB9E3C-8237-4BF4-B4B2-8C11DB6CBF09}" type="pres">
      <dgm:prSet presAssocID="{BF9995FA-54D0-4C0A-8A99-EE7436093756}" presName="sibTrans" presStyleCnt="0"/>
      <dgm:spPr/>
    </dgm:pt>
    <dgm:pt modelId="{12911FC7-D7F5-4C89-BA75-07705E4C4189}" type="pres">
      <dgm:prSet presAssocID="{72199EEF-0174-4EE5-B967-5AFB42679DEE}" presName="composite" presStyleCnt="0"/>
      <dgm:spPr/>
    </dgm:pt>
    <dgm:pt modelId="{7FC7DF3E-669D-4073-BF8C-134744FD9769}" type="pres">
      <dgm:prSet presAssocID="{72199EEF-0174-4EE5-B967-5AFB42679DEE}" presName="rect1" presStyleLbl="trAlignAcc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EEF64C-7E63-4435-B99B-A931FDED4B35}" type="pres">
      <dgm:prSet presAssocID="{72199EEF-0174-4EE5-B967-5AFB42679DEE}" presName="rect2" presStyleLbl="fgImgPlace1" presStyleIdx="7" presStyleCnt="8"/>
      <dgm:spPr>
        <a:gradFill flip="none" rotWithShape="0">
          <a:gsLst>
            <a:gs pos="0">
              <a:srgbClr val="0078B4">
                <a:tint val="66000"/>
                <a:satMod val="160000"/>
              </a:srgbClr>
            </a:gs>
            <a:gs pos="50000">
              <a:srgbClr val="0078B4">
                <a:tint val="44500"/>
                <a:satMod val="160000"/>
              </a:srgbClr>
            </a:gs>
            <a:gs pos="100000">
              <a:srgbClr val="0078B4">
                <a:tint val="23500"/>
                <a:satMod val="160000"/>
              </a:srgbClr>
            </a:gs>
          </a:gsLst>
          <a:lin ang="2700000" scaled="1"/>
          <a:tileRect/>
        </a:gradFill>
      </dgm:spPr>
    </dgm:pt>
  </dgm:ptLst>
  <dgm:cxnLst>
    <dgm:cxn modelId="{32798688-C09A-4A7A-BF0C-96CFBD528767}" type="presOf" srcId="{67F3D26B-6149-43B3-89AA-E9EE50821909}" destId="{191FCEB8-F9F8-4271-980F-09073326690B}" srcOrd="0" destOrd="0" presId="urn:microsoft.com/office/officeart/2008/layout/PictureStrips"/>
    <dgm:cxn modelId="{521D4BF2-5AD4-41DB-8F02-2485841B88B0}" srcId="{AAC8EED4-4115-441B-845C-FF39C690D5D5}" destId="{7FEA5274-4484-4D6C-AAAF-4736DD02F1F5}" srcOrd="2" destOrd="0" parTransId="{2A50E694-27B3-406B-BD0A-2F2C2FFD784E}" sibTransId="{45B867B4-71F1-4CA6-BFA3-DCFF574C0441}"/>
    <dgm:cxn modelId="{7DDB5DA7-E81A-406A-9946-40F7356EDCEE}" type="presOf" srcId="{7FEA5274-4484-4D6C-AAAF-4736DD02F1F5}" destId="{63EBF2C8-1269-4426-A7F2-B9BF97838174}" srcOrd="0" destOrd="0" presId="urn:microsoft.com/office/officeart/2008/layout/PictureStrips"/>
    <dgm:cxn modelId="{39398642-A7C0-417B-A55F-100EDC6F3615}" type="presOf" srcId="{DD85A278-F6B8-4788-B53C-70FCC172E4FD}" destId="{04AA433A-D175-40FC-93B7-087708031A42}" srcOrd="0" destOrd="0" presId="urn:microsoft.com/office/officeart/2008/layout/PictureStrips"/>
    <dgm:cxn modelId="{E52EE138-F56B-4A6A-AF69-27AEE224675B}" type="presOf" srcId="{DD999957-9CA8-4423-9655-BB55AB17C566}" destId="{26E26523-66AE-4EB3-94FB-A8B89147D74A}" srcOrd="0" destOrd="0" presId="urn:microsoft.com/office/officeart/2008/layout/PictureStrips"/>
    <dgm:cxn modelId="{5D86CA4E-56D7-44FB-9BCC-496EC6D604F0}" type="presOf" srcId="{E3B3AE53-39FF-465B-A6A9-CDB02F5CD49C}" destId="{A239E321-90DC-4000-BD7D-3411D047DC5A}" srcOrd="0" destOrd="0" presId="urn:microsoft.com/office/officeart/2008/layout/PictureStrips"/>
    <dgm:cxn modelId="{E7C8D051-FC21-411E-A68F-8020EABD6B02}" srcId="{AAC8EED4-4115-441B-845C-FF39C690D5D5}" destId="{67F3D26B-6149-43B3-89AA-E9EE50821909}" srcOrd="4" destOrd="0" parTransId="{8EEC4973-FDF5-48AB-A175-7AAD7D233E79}" sibTransId="{B90DC38B-1491-455E-9248-820D33449525}"/>
    <dgm:cxn modelId="{24088547-0494-4CFB-961D-C5101A50931F}" srcId="{AAC8EED4-4115-441B-845C-FF39C690D5D5}" destId="{72199EEF-0174-4EE5-B967-5AFB42679DEE}" srcOrd="7" destOrd="0" parTransId="{11D0888C-BD93-4041-8258-6BC255EEB15F}" sibTransId="{7CCE77C3-2287-4B14-B3EA-561A33FD7314}"/>
    <dgm:cxn modelId="{5280155D-600A-4CB9-ACD5-C59E4870F294}" type="presOf" srcId="{AAC8EED4-4115-441B-845C-FF39C690D5D5}" destId="{BBF5A4F8-372A-4E9A-815F-9E36D20F273D}" srcOrd="0" destOrd="0" presId="urn:microsoft.com/office/officeart/2008/layout/PictureStrips"/>
    <dgm:cxn modelId="{38E21F1A-FFA4-4E85-AF4F-B39F4FBC920D}" type="presOf" srcId="{232A21A7-4246-404E-88B7-9955E22F2584}" destId="{882DBE75-2EDE-4527-9B94-31EBDA1DAADE}" srcOrd="0" destOrd="0" presId="urn:microsoft.com/office/officeart/2008/layout/PictureStrips"/>
    <dgm:cxn modelId="{07A491D7-7145-4ADA-8259-08856E7A67EB}" srcId="{AAC8EED4-4115-441B-845C-FF39C690D5D5}" destId="{232A21A7-4246-404E-88B7-9955E22F2584}" srcOrd="1" destOrd="0" parTransId="{1DAA98AD-8116-44BE-964F-DD828EB90C84}" sibTransId="{28F0A6A4-178A-4EC9-988F-1B80F7657705}"/>
    <dgm:cxn modelId="{128C11BE-05B1-45A3-AB2A-C1D2C3673DE4}" srcId="{AAC8EED4-4115-441B-845C-FF39C690D5D5}" destId="{E3B3AE53-39FF-465B-A6A9-CDB02F5CD49C}" srcOrd="6" destOrd="0" parTransId="{3170EDD9-F244-4C79-A4C3-D9F3966F4EB7}" sibTransId="{BF9995FA-54D0-4C0A-8A99-EE7436093756}"/>
    <dgm:cxn modelId="{068922A7-B5C6-4035-BEA3-388BB2505EBC}" type="presOf" srcId="{72199EEF-0174-4EE5-B967-5AFB42679DEE}" destId="{7FC7DF3E-669D-4073-BF8C-134744FD9769}" srcOrd="0" destOrd="0" presId="urn:microsoft.com/office/officeart/2008/layout/PictureStrips"/>
    <dgm:cxn modelId="{220EE7AA-8547-4FE5-8C0C-11030C788058}" srcId="{AAC8EED4-4115-441B-845C-FF39C690D5D5}" destId="{DD999957-9CA8-4423-9655-BB55AB17C566}" srcOrd="3" destOrd="0" parTransId="{A39270B8-3D8F-45DC-8B85-0DD2F51C05E0}" sibTransId="{13039B06-18AB-4A8B-AE06-622B19D5FBD3}"/>
    <dgm:cxn modelId="{18121FB6-7030-438D-AD6F-0D37E95660F2}" srcId="{AAC8EED4-4115-441B-845C-FF39C690D5D5}" destId="{DD85A278-F6B8-4788-B53C-70FCC172E4FD}" srcOrd="5" destOrd="0" parTransId="{C6008662-7B6B-47D3-8313-BF02FB52BA0C}" sibTransId="{6CBCAB7E-C044-4FD6-9275-8F0A8B143EFD}"/>
    <dgm:cxn modelId="{83C426FD-2D40-478D-8E2C-91F6161F8B1B}" type="presOf" srcId="{C9AA4BEF-5AD6-44AF-8D52-D743DAF23CBE}" destId="{C79D5EDE-688D-4A36-AEC4-BB8F5D9FE1FE}" srcOrd="0" destOrd="0" presId="urn:microsoft.com/office/officeart/2008/layout/PictureStrips"/>
    <dgm:cxn modelId="{237E20BD-4E01-4DA2-B2F5-A0385D4687FE}" srcId="{AAC8EED4-4115-441B-845C-FF39C690D5D5}" destId="{C9AA4BEF-5AD6-44AF-8D52-D743DAF23CBE}" srcOrd="0" destOrd="0" parTransId="{94536228-2C98-4CA8-B6F3-FFF9E9A2BB7A}" sibTransId="{19F5A5D4-DC28-4C0C-9D07-E231559C882E}"/>
    <dgm:cxn modelId="{6127C7BB-F312-46C6-8479-7060456E4A0F}" type="presParOf" srcId="{BBF5A4F8-372A-4E9A-815F-9E36D20F273D}" destId="{FE93633A-D04B-4C99-911D-F1DD51B2FC5D}" srcOrd="0" destOrd="0" presId="urn:microsoft.com/office/officeart/2008/layout/PictureStrips"/>
    <dgm:cxn modelId="{A3D55DEA-697D-418F-B1F3-AF9D7AAB1193}" type="presParOf" srcId="{FE93633A-D04B-4C99-911D-F1DD51B2FC5D}" destId="{C79D5EDE-688D-4A36-AEC4-BB8F5D9FE1FE}" srcOrd="0" destOrd="0" presId="urn:microsoft.com/office/officeart/2008/layout/PictureStrips"/>
    <dgm:cxn modelId="{DD8B781C-4DB7-4672-B328-55F469A07273}" type="presParOf" srcId="{FE93633A-D04B-4C99-911D-F1DD51B2FC5D}" destId="{7B9DFA3B-B91C-4496-8B9A-B822A1BE9DE9}" srcOrd="1" destOrd="0" presId="urn:microsoft.com/office/officeart/2008/layout/PictureStrips"/>
    <dgm:cxn modelId="{1F6D9429-6CAA-4014-A739-EBCEE409F0F9}" type="presParOf" srcId="{BBF5A4F8-372A-4E9A-815F-9E36D20F273D}" destId="{1B6A3A90-0E84-4D38-9EB2-2C9E37DAE6CD}" srcOrd="1" destOrd="0" presId="urn:microsoft.com/office/officeart/2008/layout/PictureStrips"/>
    <dgm:cxn modelId="{28B9C41D-917A-4375-A19A-5DF13F082877}" type="presParOf" srcId="{BBF5A4F8-372A-4E9A-815F-9E36D20F273D}" destId="{A235CFD8-92F4-47F4-89CD-E6FE415E7DCC}" srcOrd="2" destOrd="0" presId="urn:microsoft.com/office/officeart/2008/layout/PictureStrips"/>
    <dgm:cxn modelId="{9A8F5047-FA19-4B42-B787-465F14F3F539}" type="presParOf" srcId="{A235CFD8-92F4-47F4-89CD-E6FE415E7DCC}" destId="{882DBE75-2EDE-4527-9B94-31EBDA1DAADE}" srcOrd="0" destOrd="0" presId="urn:microsoft.com/office/officeart/2008/layout/PictureStrips"/>
    <dgm:cxn modelId="{1F70F647-AC5E-40DF-9C5C-D56A06EE2E00}" type="presParOf" srcId="{A235CFD8-92F4-47F4-89CD-E6FE415E7DCC}" destId="{E2BB6408-8785-43EF-9CB4-02EF111CBAFA}" srcOrd="1" destOrd="0" presId="urn:microsoft.com/office/officeart/2008/layout/PictureStrips"/>
    <dgm:cxn modelId="{B5DE9BE7-79A6-42D3-823D-F8E2FC3CE555}" type="presParOf" srcId="{BBF5A4F8-372A-4E9A-815F-9E36D20F273D}" destId="{3C8713BE-6F01-4050-8825-167BC813059D}" srcOrd="3" destOrd="0" presId="urn:microsoft.com/office/officeart/2008/layout/PictureStrips"/>
    <dgm:cxn modelId="{D56564FD-C4C4-4830-BE44-9882020D0D87}" type="presParOf" srcId="{BBF5A4F8-372A-4E9A-815F-9E36D20F273D}" destId="{A20978A7-0717-4EC5-A9DC-216794DA04C6}" srcOrd="4" destOrd="0" presId="urn:microsoft.com/office/officeart/2008/layout/PictureStrips"/>
    <dgm:cxn modelId="{F957CB44-AC92-42AF-80F2-9BA6C2E37486}" type="presParOf" srcId="{A20978A7-0717-4EC5-A9DC-216794DA04C6}" destId="{63EBF2C8-1269-4426-A7F2-B9BF97838174}" srcOrd="0" destOrd="0" presId="urn:microsoft.com/office/officeart/2008/layout/PictureStrips"/>
    <dgm:cxn modelId="{9A96ADCE-B08F-458C-A567-D719A363C2C7}" type="presParOf" srcId="{A20978A7-0717-4EC5-A9DC-216794DA04C6}" destId="{59E8625D-7499-497F-9EB2-F43B77674ACA}" srcOrd="1" destOrd="0" presId="urn:microsoft.com/office/officeart/2008/layout/PictureStrips"/>
    <dgm:cxn modelId="{30DD01C4-5E7A-4A01-9C22-81B83167BE41}" type="presParOf" srcId="{BBF5A4F8-372A-4E9A-815F-9E36D20F273D}" destId="{774AB17A-A56E-4BC0-998F-795571DD33A7}" srcOrd="5" destOrd="0" presId="urn:microsoft.com/office/officeart/2008/layout/PictureStrips"/>
    <dgm:cxn modelId="{3DDCD5C4-0897-4CE8-B952-55E280421AA8}" type="presParOf" srcId="{BBF5A4F8-372A-4E9A-815F-9E36D20F273D}" destId="{B7A8EDE2-0CAC-498B-BC67-0D28DC1FCF82}" srcOrd="6" destOrd="0" presId="urn:microsoft.com/office/officeart/2008/layout/PictureStrips"/>
    <dgm:cxn modelId="{7339F4ED-7B06-43EC-9505-E2A9EA26EBF7}" type="presParOf" srcId="{B7A8EDE2-0CAC-498B-BC67-0D28DC1FCF82}" destId="{26E26523-66AE-4EB3-94FB-A8B89147D74A}" srcOrd="0" destOrd="0" presId="urn:microsoft.com/office/officeart/2008/layout/PictureStrips"/>
    <dgm:cxn modelId="{FAC81DFC-4269-494B-A6D1-58F1F3E06C7A}" type="presParOf" srcId="{B7A8EDE2-0CAC-498B-BC67-0D28DC1FCF82}" destId="{E470B514-F293-4D14-B829-897A5B77F7EF}" srcOrd="1" destOrd="0" presId="urn:microsoft.com/office/officeart/2008/layout/PictureStrips"/>
    <dgm:cxn modelId="{C9FF2FD4-AAFC-4875-A691-2515E03473ED}" type="presParOf" srcId="{BBF5A4F8-372A-4E9A-815F-9E36D20F273D}" destId="{D5A7165A-11D4-4558-9E29-829C83507582}" srcOrd="7" destOrd="0" presId="urn:microsoft.com/office/officeart/2008/layout/PictureStrips"/>
    <dgm:cxn modelId="{ACE57E7E-9F9E-49B9-AE51-0C3F99F01DAB}" type="presParOf" srcId="{BBF5A4F8-372A-4E9A-815F-9E36D20F273D}" destId="{B576F1E1-95EF-4A30-9DCC-FFD6BF335F73}" srcOrd="8" destOrd="0" presId="urn:microsoft.com/office/officeart/2008/layout/PictureStrips"/>
    <dgm:cxn modelId="{4C09AD0A-AE6E-4F4B-BFAB-5BB29150538E}" type="presParOf" srcId="{B576F1E1-95EF-4A30-9DCC-FFD6BF335F73}" destId="{191FCEB8-F9F8-4271-980F-09073326690B}" srcOrd="0" destOrd="0" presId="urn:microsoft.com/office/officeart/2008/layout/PictureStrips"/>
    <dgm:cxn modelId="{B3A15477-8596-4D75-B843-56C8258B0464}" type="presParOf" srcId="{B576F1E1-95EF-4A30-9DCC-FFD6BF335F73}" destId="{B22053D3-A711-4E08-9EF8-5489A324A37F}" srcOrd="1" destOrd="0" presId="urn:microsoft.com/office/officeart/2008/layout/PictureStrips"/>
    <dgm:cxn modelId="{4A2E8A11-1E29-4D9B-94D2-8A74F88A898F}" type="presParOf" srcId="{BBF5A4F8-372A-4E9A-815F-9E36D20F273D}" destId="{1910A6B1-C9B0-4130-84B0-BB1DEBFCA7CF}" srcOrd="9" destOrd="0" presId="urn:microsoft.com/office/officeart/2008/layout/PictureStrips"/>
    <dgm:cxn modelId="{23ED4159-E72E-4B2C-8199-1D119CED46A6}" type="presParOf" srcId="{BBF5A4F8-372A-4E9A-815F-9E36D20F273D}" destId="{C307183F-2146-4989-9D44-AA04651D2A17}" srcOrd="10" destOrd="0" presId="urn:microsoft.com/office/officeart/2008/layout/PictureStrips"/>
    <dgm:cxn modelId="{4635B07D-FA7C-490E-A553-F95A71F162E8}" type="presParOf" srcId="{C307183F-2146-4989-9D44-AA04651D2A17}" destId="{04AA433A-D175-40FC-93B7-087708031A42}" srcOrd="0" destOrd="0" presId="urn:microsoft.com/office/officeart/2008/layout/PictureStrips"/>
    <dgm:cxn modelId="{CBC0A68E-1D59-4FC2-8348-1247B19E8C63}" type="presParOf" srcId="{C307183F-2146-4989-9D44-AA04651D2A17}" destId="{325FCCD4-E85A-40F4-B4E0-591E4430A911}" srcOrd="1" destOrd="0" presId="urn:microsoft.com/office/officeart/2008/layout/PictureStrips"/>
    <dgm:cxn modelId="{D4D64F58-F976-480E-B03E-3A48FCC4E529}" type="presParOf" srcId="{BBF5A4F8-372A-4E9A-815F-9E36D20F273D}" destId="{C3CC0A77-1039-4EBA-BF5B-506C7F2EF96A}" srcOrd="11" destOrd="0" presId="urn:microsoft.com/office/officeart/2008/layout/PictureStrips"/>
    <dgm:cxn modelId="{08BF2145-FB72-4163-87BE-7204BADC58D5}" type="presParOf" srcId="{BBF5A4F8-372A-4E9A-815F-9E36D20F273D}" destId="{2B9AACB8-692F-4EB2-BB17-FF8E38595943}" srcOrd="12" destOrd="0" presId="urn:microsoft.com/office/officeart/2008/layout/PictureStrips"/>
    <dgm:cxn modelId="{44DAE63D-C235-4AA6-BEE3-0515A2B531D6}" type="presParOf" srcId="{2B9AACB8-692F-4EB2-BB17-FF8E38595943}" destId="{A239E321-90DC-4000-BD7D-3411D047DC5A}" srcOrd="0" destOrd="0" presId="urn:microsoft.com/office/officeart/2008/layout/PictureStrips"/>
    <dgm:cxn modelId="{81122792-BBF8-4C6D-A46C-107D896C9C87}" type="presParOf" srcId="{2B9AACB8-692F-4EB2-BB17-FF8E38595943}" destId="{C10396EF-2CB1-48BD-8620-0D89532CDD40}" srcOrd="1" destOrd="0" presId="urn:microsoft.com/office/officeart/2008/layout/PictureStrips"/>
    <dgm:cxn modelId="{557D5D39-E562-4D8D-8F93-B9380B04C275}" type="presParOf" srcId="{BBF5A4F8-372A-4E9A-815F-9E36D20F273D}" destId="{FCEB9E3C-8237-4BF4-B4B2-8C11DB6CBF09}" srcOrd="13" destOrd="0" presId="urn:microsoft.com/office/officeart/2008/layout/PictureStrips"/>
    <dgm:cxn modelId="{03656708-880F-4C86-9228-CC0FED009A7A}" type="presParOf" srcId="{BBF5A4F8-372A-4E9A-815F-9E36D20F273D}" destId="{12911FC7-D7F5-4C89-BA75-07705E4C4189}" srcOrd="14" destOrd="0" presId="urn:microsoft.com/office/officeart/2008/layout/PictureStrips"/>
    <dgm:cxn modelId="{DEB17959-9714-4FF6-B896-6BF6E16DB434}" type="presParOf" srcId="{12911FC7-D7F5-4C89-BA75-07705E4C4189}" destId="{7FC7DF3E-669D-4073-BF8C-134744FD9769}" srcOrd="0" destOrd="0" presId="urn:microsoft.com/office/officeart/2008/layout/PictureStrips"/>
    <dgm:cxn modelId="{657B3940-5506-4C67-A377-1895AEB34560}" type="presParOf" srcId="{12911FC7-D7F5-4C89-BA75-07705E4C4189}" destId="{D3EEF64C-7E63-4435-B99B-A931FDED4B35}" srcOrd="1" destOrd="0" presId="urn:microsoft.com/office/officeart/2008/layout/PictureStrips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8916B0E-9E57-4429-9374-559D749CD12B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7D8C803D-6542-4C72-AFB6-A2FF26593603}">
      <dgm:prSet/>
      <dgm:spPr/>
      <dgm:t>
        <a:bodyPr/>
        <a:lstStyle/>
        <a:p>
          <a:pPr rtl="0"/>
          <a:r>
            <a:rPr lang="it-IT" smtClean="0"/>
            <a:t>2012 – 72^</a:t>
          </a:r>
          <a:endParaRPr lang="it-IT"/>
        </a:p>
      </dgm:t>
    </dgm:pt>
    <dgm:pt modelId="{DAFA9248-3A73-40F6-AD14-5FB85B6E20BD}" type="parTrans" cxnId="{89149311-72E1-4E5E-973C-30B4BE1E023E}">
      <dgm:prSet/>
      <dgm:spPr/>
      <dgm:t>
        <a:bodyPr/>
        <a:lstStyle/>
        <a:p>
          <a:endParaRPr lang="it-IT"/>
        </a:p>
      </dgm:t>
    </dgm:pt>
    <dgm:pt modelId="{35EE083B-FC41-4701-B978-B7BE26D1705D}" type="sibTrans" cxnId="{89149311-72E1-4E5E-973C-30B4BE1E023E}">
      <dgm:prSet/>
      <dgm:spPr/>
      <dgm:t>
        <a:bodyPr/>
        <a:lstStyle/>
        <a:p>
          <a:endParaRPr lang="it-IT"/>
        </a:p>
      </dgm:t>
    </dgm:pt>
    <dgm:pt modelId="{4020AA84-105E-4A20-B525-D65F84625976}">
      <dgm:prSet/>
      <dgm:spPr/>
      <dgm:t>
        <a:bodyPr/>
        <a:lstStyle/>
        <a:p>
          <a:pPr rtl="0"/>
          <a:r>
            <a:rPr lang="it-IT" dirty="0" smtClean="0"/>
            <a:t>2013 – 69^</a:t>
          </a:r>
          <a:endParaRPr lang="it-IT" dirty="0"/>
        </a:p>
      </dgm:t>
    </dgm:pt>
    <dgm:pt modelId="{327FE55A-6F1B-41A6-BD94-86C6A6DCA6C7}" type="parTrans" cxnId="{7F32A49E-99DC-4B95-B9D2-60A27231B797}">
      <dgm:prSet/>
      <dgm:spPr/>
      <dgm:t>
        <a:bodyPr/>
        <a:lstStyle/>
        <a:p>
          <a:endParaRPr lang="it-IT"/>
        </a:p>
      </dgm:t>
    </dgm:pt>
    <dgm:pt modelId="{804A26AC-5C81-47C7-9F9A-742E841E6FCE}" type="sibTrans" cxnId="{7F32A49E-99DC-4B95-B9D2-60A27231B797}">
      <dgm:prSet/>
      <dgm:spPr/>
      <dgm:t>
        <a:bodyPr/>
        <a:lstStyle/>
        <a:p>
          <a:endParaRPr lang="it-IT"/>
        </a:p>
      </dgm:t>
    </dgm:pt>
    <dgm:pt modelId="{E0F7ADE6-9DCD-4C0B-8C50-7288641A0419}">
      <dgm:prSet/>
      <dgm:spPr/>
      <dgm:t>
        <a:bodyPr/>
        <a:lstStyle/>
        <a:p>
          <a:pPr rtl="0"/>
          <a:r>
            <a:rPr lang="it-IT" dirty="0" smtClean="0"/>
            <a:t>2014 – 69^</a:t>
          </a:r>
          <a:endParaRPr lang="it-IT" dirty="0"/>
        </a:p>
      </dgm:t>
    </dgm:pt>
    <dgm:pt modelId="{D7962EAB-6BDA-4355-AD74-35FF04A1BADA}" type="parTrans" cxnId="{1457D5A5-B4F4-40F2-A766-C98ED89F9F19}">
      <dgm:prSet/>
      <dgm:spPr/>
      <dgm:t>
        <a:bodyPr/>
        <a:lstStyle/>
        <a:p>
          <a:endParaRPr lang="it-IT"/>
        </a:p>
      </dgm:t>
    </dgm:pt>
    <dgm:pt modelId="{388F0195-EC46-4257-8B3A-29DCBCDA896D}" type="sibTrans" cxnId="{1457D5A5-B4F4-40F2-A766-C98ED89F9F19}">
      <dgm:prSet/>
      <dgm:spPr/>
      <dgm:t>
        <a:bodyPr/>
        <a:lstStyle/>
        <a:p>
          <a:endParaRPr lang="it-IT"/>
        </a:p>
      </dgm:t>
    </dgm:pt>
    <dgm:pt modelId="{F5F1BA0E-BCD8-449A-93DF-762830FFF1EC}">
      <dgm:prSet/>
      <dgm:spPr/>
      <dgm:t>
        <a:bodyPr/>
        <a:lstStyle/>
        <a:p>
          <a:pPr rtl="0"/>
          <a:r>
            <a:rPr lang="it-IT" dirty="0" smtClean="0"/>
            <a:t>2015 – 61^</a:t>
          </a:r>
          <a:endParaRPr lang="it-IT" dirty="0"/>
        </a:p>
      </dgm:t>
    </dgm:pt>
    <dgm:pt modelId="{9A62512B-69E9-4DFE-A32F-DA2AEE216A5B}" type="parTrans" cxnId="{033CED61-550E-4E45-915F-838984389EBF}">
      <dgm:prSet/>
      <dgm:spPr/>
      <dgm:t>
        <a:bodyPr/>
        <a:lstStyle/>
        <a:p>
          <a:endParaRPr lang="it-IT"/>
        </a:p>
      </dgm:t>
    </dgm:pt>
    <dgm:pt modelId="{1BDED5C8-9FE8-4910-9307-B174C1E46EB1}" type="sibTrans" cxnId="{033CED61-550E-4E45-915F-838984389EBF}">
      <dgm:prSet/>
      <dgm:spPr/>
      <dgm:t>
        <a:bodyPr/>
        <a:lstStyle/>
        <a:p>
          <a:endParaRPr lang="it-IT"/>
        </a:p>
      </dgm:t>
    </dgm:pt>
    <dgm:pt modelId="{27243625-B609-476F-A9C0-75D70DE6B586}">
      <dgm:prSet/>
      <dgm:spPr/>
      <dgm:t>
        <a:bodyPr/>
        <a:lstStyle/>
        <a:p>
          <a:pPr rtl="0"/>
          <a:r>
            <a:rPr lang="it-IT" dirty="0" smtClean="0"/>
            <a:t>2016 – 60^</a:t>
          </a:r>
          <a:endParaRPr lang="it-IT" dirty="0"/>
        </a:p>
      </dgm:t>
    </dgm:pt>
    <dgm:pt modelId="{C2E0214E-CE77-4B52-8935-59023CF78DE7}" type="parTrans" cxnId="{21638A36-A713-4016-88E0-AD197B3748DF}">
      <dgm:prSet/>
      <dgm:spPr/>
      <dgm:t>
        <a:bodyPr/>
        <a:lstStyle/>
        <a:p>
          <a:endParaRPr lang="it-IT"/>
        </a:p>
      </dgm:t>
    </dgm:pt>
    <dgm:pt modelId="{23B18FE5-77E0-4F67-983A-4184C5D6F7C3}" type="sibTrans" cxnId="{21638A36-A713-4016-88E0-AD197B3748DF}">
      <dgm:prSet/>
      <dgm:spPr/>
      <dgm:t>
        <a:bodyPr/>
        <a:lstStyle/>
        <a:p>
          <a:endParaRPr lang="it-IT"/>
        </a:p>
      </dgm:t>
    </dgm:pt>
    <dgm:pt modelId="{4FE68762-E380-4BBD-A2EF-A1D34DF41A96}" type="pres">
      <dgm:prSet presAssocID="{68916B0E-9E57-4429-9374-559D749CD12B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FB36B9CB-D809-42DD-9A87-624DB765816E}" type="pres">
      <dgm:prSet presAssocID="{68916B0E-9E57-4429-9374-559D749CD12B}" presName="cycle" presStyleCnt="0"/>
      <dgm:spPr/>
    </dgm:pt>
    <dgm:pt modelId="{4CAE375C-D648-4A4C-8FE7-3F07BBEBB459}" type="pres">
      <dgm:prSet presAssocID="{68916B0E-9E57-4429-9374-559D749CD12B}" presName="centerShape" presStyleCnt="0"/>
      <dgm:spPr/>
    </dgm:pt>
    <dgm:pt modelId="{47DBE759-97E8-44B8-BAFA-009192A5DD6D}" type="pres">
      <dgm:prSet presAssocID="{68916B0E-9E57-4429-9374-559D749CD12B}" presName="connSite" presStyleLbl="node1" presStyleIdx="0" presStyleCnt="6"/>
      <dgm:spPr/>
    </dgm:pt>
    <dgm:pt modelId="{44A7555A-9821-4998-9A92-63E61A859AA9}" type="pres">
      <dgm:prSet presAssocID="{68916B0E-9E57-4429-9374-559D749CD12B}" presName="visible" presStyleLbl="node1" presStyleIdx="0" presStyleCnt="6" custScaleX="69464" custScaleY="76040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</dgm:spPr>
    </dgm:pt>
    <dgm:pt modelId="{859C1CC4-5B86-489A-954F-6F05030C275A}" type="pres">
      <dgm:prSet presAssocID="{DAFA9248-3A73-40F6-AD14-5FB85B6E20BD}" presName="Name25" presStyleLbl="parChTrans1D1" presStyleIdx="0" presStyleCnt="5"/>
      <dgm:spPr/>
      <dgm:t>
        <a:bodyPr/>
        <a:lstStyle/>
        <a:p>
          <a:endParaRPr lang="it-IT"/>
        </a:p>
      </dgm:t>
    </dgm:pt>
    <dgm:pt modelId="{5E87AB9D-C70D-459F-985F-1CD929768079}" type="pres">
      <dgm:prSet presAssocID="{7D8C803D-6542-4C72-AFB6-A2FF26593603}" presName="node" presStyleCnt="0"/>
      <dgm:spPr/>
    </dgm:pt>
    <dgm:pt modelId="{A25C51CE-B8A4-4F4A-B4B8-4AF0EB9A6952}" type="pres">
      <dgm:prSet presAssocID="{7D8C803D-6542-4C72-AFB6-A2FF26593603}" presName="parentNode" presStyleLbl="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C79ED72-C265-4EF3-A25B-742681E0DB3D}" type="pres">
      <dgm:prSet presAssocID="{7D8C803D-6542-4C72-AFB6-A2FF26593603}" presName="childNode" presStyleLbl="revTx" presStyleIdx="0" presStyleCnt="0">
        <dgm:presLayoutVars>
          <dgm:bulletEnabled val="1"/>
        </dgm:presLayoutVars>
      </dgm:prSet>
      <dgm:spPr/>
    </dgm:pt>
    <dgm:pt modelId="{6EC5CDBD-8550-450E-9B5E-C9A2DE456073}" type="pres">
      <dgm:prSet presAssocID="{327FE55A-6F1B-41A6-BD94-86C6A6DCA6C7}" presName="Name25" presStyleLbl="parChTrans1D1" presStyleIdx="1" presStyleCnt="5"/>
      <dgm:spPr/>
      <dgm:t>
        <a:bodyPr/>
        <a:lstStyle/>
        <a:p>
          <a:endParaRPr lang="it-IT"/>
        </a:p>
      </dgm:t>
    </dgm:pt>
    <dgm:pt modelId="{CF9F5E81-2345-4144-BA5C-9837113AADA6}" type="pres">
      <dgm:prSet presAssocID="{4020AA84-105E-4A20-B525-D65F84625976}" presName="node" presStyleCnt="0"/>
      <dgm:spPr/>
    </dgm:pt>
    <dgm:pt modelId="{E0ED64E0-F122-43E3-85F9-AB0F2193262D}" type="pres">
      <dgm:prSet presAssocID="{4020AA84-105E-4A20-B525-D65F84625976}" presName="parentNode" presStyleLbl="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F54DD504-CF53-4C48-8041-57F58A5CB21C}" type="pres">
      <dgm:prSet presAssocID="{4020AA84-105E-4A20-B525-D65F84625976}" presName="childNode" presStyleLbl="revTx" presStyleIdx="0" presStyleCnt="0">
        <dgm:presLayoutVars>
          <dgm:bulletEnabled val="1"/>
        </dgm:presLayoutVars>
      </dgm:prSet>
      <dgm:spPr/>
    </dgm:pt>
    <dgm:pt modelId="{53A024D8-3A7D-488E-B9E0-F929081DC0E0}" type="pres">
      <dgm:prSet presAssocID="{D7962EAB-6BDA-4355-AD74-35FF04A1BADA}" presName="Name25" presStyleLbl="parChTrans1D1" presStyleIdx="2" presStyleCnt="5"/>
      <dgm:spPr/>
      <dgm:t>
        <a:bodyPr/>
        <a:lstStyle/>
        <a:p>
          <a:endParaRPr lang="it-IT"/>
        </a:p>
      </dgm:t>
    </dgm:pt>
    <dgm:pt modelId="{2D97E844-3BCB-442F-BE35-30080A79CA9C}" type="pres">
      <dgm:prSet presAssocID="{E0F7ADE6-9DCD-4C0B-8C50-7288641A0419}" presName="node" presStyleCnt="0"/>
      <dgm:spPr/>
    </dgm:pt>
    <dgm:pt modelId="{24191B62-E2D8-4AA1-A6EB-4824E0EB4C01}" type="pres">
      <dgm:prSet presAssocID="{E0F7ADE6-9DCD-4C0B-8C50-7288641A0419}" presName="parentNode" presStyleLbl="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2EFF412-2136-4D7B-B75F-8EBAE0FE4B89}" type="pres">
      <dgm:prSet presAssocID="{E0F7ADE6-9DCD-4C0B-8C50-7288641A0419}" presName="childNode" presStyleLbl="revTx" presStyleIdx="0" presStyleCnt="0">
        <dgm:presLayoutVars>
          <dgm:bulletEnabled val="1"/>
        </dgm:presLayoutVars>
      </dgm:prSet>
      <dgm:spPr/>
    </dgm:pt>
    <dgm:pt modelId="{D84AB104-2EC0-4882-9D58-C1AD4718F230}" type="pres">
      <dgm:prSet presAssocID="{9A62512B-69E9-4DFE-A32F-DA2AEE216A5B}" presName="Name25" presStyleLbl="parChTrans1D1" presStyleIdx="3" presStyleCnt="5"/>
      <dgm:spPr/>
      <dgm:t>
        <a:bodyPr/>
        <a:lstStyle/>
        <a:p>
          <a:endParaRPr lang="it-IT"/>
        </a:p>
      </dgm:t>
    </dgm:pt>
    <dgm:pt modelId="{FA616C3F-A678-4D89-9654-5F2FAB4FCB18}" type="pres">
      <dgm:prSet presAssocID="{F5F1BA0E-BCD8-449A-93DF-762830FFF1EC}" presName="node" presStyleCnt="0"/>
      <dgm:spPr/>
    </dgm:pt>
    <dgm:pt modelId="{4DA95621-DE58-4A16-95DC-EC235A7AC99A}" type="pres">
      <dgm:prSet presAssocID="{F5F1BA0E-BCD8-449A-93DF-762830FFF1EC}" presName="parentNode" presStyleLbl="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C199F6F-E4A4-4C0F-B1BC-19548027EFF6}" type="pres">
      <dgm:prSet presAssocID="{F5F1BA0E-BCD8-449A-93DF-762830FFF1EC}" presName="childNode" presStyleLbl="revTx" presStyleIdx="0" presStyleCnt="0">
        <dgm:presLayoutVars>
          <dgm:bulletEnabled val="1"/>
        </dgm:presLayoutVars>
      </dgm:prSet>
      <dgm:spPr/>
    </dgm:pt>
    <dgm:pt modelId="{57CF7EA7-23BC-4E1A-93BE-9CD0F97D8815}" type="pres">
      <dgm:prSet presAssocID="{C2E0214E-CE77-4B52-8935-59023CF78DE7}" presName="Name25" presStyleLbl="parChTrans1D1" presStyleIdx="4" presStyleCnt="5"/>
      <dgm:spPr/>
      <dgm:t>
        <a:bodyPr/>
        <a:lstStyle/>
        <a:p>
          <a:endParaRPr lang="it-IT"/>
        </a:p>
      </dgm:t>
    </dgm:pt>
    <dgm:pt modelId="{67977E6B-47AE-4A3F-AF65-B80627D85F77}" type="pres">
      <dgm:prSet presAssocID="{27243625-B609-476F-A9C0-75D70DE6B586}" presName="node" presStyleCnt="0"/>
      <dgm:spPr/>
    </dgm:pt>
    <dgm:pt modelId="{D5D1B59A-E72D-4719-9E32-93033795C44E}" type="pres">
      <dgm:prSet presAssocID="{27243625-B609-476F-A9C0-75D70DE6B586}" presName="parentNode" presStyleLbl="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636CA9B-2A24-43F2-90B6-E9CC0D01D47B}" type="pres">
      <dgm:prSet presAssocID="{27243625-B609-476F-A9C0-75D70DE6B586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89149311-72E1-4E5E-973C-30B4BE1E023E}" srcId="{68916B0E-9E57-4429-9374-559D749CD12B}" destId="{7D8C803D-6542-4C72-AFB6-A2FF26593603}" srcOrd="0" destOrd="0" parTransId="{DAFA9248-3A73-40F6-AD14-5FB85B6E20BD}" sibTransId="{35EE083B-FC41-4701-B978-B7BE26D1705D}"/>
    <dgm:cxn modelId="{955255AA-BB6B-4758-B3BC-FAE31AB4D8A0}" type="presOf" srcId="{F5F1BA0E-BCD8-449A-93DF-762830FFF1EC}" destId="{4DA95621-DE58-4A16-95DC-EC235A7AC99A}" srcOrd="0" destOrd="0" presId="urn:microsoft.com/office/officeart/2005/8/layout/radial2"/>
    <dgm:cxn modelId="{B2C66979-97B7-4729-8108-6690440D0115}" type="presOf" srcId="{4020AA84-105E-4A20-B525-D65F84625976}" destId="{E0ED64E0-F122-43E3-85F9-AB0F2193262D}" srcOrd="0" destOrd="0" presId="urn:microsoft.com/office/officeart/2005/8/layout/radial2"/>
    <dgm:cxn modelId="{72817957-1CFC-4929-9BDA-9FEB000511EE}" type="presOf" srcId="{D7962EAB-6BDA-4355-AD74-35FF04A1BADA}" destId="{53A024D8-3A7D-488E-B9E0-F929081DC0E0}" srcOrd="0" destOrd="0" presId="urn:microsoft.com/office/officeart/2005/8/layout/radial2"/>
    <dgm:cxn modelId="{1457D5A5-B4F4-40F2-A766-C98ED89F9F19}" srcId="{68916B0E-9E57-4429-9374-559D749CD12B}" destId="{E0F7ADE6-9DCD-4C0B-8C50-7288641A0419}" srcOrd="2" destOrd="0" parTransId="{D7962EAB-6BDA-4355-AD74-35FF04A1BADA}" sibTransId="{388F0195-EC46-4257-8B3A-29DCBCDA896D}"/>
    <dgm:cxn modelId="{44F61F74-0E0C-41BE-B498-027446AE0C38}" type="presOf" srcId="{C2E0214E-CE77-4B52-8935-59023CF78DE7}" destId="{57CF7EA7-23BC-4E1A-93BE-9CD0F97D8815}" srcOrd="0" destOrd="0" presId="urn:microsoft.com/office/officeart/2005/8/layout/radial2"/>
    <dgm:cxn modelId="{2D66284D-0326-4804-84CF-40534B634CC1}" type="presOf" srcId="{9A62512B-69E9-4DFE-A32F-DA2AEE216A5B}" destId="{D84AB104-2EC0-4882-9D58-C1AD4718F230}" srcOrd="0" destOrd="0" presId="urn:microsoft.com/office/officeart/2005/8/layout/radial2"/>
    <dgm:cxn modelId="{7F32A49E-99DC-4B95-B9D2-60A27231B797}" srcId="{68916B0E-9E57-4429-9374-559D749CD12B}" destId="{4020AA84-105E-4A20-B525-D65F84625976}" srcOrd="1" destOrd="0" parTransId="{327FE55A-6F1B-41A6-BD94-86C6A6DCA6C7}" sibTransId="{804A26AC-5C81-47C7-9F9A-742E841E6FCE}"/>
    <dgm:cxn modelId="{F2DEC1F5-5478-4B3A-A784-0229BD42F6DF}" type="presOf" srcId="{327FE55A-6F1B-41A6-BD94-86C6A6DCA6C7}" destId="{6EC5CDBD-8550-450E-9B5E-C9A2DE456073}" srcOrd="0" destOrd="0" presId="urn:microsoft.com/office/officeart/2005/8/layout/radial2"/>
    <dgm:cxn modelId="{D8BC9D8B-943B-4D5E-B04A-030A53EDF5E7}" type="presOf" srcId="{DAFA9248-3A73-40F6-AD14-5FB85B6E20BD}" destId="{859C1CC4-5B86-489A-954F-6F05030C275A}" srcOrd="0" destOrd="0" presId="urn:microsoft.com/office/officeart/2005/8/layout/radial2"/>
    <dgm:cxn modelId="{21638A36-A713-4016-88E0-AD197B3748DF}" srcId="{68916B0E-9E57-4429-9374-559D749CD12B}" destId="{27243625-B609-476F-A9C0-75D70DE6B586}" srcOrd="4" destOrd="0" parTransId="{C2E0214E-CE77-4B52-8935-59023CF78DE7}" sibTransId="{23B18FE5-77E0-4F67-983A-4184C5D6F7C3}"/>
    <dgm:cxn modelId="{0203B12E-1F4E-43C4-B0C6-3CCAEF235937}" type="presOf" srcId="{68916B0E-9E57-4429-9374-559D749CD12B}" destId="{4FE68762-E380-4BBD-A2EF-A1D34DF41A96}" srcOrd="0" destOrd="0" presId="urn:microsoft.com/office/officeart/2005/8/layout/radial2"/>
    <dgm:cxn modelId="{599A6E43-C970-4287-8290-C13760DA1139}" type="presOf" srcId="{E0F7ADE6-9DCD-4C0B-8C50-7288641A0419}" destId="{24191B62-E2D8-4AA1-A6EB-4824E0EB4C01}" srcOrd="0" destOrd="0" presId="urn:microsoft.com/office/officeart/2005/8/layout/radial2"/>
    <dgm:cxn modelId="{459C9D80-F919-43C1-A279-3B2C9941C91E}" type="presOf" srcId="{27243625-B609-476F-A9C0-75D70DE6B586}" destId="{D5D1B59A-E72D-4719-9E32-93033795C44E}" srcOrd="0" destOrd="0" presId="urn:microsoft.com/office/officeart/2005/8/layout/radial2"/>
    <dgm:cxn modelId="{033CED61-550E-4E45-915F-838984389EBF}" srcId="{68916B0E-9E57-4429-9374-559D749CD12B}" destId="{F5F1BA0E-BCD8-449A-93DF-762830FFF1EC}" srcOrd="3" destOrd="0" parTransId="{9A62512B-69E9-4DFE-A32F-DA2AEE216A5B}" sibTransId="{1BDED5C8-9FE8-4910-9307-B174C1E46EB1}"/>
    <dgm:cxn modelId="{49A21BDF-70DD-4ADA-91FB-3AA43505F2DE}" type="presOf" srcId="{7D8C803D-6542-4C72-AFB6-A2FF26593603}" destId="{A25C51CE-B8A4-4F4A-B4B8-4AF0EB9A6952}" srcOrd="0" destOrd="0" presId="urn:microsoft.com/office/officeart/2005/8/layout/radial2"/>
    <dgm:cxn modelId="{DA6C6B59-0851-4041-883B-1FE81D7E2B35}" type="presParOf" srcId="{4FE68762-E380-4BBD-A2EF-A1D34DF41A96}" destId="{FB36B9CB-D809-42DD-9A87-624DB765816E}" srcOrd="0" destOrd="0" presId="urn:microsoft.com/office/officeart/2005/8/layout/radial2"/>
    <dgm:cxn modelId="{C96A9F3D-F3A4-46A7-9263-973DC01CDF81}" type="presParOf" srcId="{FB36B9CB-D809-42DD-9A87-624DB765816E}" destId="{4CAE375C-D648-4A4C-8FE7-3F07BBEBB459}" srcOrd="0" destOrd="0" presId="urn:microsoft.com/office/officeart/2005/8/layout/radial2"/>
    <dgm:cxn modelId="{D3C771C2-8333-4F6A-BDEB-2DB3D5DCAC36}" type="presParOf" srcId="{4CAE375C-D648-4A4C-8FE7-3F07BBEBB459}" destId="{47DBE759-97E8-44B8-BAFA-009192A5DD6D}" srcOrd="0" destOrd="0" presId="urn:microsoft.com/office/officeart/2005/8/layout/radial2"/>
    <dgm:cxn modelId="{9B46E032-2BD7-4F62-86B9-F3A102E65E39}" type="presParOf" srcId="{4CAE375C-D648-4A4C-8FE7-3F07BBEBB459}" destId="{44A7555A-9821-4998-9A92-63E61A859AA9}" srcOrd="1" destOrd="0" presId="urn:microsoft.com/office/officeart/2005/8/layout/radial2"/>
    <dgm:cxn modelId="{611F6D9A-C4E1-4C80-AC73-1D0AA7AC16D4}" type="presParOf" srcId="{FB36B9CB-D809-42DD-9A87-624DB765816E}" destId="{859C1CC4-5B86-489A-954F-6F05030C275A}" srcOrd="1" destOrd="0" presId="urn:microsoft.com/office/officeart/2005/8/layout/radial2"/>
    <dgm:cxn modelId="{B2CBE9F4-6912-46BD-AA81-4C08FDB4B8F7}" type="presParOf" srcId="{FB36B9CB-D809-42DD-9A87-624DB765816E}" destId="{5E87AB9D-C70D-459F-985F-1CD929768079}" srcOrd="2" destOrd="0" presId="urn:microsoft.com/office/officeart/2005/8/layout/radial2"/>
    <dgm:cxn modelId="{370892C0-46CC-4E70-9C7C-959F758ED610}" type="presParOf" srcId="{5E87AB9D-C70D-459F-985F-1CD929768079}" destId="{A25C51CE-B8A4-4F4A-B4B8-4AF0EB9A6952}" srcOrd="0" destOrd="0" presId="urn:microsoft.com/office/officeart/2005/8/layout/radial2"/>
    <dgm:cxn modelId="{F917D62C-18D0-431C-A843-5956A52CD7FB}" type="presParOf" srcId="{5E87AB9D-C70D-459F-985F-1CD929768079}" destId="{8C79ED72-C265-4EF3-A25B-742681E0DB3D}" srcOrd="1" destOrd="0" presId="urn:microsoft.com/office/officeart/2005/8/layout/radial2"/>
    <dgm:cxn modelId="{0289DFF8-5A84-4BA4-B170-9C91D8E1B9F4}" type="presParOf" srcId="{FB36B9CB-D809-42DD-9A87-624DB765816E}" destId="{6EC5CDBD-8550-450E-9B5E-C9A2DE456073}" srcOrd="3" destOrd="0" presId="urn:microsoft.com/office/officeart/2005/8/layout/radial2"/>
    <dgm:cxn modelId="{14B20556-5403-4165-9A19-F028DFA0F804}" type="presParOf" srcId="{FB36B9CB-D809-42DD-9A87-624DB765816E}" destId="{CF9F5E81-2345-4144-BA5C-9837113AADA6}" srcOrd="4" destOrd="0" presId="urn:microsoft.com/office/officeart/2005/8/layout/radial2"/>
    <dgm:cxn modelId="{F21E491E-ECBD-4BCB-8305-06D0F67C0602}" type="presParOf" srcId="{CF9F5E81-2345-4144-BA5C-9837113AADA6}" destId="{E0ED64E0-F122-43E3-85F9-AB0F2193262D}" srcOrd="0" destOrd="0" presId="urn:microsoft.com/office/officeart/2005/8/layout/radial2"/>
    <dgm:cxn modelId="{190ABEF2-73E7-49FE-9AFE-0F580FC4C1BE}" type="presParOf" srcId="{CF9F5E81-2345-4144-BA5C-9837113AADA6}" destId="{F54DD504-CF53-4C48-8041-57F58A5CB21C}" srcOrd="1" destOrd="0" presId="urn:microsoft.com/office/officeart/2005/8/layout/radial2"/>
    <dgm:cxn modelId="{A451D073-9A1B-4F05-8720-295F878F1282}" type="presParOf" srcId="{FB36B9CB-D809-42DD-9A87-624DB765816E}" destId="{53A024D8-3A7D-488E-B9E0-F929081DC0E0}" srcOrd="5" destOrd="0" presId="urn:microsoft.com/office/officeart/2005/8/layout/radial2"/>
    <dgm:cxn modelId="{B1799F6C-D589-487E-935C-8ABCC6D432E1}" type="presParOf" srcId="{FB36B9CB-D809-42DD-9A87-624DB765816E}" destId="{2D97E844-3BCB-442F-BE35-30080A79CA9C}" srcOrd="6" destOrd="0" presId="urn:microsoft.com/office/officeart/2005/8/layout/radial2"/>
    <dgm:cxn modelId="{40A42817-F6BB-4B6F-B39F-73BE19209F34}" type="presParOf" srcId="{2D97E844-3BCB-442F-BE35-30080A79CA9C}" destId="{24191B62-E2D8-4AA1-A6EB-4824E0EB4C01}" srcOrd="0" destOrd="0" presId="urn:microsoft.com/office/officeart/2005/8/layout/radial2"/>
    <dgm:cxn modelId="{8AC0F423-996B-41FE-982E-B943EE524259}" type="presParOf" srcId="{2D97E844-3BCB-442F-BE35-30080A79CA9C}" destId="{12EFF412-2136-4D7B-B75F-8EBAE0FE4B89}" srcOrd="1" destOrd="0" presId="urn:microsoft.com/office/officeart/2005/8/layout/radial2"/>
    <dgm:cxn modelId="{64AB57EC-868D-4894-9E90-1E191C99CF55}" type="presParOf" srcId="{FB36B9CB-D809-42DD-9A87-624DB765816E}" destId="{D84AB104-2EC0-4882-9D58-C1AD4718F230}" srcOrd="7" destOrd="0" presId="urn:microsoft.com/office/officeart/2005/8/layout/radial2"/>
    <dgm:cxn modelId="{EE3FF33F-18E5-43C2-ABF2-DCDB130637F3}" type="presParOf" srcId="{FB36B9CB-D809-42DD-9A87-624DB765816E}" destId="{FA616C3F-A678-4D89-9654-5F2FAB4FCB18}" srcOrd="8" destOrd="0" presId="urn:microsoft.com/office/officeart/2005/8/layout/radial2"/>
    <dgm:cxn modelId="{AFF276C5-CA51-4853-B89C-97DAAE54A1B5}" type="presParOf" srcId="{FA616C3F-A678-4D89-9654-5F2FAB4FCB18}" destId="{4DA95621-DE58-4A16-95DC-EC235A7AC99A}" srcOrd="0" destOrd="0" presId="urn:microsoft.com/office/officeart/2005/8/layout/radial2"/>
    <dgm:cxn modelId="{B2A45380-A867-41F7-97C6-2E8CB807D972}" type="presParOf" srcId="{FA616C3F-A678-4D89-9654-5F2FAB4FCB18}" destId="{7C199F6F-E4A4-4C0F-B1BC-19548027EFF6}" srcOrd="1" destOrd="0" presId="urn:microsoft.com/office/officeart/2005/8/layout/radial2"/>
    <dgm:cxn modelId="{BD16888B-11D2-438E-8DBA-9A5E28247E16}" type="presParOf" srcId="{FB36B9CB-D809-42DD-9A87-624DB765816E}" destId="{57CF7EA7-23BC-4E1A-93BE-9CD0F97D8815}" srcOrd="9" destOrd="0" presId="urn:microsoft.com/office/officeart/2005/8/layout/radial2"/>
    <dgm:cxn modelId="{202156AE-7D17-4FFF-8696-8138EF68F8FE}" type="presParOf" srcId="{FB36B9CB-D809-42DD-9A87-624DB765816E}" destId="{67977E6B-47AE-4A3F-AF65-B80627D85F77}" srcOrd="10" destOrd="0" presId="urn:microsoft.com/office/officeart/2005/8/layout/radial2"/>
    <dgm:cxn modelId="{F6CE6E9A-D09C-49A2-8546-D84CD29672C6}" type="presParOf" srcId="{67977E6B-47AE-4A3F-AF65-B80627D85F77}" destId="{D5D1B59A-E72D-4719-9E32-93033795C44E}" srcOrd="0" destOrd="0" presId="urn:microsoft.com/office/officeart/2005/8/layout/radial2"/>
    <dgm:cxn modelId="{4F54883F-D411-4F85-8577-A5D3CDD23C94}" type="presParOf" srcId="{67977E6B-47AE-4A3F-AF65-B80627D85F77}" destId="{B636CA9B-2A24-43F2-90B6-E9CC0D01D47B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44FCECC-B990-4D61-8414-9E188E430640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67743809-5162-48DE-B36A-DABF7EB4436D}">
      <dgm:prSet custT="1"/>
      <dgm:spPr/>
      <dgm:t>
        <a:bodyPr/>
        <a:lstStyle/>
        <a:p>
          <a:pPr rtl="0"/>
          <a:r>
            <a:rPr lang="it-IT" sz="2000" dirty="0" smtClean="0"/>
            <a:t>2 </a:t>
          </a:r>
          <a:r>
            <a:rPr lang="it-IT" sz="3600" dirty="0" smtClean="0"/>
            <a:t>2012</a:t>
          </a:r>
          <a:endParaRPr lang="it-IT" sz="3600" dirty="0"/>
        </a:p>
      </dgm:t>
    </dgm:pt>
    <dgm:pt modelId="{BB3EE48F-F2FB-4B81-93B8-EE0D253E55DE}" type="parTrans" cxnId="{BF9E664C-39D9-4281-821C-C0BB64C53B74}">
      <dgm:prSet/>
      <dgm:spPr/>
      <dgm:t>
        <a:bodyPr/>
        <a:lstStyle/>
        <a:p>
          <a:endParaRPr lang="it-IT"/>
        </a:p>
      </dgm:t>
    </dgm:pt>
    <dgm:pt modelId="{EC475148-FEFC-4AFB-AD6B-F3AABF564D09}" type="sibTrans" cxnId="{BF9E664C-39D9-4281-821C-C0BB64C53B74}">
      <dgm:prSet/>
      <dgm:spPr/>
      <dgm:t>
        <a:bodyPr/>
        <a:lstStyle/>
        <a:p>
          <a:endParaRPr lang="it-IT"/>
        </a:p>
      </dgm:t>
    </dgm:pt>
    <dgm:pt modelId="{14C7F3F2-323C-4165-BF72-CDC1442FFAF2}">
      <dgm:prSet custT="1"/>
      <dgm:spPr/>
      <dgm:t>
        <a:bodyPr/>
        <a:lstStyle/>
        <a:p>
          <a:pPr rtl="0"/>
          <a:r>
            <a:rPr lang="it-IT" sz="2000" dirty="0" smtClean="0"/>
            <a:t>2</a:t>
          </a:r>
          <a:r>
            <a:rPr lang="it-IT" sz="3600" dirty="0" smtClean="0"/>
            <a:t> 2013</a:t>
          </a:r>
          <a:endParaRPr lang="it-IT" sz="3600" dirty="0"/>
        </a:p>
      </dgm:t>
    </dgm:pt>
    <dgm:pt modelId="{D6B7AFCC-C15B-47E4-B94B-C23CD89B4060}" type="parTrans" cxnId="{BAE4B568-25AA-4385-9C97-B0A4B50C6113}">
      <dgm:prSet/>
      <dgm:spPr/>
      <dgm:t>
        <a:bodyPr/>
        <a:lstStyle/>
        <a:p>
          <a:endParaRPr lang="it-IT"/>
        </a:p>
      </dgm:t>
    </dgm:pt>
    <dgm:pt modelId="{DDBBD413-08E8-45B8-94E9-CAD28B9D31E6}" type="sibTrans" cxnId="{BAE4B568-25AA-4385-9C97-B0A4B50C6113}">
      <dgm:prSet/>
      <dgm:spPr/>
      <dgm:t>
        <a:bodyPr/>
        <a:lstStyle/>
        <a:p>
          <a:endParaRPr lang="it-IT"/>
        </a:p>
      </dgm:t>
    </dgm:pt>
    <dgm:pt modelId="{A201DC8E-BC53-403A-959D-4EDE3C0A82D4}">
      <dgm:prSet custT="1"/>
      <dgm:spPr/>
      <dgm:t>
        <a:bodyPr/>
        <a:lstStyle/>
        <a:p>
          <a:pPr rtl="0"/>
          <a:r>
            <a:rPr lang="it-IT" sz="2000" dirty="0" smtClean="0"/>
            <a:t>2</a:t>
          </a:r>
          <a:r>
            <a:rPr lang="it-IT" sz="3600" dirty="0" smtClean="0"/>
            <a:t> 2014</a:t>
          </a:r>
          <a:endParaRPr lang="it-IT" sz="3600" dirty="0"/>
        </a:p>
      </dgm:t>
    </dgm:pt>
    <dgm:pt modelId="{86205033-D43B-4958-A7E7-13E3DB2FF30A}" type="parTrans" cxnId="{96D4AE36-7E7D-4F91-9B3F-B427A93EC6B5}">
      <dgm:prSet/>
      <dgm:spPr/>
      <dgm:t>
        <a:bodyPr/>
        <a:lstStyle/>
        <a:p>
          <a:endParaRPr lang="it-IT"/>
        </a:p>
      </dgm:t>
    </dgm:pt>
    <dgm:pt modelId="{A4CA2DCE-535C-444A-8050-2AC69EA680F7}" type="sibTrans" cxnId="{96D4AE36-7E7D-4F91-9B3F-B427A93EC6B5}">
      <dgm:prSet/>
      <dgm:spPr/>
      <dgm:t>
        <a:bodyPr/>
        <a:lstStyle/>
        <a:p>
          <a:endParaRPr lang="it-IT"/>
        </a:p>
      </dgm:t>
    </dgm:pt>
    <dgm:pt modelId="{F5861EFA-B961-4EFA-819F-60A7774904A5}">
      <dgm:prSet custT="1"/>
      <dgm:spPr/>
      <dgm:t>
        <a:bodyPr/>
        <a:lstStyle/>
        <a:p>
          <a:pPr rtl="0"/>
          <a:r>
            <a:rPr lang="it-IT" sz="2000" dirty="0" smtClean="0"/>
            <a:t>1</a:t>
          </a:r>
          <a:r>
            <a:rPr lang="it-IT" sz="3600" dirty="0" smtClean="0"/>
            <a:t>   2015</a:t>
          </a:r>
          <a:endParaRPr lang="it-IT" sz="3600" dirty="0"/>
        </a:p>
      </dgm:t>
    </dgm:pt>
    <dgm:pt modelId="{0DAAB1D6-E41F-42BA-85FF-100C487ACC88}" type="parTrans" cxnId="{A61127D6-FB92-4CCC-9D9A-EE041B9F4B73}">
      <dgm:prSet/>
      <dgm:spPr/>
      <dgm:t>
        <a:bodyPr/>
        <a:lstStyle/>
        <a:p>
          <a:endParaRPr lang="it-IT"/>
        </a:p>
      </dgm:t>
    </dgm:pt>
    <dgm:pt modelId="{27AD6D59-D251-4445-9519-C34B9A6EA5CD}" type="sibTrans" cxnId="{A61127D6-FB92-4CCC-9D9A-EE041B9F4B73}">
      <dgm:prSet/>
      <dgm:spPr/>
      <dgm:t>
        <a:bodyPr/>
        <a:lstStyle/>
        <a:p>
          <a:endParaRPr lang="it-IT"/>
        </a:p>
      </dgm:t>
    </dgm:pt>
    <dgm:pt modelId="{9C29F442-92C3-4798-9153-2D1E11AA02B5}">
      <dgm:prSet custT="1"/>
      <dgm:spPr/>
      <dgm:t>
        <a:bodyPr/>
        <a:lstStyle/>
        <a:p>
          <a:pPr rtl="0"/>
          <a:r>
            <a:rPr lang="it-IT" sz="2000" dirty="0" smtClean="0"/>
            <a:t>3</a:t>
          </a:r>
          <a:r>
            <a:rPr lang="it-IT" sz="3600" dirty="0" smtClean="0"/>
            <a:t>  2016</a:t>
          </a:r>
          <a:endParaRPr lang="it-IT" sz="3600" dirty="0"/>
        </a:p>
      </dgm:t>
    </dgm:pt>
    <dgm:pt modelId="{AA2ABEC4-BE5F-4A39-9A31-67E7F2FAB143}" type="parTrans" cxnId="{AC5FDBB4-49F1-408C-9ACF-A0E86D559599}">
      <dgm:prSet/>
      <dgm:spPr/>
      <dgm:t>
        <a:bodyPr/>
        <a:lstStyle/>
        <a:p>
          <a:endParaRPr lang="it-IT"/>
        </a:p>
      </dgm:t>
    </dgm:pt>
    <dgm:pt modelId="{6D3FDA5B-032D-49C8-95FE-E30505106C00}" type="sibTrans" cxnId="{AC5FDBB4-49F1-408C-9ACF-A0E86D559599}">
      <dgm:prSet/>
      <dgm:spPr/>
      <dgm:t>
        <a:bodyPr/>
        <a:lstStyle/>
        <a:p>
          <a:endParaRPr lang="it-IT"/>
        </a:p>
      </dgm:t>
    </dgm:pt>
    <dgm:pt modelId="{17BB20ED-8A58-4B93-8952-1407BCB45304}">
      <dgm:prSet custT="1"/>
      <dgm:spPr/>
      <dgm:t>
        <a:bodyPr/>
        <a:lstStyle/>
        <a:p>
          <a:pPr rtl="0"/>
          <a:r>
            <a:rPr lang="it-IT" sz="2000" dirty="0" smtClean="0"/>
            <a:t>5</a:t>
          </a:r>
          <a:r>
            <a:rPr lang="it-IT" sz="3600" dirty="0" smtClean="0"/>
            <a:t>   2017</a:t>
          </a:r>
          <a:endParaRPr lang="it-IT" sz="3600" dirty="0"/>
        </a:p>
      </dgm:t>
    </dgm:pt>
    <dgm:pt modelId="{CF4FC53E-9F9D-4932-8221-DB95552FBABB}" type="parTrans" cxnId="{38A844BA-0FC2-4DD8-A86F-8F25D8A61357}">
      <dgm:prSet/>
      <dgm:spPr/>
      <dgm:t>
        <a:bodyPr/>
        <a:lstStyle/>
        <a:p>
          <a:endParaRPr lang="it-IT"/>
        </a:p>
      </dgm:t>
    </dgm:pt>
    <dgm:pt modelId="{72FC2B43-4D91-4411-8371-701D53263647}" type="sibTrans" cxnId="{38A844BA-0FC2-4DD8-A86F-8F25D8A61357}">
      <dgm:prSet/>
      <dgm:spPr/>
      <dgm:t>
        <a:bodyPr/>
        <a:lstStyle/>
        <a:p>
          <a:endParaRPr lang="it-IT"/>
        </a:p>
      </dgm:t>
    </dgm:pt>
    <dgm:pt modelId="{4F5246DA-7AD8-44D9-9E96-01DE93E69F1D}" type="pres">
      <dgm:prSet presAssocID="{144FCECC-B990-4D61-8414-9E188E430640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03E31FB7-39B5-4EBE-A16F-6D89FCDEB666}" type="pres">
      <dgm:prSet presAssocID="{144FCECC-B990-4D61-8414-9E188E430640}" presName="arrow" presStyleLbl="bgShp" presStyleIdx="0" presStyleCnt="1"/>
      <dgm:spPr/>
    </dgm:pt>
    <dgm:pt modelId="{C916EC5A-F783-43B2-8662-D66403364D8D}" type="pres">
      <dgm:prSet presAssocID="{144FCECC-B990-4D61-8414-9E188E430640}" presName="linearProcess" presStyleCnt="0"/>
      <dgm:spPr/>
    </dgm:pt>
    <dgm:pt modelId="{EF492753-4F35-4DDC-8703-3C86926CDDD5}" type="pres">
      <dgm:prSet presAssocID="{67743809-5162-48DE-B36A-DABF7EB4436D}" presName="text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70D9A6A-0323-408F-AA5C-544B2C75E15E}" type="pres">
      <dgm:prSet presAssocID="{EC475148-FEFC-4AFB-AD6B-F3AABF564D09}" presName="sibTrans" presStyleCnt="0"/>
      <dgm:spPr/>
    </dgm:pt>
    <dgm:pt modelId="{F077F134-7481-4F91-9385-73F61144DB61}" type="pres">
      <dgm:prSet presAssocID="{14C7F3F2-323C-4165-BF72-CDC1442FFAF2}" presName="text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F5CF72E-1C3E-4F2E-BE68-AECAE462ADC8}" type="pres">
      <dgm:prSet presAssocID="{DDBBD413-08E8-45B8-94E9-CAD28B9D31E6}" presName="sibTrans" presStyleCnt="0"/>
      <dgm:spPr/>
    </dgm:pt>
    <dgm:pt modelId="{98E02F1D-8FFB-47A7-8250-161FA7D3357F}" type="pres">
      <dgm:prSet presAssocID="{A201DC8E-BC53-403A-959D-4EDE3C0A82D4}" presName="text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71972A2-0CA8-466E-96E3-0DC52D15335A}" type="pres">
      <dgm:prSet presAssocID="{A4CA2DCE-535C-444A-8050-2AC69EA680F7}" presName="sibTrans" presStyleCnt="0"/>
      <dgm:spPr/>
    </dgm:pt>
    <dgm:pt modelId="{C491B835-0B80-49D5-AB0B-7DD0A814F070}" type="pres">
      <dgm:prSet presAssocID="{F5861EFA-B961-4EFA-819F-60A7774904A5}" presName="text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70497D9-A6C9-48C5-93EC-CABFD3A55A9D}" type="pres">
      <dgm:prSet presAssocID="{27AD6D59-D251-4445-9519-C34B9A6EA5CD}" presName="sibTrans" presStyleCnt="0"/>
      <dgm:spPr/>
    </dgm:pt>
    <dgm:pt modelId="{BD474355-059F-416E-8866-18D51F50EA77}" type="pres">
      <dgm:prSet presAssocID="{9C29F442-92C3-4798-9153-2D1E11AA02B5}" presName="text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53F7881-2B70-4FB0-9E29-76082F3A512B}" type="pres">
      <dgm:prSet presAssocID="{6D3FDA5B-032D-49C8-95FE-E30505106C00}" presName="sibTrans" presStyleCnt="0"/>
      <dgm:spPr/>
    </dgm:pt>
    <dgm:pt modelId="{677983A3-A4A2-4C2B-B9B4-A8DAF03B966E}" type="pres">
      <dgm:prSet presAssocID="{17BB20ED-8A58-4B93-8952-1407BCB45304}" presName="text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D4244260-A156-44DE-A402-9793EA58825D}" type="presOf" srcId="{144FCECC-B990-4D61-8414-9E188E430640}" destId="{4F5246DA-7AD8-44D9-9E96-01DE93E69F1D}" srcOrd="0" destOrd="0" presId="urn:microsoft.com/office/officeart/2005/8/layout/hProcess9"/>
    <dgm:cxn modelId="{BF9E664C-39D9-4281-821C-C0BB64C53B74}" srcId="{144FCECC-B990-4D61-8414-9E188E430640}" destId="{67743809-5162-48DE-B36A-DABF7EB4436D}" srcOrd="0" destOrd="0" parTransId="{BB3EE48F-F2FB-4B81-93B8-EE0D253E55DE}" sibTransId="{EC475148-FEFC-4AFB-AD6B-F3AABF564D09}"/>
    <dgm:cxn modelId="{17BD246F-A4C4-4029-8E8F-0C8D4A65F2BB}" type="presOf" srcId="{F5861EFA-B961-4EFA-819F-60A7774904A5}" destId="{C491B835-0B80-49D5-AB0B-7DD0A814F070}" srcOrd="0" destOrd="0" presId="urn:microsoft.com/office/officeart/2005/8/layout/hProcess9"/>
    <dgm:cxn modelId="{4E647A09-0AA8-4865-A232-66816A21039B}" type="presOf" srcId="{14C7F3F2-323C-4165-BF72-CDC1442FFAF2}" destId="{F077F134-7481-4F91-9385-73F61144DB61}" srcOrd="0" destOrd="0" presId="urn:microsoft.com/office/officeart/2005/8/layout/hProcess9"/>
    <dgm:cxn modelId="{38A844BA-0FC2-4DD8-A86F-8F25D8A61357}" srcId="{144FCECC-B990-4D61-8414-9E188E430640}" destId="{17BB20ED-8A58-4B93-8952-1407BCB45304}" srcOrd="5" destOrd="0" parTransId="{CF4FC53E-9F9D-4932-8221-DB95552FBABB}" sibTransId="{72FC2B43-4D91-4411-8371-701D53263647}"/>
    <dgm:cxn modelId="{414360F6-7106-4096-8E01-40BFBD55A19E}" type="presOf" srcId="{9C29F442-92C3-4798-9153-2D1E11AA02B5}" destId="{BD474355-059F-416E-8866-18D51F50EA77}" srcOrd="0" destOrd="0" presId="urn:microsoft.com/office/officeart/2005/8/layout/hProcess9"/>
    <dgm:cxn modelId="{FB767F03-59AC-4DC0-8094-BBC9010899A1}" type="presOf" srcId="{17BB20ED-8A58-4B93-8952-1407BCB45304}" destId="{677983A3-A4A2-4C2B-B9B4-A8DAF03B966E}" srcOrd="0" destOrd="0" presId="urn:microsoft.com/office/officeart/2005/8/layout/hProcess9"/>
    <dgm:cxn modelId="{55F2DD87-DFE5-4A8E-A0C7-672FD85A6BD5}" type="presOf" srcId="{A201DC8E-BC53-403A-959D-4EDE3C0A82D4}" destId="{98E02F1D-8FFB-47A7-8250-161FA7D3357F}" srcOrd="0" destOrd="0" presId="urn:microsoft.com/office/officeart/2005/8/layout/hProcess9"/>
    <dgm:cxn modelId="{BAE4B568-25AA-4385-9C97-B0A4B50C6113}" srcId="{144FCECC-B990-4D61-8414-9E188E430640}" destId="{14C7F3F2-323C-4165-BF72-CDC1442FFAF2}" srcOrd="1" destOrd="0" parTransId="{D6B7AFCC-C15B-47E4-B94B-C23CD89B4060}" sibTransId="{DDBBD413-08E8-45B8-94E9-CAD28B9D31E6}"/>
    <dgm:cxn modelId="{6906D74D-D5F2-4DA3-9FCB-51E60420765B}" type="presOf" srcId="{67743809-5162-48DE-B36A-DABF7EB4436D}" destId="{EF492753-4F35-4DDC-8703-3C86926CDDD5}" srcOrd="0" destOrd="0" presId="urn:microsoft.com/office/officeart/2005/8/layout/hProcess9"/>
    <dgm:cxn modelId="{AC5FDBB4-49F1-408C-9ACF-A0E86D559599}" srcId="{144FCECC-B990-4D61-8414-9E188E430640}" destId="{9C29F442-92C3-4798-9153-2D1E11AA02B5}" srcOrd="4" destOrd="0" parTransId="{AA2ABEC4-BE5F-4A39-9A31-67E7F2FAB143}" sibTransId="{6D3FDA5B-032D-49C8-95FE-E30505106C00}"/>
    <dgm:cxn modelId="{A61127D6-FB92-4CCC-9D9A-EE041B9F4B73}" srcId="{144FCECC-B990-4D61-8414-9E188E430640}" destId="{F5861EFA-B961-4EFA-819F-60A7774904A5}" srcOrd="3" destOrd="0" parTransId="{0DAAB1D6-E41F-42BA-85FF-100C487ACC88}" sibTransId="{27AD6D59-D251-4445-9519-C34B9A6EA5CD}"/>
    <dgm:cxn modelId="{96D4AE36-7E7D-4F91-9B3F-B427A93EC6B5}" srcId="{144FCECC-B990-4D61-8414-9E188E430640}" destId="{A201DC8E-BC53-403A-959D-4EDE3C0A82D4}" srcOrd="2" destOrd="0" parTransId="{86205033-D43B-4958-A7E7-13E3DB2FF30A}" sibTransId="{A4CA2DCE-535C-444A-8050-2AC69EA680F7}"/>
    <dgm:cxn modelId="{2D5782F1-75C5-4E50-8121-006C2DA4963C}" type="presParOf" srcId="{4F5246DA-7AD8-44D9-9E96-01DE93E69F1D}" destId="{03E31FB7-39B5-4EBE-A16F-6D89FCDEB666}" srcOrd="0" destOrd="0" presId="urn:microsoft.com/office/officeart/2005/8/layout/hProcess9"/>
    <dgm:cxn modelId="{7F3BFF4A-F310-46CF-8CC1-29106BCCA020}" type="presParOf" srcId="{4F5246DA-7AD8-44D9-9E96-01DE93E69F1D}" destId="{C916EC5A-F783-43B2-8662-D66403364D8D}" srcOrd="1" destOrd="0" presId="urn:microsoft.com/office/officeart/2005/8/layout/hProcess9"/>
    <dgm:cxn modelId="{870F5093-87D9-4347-917F-E3E07F26CD2A}" type="presParOf" srcId="{C916EC5A-F783-43B2-8662-D66403364D8D}" destId="{EF492753-4F35-4DDC-8703-3C86926CDDD5}" srcOrd="0" destOrd="0" presId="urn:microsoft.com/office/officeart/2005/8/layout/hProcess9"/>
    <dgm:cxn modelId="{DA6140C7-2A39-4365-A429-6A8D53AF3085}" type="presParOf" srcId="{C916EC5A-F783-43B2-8662-D66403364D8D}" destId="{B70D9A6A-0323-408F-AA5C-544B2C75E15E}" srcOrd="1" destOrd="0" presId="urn:microsoft.com/office/officeart/2005/8/layout/hProcess9"/>
    <dgm:cxn modelId="{4C1EF6E7-37CC-4664-A18F-D5710F06CC27}" type="presParOf" srcId="{C916EC5A-F783-43B2-8662-D66403364D8D}" destId="{F077F134-7481-4F91-9385-73F61144DB61}" srcOrd="2" destOrd="0" presId="urn:microsoft.com/office/officeart/2005/8/layout/hProcess9"/>
    <dgm:cxn modelId="{A136C0DD-5B0F-4352-A82B-B4F9C3096938}" type="presParOf" srcId="{C916EC5A-F783-43B2-8662-D66403364D8D}" destId="{CF5CF72E-1C3E-4F2E-BE68-AECAE462ADC8}" srcOrd="3" destOrd="0" presId="urn:microsoft.com/office/officeart/2005/8/layout/hProcess9"/>
    <dgm:cxn modelId="{4944EDFC-4C85-436F-B6E0-318B365B64FF}" type="presParOf" srcId="{C916EC5A-F783-43B2-8662-D66403364D8D}" destId="{98E02F1D-8FFB-47A7-8250-161FA7D3357F}" srcOrd="4" destOrd="0" presId="urn:microsoft.com/office/officeart/2005/8/layout/hProcess9"/>
    <dgm:cxn modelId="{E07A267C-6D7A-49EB-8215-578969FB74D0}" type="presParOf" srcId="{C916EC5A-F783-43B2-8662-D66403364D8D}" destId="{171972A2-0CA8-466E-96E3-0DC52D15335A}" srcOrd="5" destOrd="0" presId="urn:microsoft.com/office/officeart/2005/8/layout/hProcess9"/>
    <dgm:cxn modelId="{699426B4-DDF7-473B-ACD1-11F3A28DD7BD}" type="presParOf" srcId="{C916EC5A-F783-43B2-8662-D66403364D8D}" destId="{C491B835-0B80-49D5-AB0B-7DD0A814F070}" srcOrd="6" destOrd="0" presId="urn:microsoft.com/office/officeart/2005/8/layout/hProcess9"/>
    <dgm:cxn modelId="{96477B4B-B52D-4471-A672-C095627292D4}" type="presParOf" srcId="{C916EC5A-F783-43B2-8662-D66403364D8D}" destId="{C70497D9-A6C9-48C5-93EC-CABFD3A55A9D}" srcOrd="7" destOrd="0" presId="urn:microsoft.com/office/officeart/2005/8/layout/hProcess9"/>
    <dgm:cxn modelId="{F6012979-DA6D-459F-9533-886FEF00FE2E}" type="presParOf" srcId="{C916EC5A-F783-43B2-8662-D66403364D8D}" destId="{BD474355-059F-416E-8866-18D51F50EA77}" srcOrd="8" destOrd="0" presId="urn:microsoft.com/office/officeart/2005/8/layout/hProcess9"/>
    <dgm:cxn modelId="{13B0FC5B-9925-4D97-B776-6F3AB4CD918B}" type="presParOf" srcId="{C916EC5A-F783-43B2-8662-D66403364D8D}" destId="{153F7881-2B70-4FB0-9E29-76082F3A512B}" srcOrd="9" destOrd="0" presId="urn:microsoft.com/office/officeart/2005/8/layout/hProcess9"/>
    <dgm:cxn modelId="{F407EF40-014E-4B94-A4A9-27226A3C040B}" type="presParOf" srcId="{C916EC5A-F783-43B2-8662-D66403364D8D}" destId="{677983A3-A4A2-4C2B-B9B4-A8DAF03B966E}" srcOrd="1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F76A04F-A108-4AC2-8F06-338E0BD3EAC1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643AAA13-09E0-4640-BC1B-26BE728E2B0F}">
      <dgm:prSet phldrT="[Testo]"/>
      <dgm:spPr/>
      <dgm:t>
        <a:bodyPr/>
        <a:lstStyle/>
        <a:p>
          <a:r>
            <a:rPr lang="it-IT" altLang="it-IT" dirty="0" smtClean="0"/>
            <a:t>Legge 6 novembre 2012, n. 190 </a:t>
          </a:r>
          <a:endParaRPr lang="it-IT" dirty="0"/>
        </a:p>
      </dgm:t>
    </dgm:pt>
    <dgm:pt modelId="{2391B0A6-AB08-4F4B-B1D7-3B6CC3201AA4}" type="parTrans" cxnId="{79C1B0A4-9A1C-4AE9-805E-9B4B7EF8D315}">
      <dgm:prSet/>
      <dgm:spPr/>
      <dgm:t>
        <a:bodyPr/>
        <a:lstStyle/>
        <a:p>
          <a:endParaRPr lang="it-IT"/>
        </a:p>
      </dgm:t>
    </dgm:pt>
    <dgm:pt modelId="{33CE6D02-7CFC-4D7B-84AF-7CC044AFEDD3}" type="sibTrans" cxnId="{79C1B0A4-9A1C-4AE9-805E-9B4B7EF8D315}">
      <dgm:prSet/>
      <dgm:spPr/>
      <dgm:t>
        <a:bodyPr/>
        <a:lstStyle/>
        <a:p>
          <a:endParaRPr lang="it-IT"/>
        </a:p>
      </dgm:t>
    </dgm:pt>
    <dgm:pt modelId="{956BE178-27BA-4FDC-911D-58548FB37DEB}">
      <dgm:prSet phldrT="[Testo]"/>
      <dgm:spPr/>
      <dgm:t>
        <a:bodyPr/>
        <a:lstStyle/>
        <a:p>
          <a:r>
            <a:rPr lang="it-IT" altLang="it-IT" b="1" dirty="0" smtClean="0"/>
            <a:t>Disposizioni per la prevenzione e la repressione della corruzione e dell'illegalità nella pubblica amministrazione</a:t>
          </a:r>
          <a:endParaRPr lang="it-IT" dirty="0"/>
        </a:p>
      </dgm:t>
    </dgm:pt>
    <dgm:pt modelId="{8AE268F4-89B2-4DEE-A958-8AB64C3C9EFC}" type="parTrans" cxnId="{6138B413-A8C8-4BAA-86E0-E959941CDA51}">
      <dgm:prSet/>
      <dgm:spPr/>
      <dgm:t>
        <a:bodyPr/>
        <a:lstStyle/>
        <a:p>
          <a:endParaRPr lang="it-IT"/>
        </a:p>
      </dgm:t>
    </dgm:pt>
    <dgm:pt modelId="{D3DC1361-50BD-46D4-A2EC-EBF3779AB17E}" type="sibTrans" cxnId="{6138B413-A8C8-4BAA-86E0-E959941CDA51}">
      <dgm:prSet/>
      <dgm:spPr/>
      <dgm:t>
        <a:bodyPr/>
        <a:lstStyle/>
        <a:p>
          <a:endParaRPr lang="it-IT"/>
        </a:p>
      </dgm:t>
    </dgm:pt>
    <dgm:pt modelId="{821CC86E-0EA1-4E97-A982-21750C43B880}">
      <dgm:prSet phldrT="[Testo]"/>
      <dgm:spPr/>
      <dgm:t>
        <a:bodyPr/>
        <a:lstStyle/>
        <a:p>
          <a:r>
            <a:rPr lang="it-IT" altLang="it-IT" dirty="0" smtClean="0"/>
            <a:t>Decreto Legislativo 14 marzo 2013, n. 33 </a:t>
          </a:r>
          <a:endParaRPr lang="it-IT" dirty="0"/>
        </a:p>
      </dgm:t>
    </dgm:pt>
    <dgm:pt modelId="{B64302DA-9119-4B30-83C0-F1EA5A4EF6B0}" type="parTrans" cxnId="{0B9EB7C1-252F-49A6-9FEF-A4A8C34979B6}">
      <dgm:prSet/>
      <dgm:spPr/>
      <dgm:t>
        <a:bodyPr/>
        <a:lstStyle/>
        <a:p>
          <a:endParaRPr lang="it-IT"/>
        </a:p>
      </dgm:t>
    </dgm:pt>
    <dgm:pt modelId="{E935C0CF-9DD1-4904-BC08-470914626771}" type="sibTrans" cxnId="{0B9EB7C1-252F-49A6-9FEF-A4A8C34979B6}">
      <dgm:prSet/>
      <dgm:spPr/>
      <dgm:t>
        <a:bodyPr/>
        <a:lstStyle/>
        <a:p>
          <a:endParaRPr lang="it-IT"/>
        </a:p>
      </dgm:t>
    </dgm:pt>
    <dgm:pt modelId="{F2F1A7D6-A166-4B11-A6D7-A1FD65A60F32}">
      <dgm:prSet phldrT="[Testo]"/>
      <dgm:spPr/>
      <dgm:t>
        <a:bodyPr/>
        <a:lstStyle/>
        <a:p>
          <a:r>
            <a:rPr lang="it-IT" altLang="it-IT" b="1" dirty="0" smtClean="0"/>
            <a:t>Riordino della disciplina riguardante il diritto di accesso civico e gli obblighi di pubblicità, trasparenza e diffusione di informazioni da parte delle pubbliche amministrazioni</a:t>
          </a:r>
          <a:endParaRPr lang="it-IT" dirty="0"/>
        </a:p>
      </dgm:t>
    </dgm:pt>
    <dgm:pt modelId="{022E3945-CE73-4BEA-8F1D-07EBDDE36684}" type="parTrans" cxnId="{FA52D647-FF56-4BFC-9EBB-73D8FDD1EA25}">
      <dgm:prSet/>
      <dgm:spPr/>
      <dgm:t>
        <a:bodyPr/>
        <a:lstStyle/>
        <a:p>
          <a:endParaRPr lang="it-IT"/>
        </a:p>
      </dgm:t>
    </dgm:pt>
    <dgm:pt modelId="{B85F8409-A176-436E-B017-82F780ADD558}" type="sibTrans" cxnId="{FA52D647-FF56-4BFC-9EBB-73D8FDD1EA25}">
      <dgm:prSet/>
      <dgm:spPr/>
      <dgm:t>
        <a:bodyPr/>
        <a:lstStyle/>
        <a:p>
          <a:endParaRPr lang="it-IT"/>
        </a:p>
      </dgm:t>
    </dgm:pt>
    <dgm:pt modelId="{7EBBFA2A-2457-463A-BC70-0D3B0C8282BB}">
      <dgm:prSet phldrT="[Testo]"/>
      <dgm:spPr/>
      <dgm:t>
        <a:bodyPr/>
        <a:lstStyle/>
        <a:p>
          <a:r>
            <a:rPr lang="it-IT" altLang="it-IT" dirty="0" smtClean="0"/>
            <a:t>Decreto Legislativo 8 aprile 2013, n. 39 </a:t>
          </a:r>
          <a:endParaRPr lang="it-IT" dirty="0"/>
        </a:p>
      </dgm:t>
    </dgm:pt>
    <dgm:pt modelId="{9A9DE01D-8CC5-42CC-92DD-6058A7748B9D}" type="parTrans" cxnId="{30B028D5-A535-4296-9062-C6FD55480C3B}">
      <dgm:prSet/>
      <dgm:spPr/>
      <dgm:t>
        <a:bodyPr/>
        <a:lstStyle/>
        <a:p>
          <a:endParaRPr lang="it-IT"/>
        </a:p>
      </dgm:t>
    </dgm:pt>
    <dgm:pt modelId="{96E94A98-948F-42D1-BB08-35B40262B9C1}" type="sibTrans" cxnId="{30B028D5-A535-4296-9062-C6FD55480C3B}">
      <dgm:prSet/>
      <dgm:spPr/>
      <dgm:t>
        <a:bodyPr/>
        <a:lstStyle/>
        <a:p>
          <a:endParaRPr lang="it-IT"/>
        </a:p>
      </dgm:t>
    </dgm:pt>
    <dgm:pt modelId="{669B2154-554F-451E-91A5-E1A91735283B}">
      <dgm:prSet phldrT="[Testo]"/>
      <dgm:spPr/>
      <dgm:t>
        <a:bodyPr/>
        <a:lstStyle/>
        <a:p>
          <a:r>
            <a:rPr lang="it-IT" altLang="it-IT" b="1" dirty="0" smtClean="0"/>
            <a:t>Disposizioni in materia di </a:t>
          </a:r>
          <a:r>
            <a:rPr lang="it-IT" altLang="it-IT" b="1" dirty="0" err="1" smtClean="0"/>
            <a:t>inconferibilità</a:t>
          </a:r>
          <a:r>
            <a:rPr lang="it-IT" altLang="it-IT" b="1" dirty="0" smtClean="0"/>
            <a:t> e incompatibilità di incarichi presso le pubbliche amministrazioni e presso gli enti privati in controllo pubblico, a norma dell’art. 1, commi 49 e 50, della legge 6 novembre 2012, n. 190</a:t>
          </a:r>
          <a:endParaRPr lang="it-IT" dirty="0"/>
        </a:p>
      </dgm:t>
    </dgm:pt>
    <dgm:pt modelId="{6ADDD71C-05C7-4F90-809A-0691691BAAB8}" type="parTrans" cxnId="{2300F5D7-E4F7-49C0-B6B3-8EC90BF1D662}">
      <dgm:prSet/>
      <dgm:spPr/>
      <dgm:t>
        <a:bodyPr/>
        <a:lstStyle/>
        <a:p>
          <a:endParaRPr lang="it-IT"/>
        </a:p>
      </dgm:t>
    </dgm:pt>
    <dgm:pt modelId="{4AC9170F-0CC1-4C46-A3B8-9FDF59713058}" type="sibTrans" cxnId="{2300F5D7-E4F7-49C0-B6B3-8EC90BF1D662}">
      <dgm:prSet/>
      <dgm:spPr/>
      <dgm:t>
        <a:bodyPr/>
        <a:lstStyle/>
        <a:p>
          <a:endParaRPr lang="it-IT"/>
        </a:p>
      </dgm:t>
    </dgm:pt>
    <dgm:pt modelId="{3D57E7A2-556F-4210-BD52-6BECAD91BF4E}" type="pres">
      <dgm:prSet presAssocID="{4F76A04F-A108-4AC2-8F06-338E0BD3EAC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B3991136-30D4-4EE3-84FD-5033803B9F03}" type="pres">
      <dgm:prSet presAssocID="{643AAA13-09E0-4640-BC1B-26BE728E2B0F}" presName="composite" presStyleCnt="0"/>
      <dgm:spPr/>
    </dgm:pt>
    <dgm:pt modelId="{6DD23ACE-CBBE-441C-B4E2-EF42910E755D}" type="pres">
      <dgm:prSet presAssocID="{643AAA13-09E0-4640-BC1B-26BE728E2B0F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AF29530-4C11-4021-BB4E-922EBCA85E85}" type="pres">
      <dgm:prSet presAssocID="{643AAA13-09E0-4640-BC1B-26BE728E2B0F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10037FE-4697-48BE-9CBD-AA8D5CB61E03}" type="pres">
      <dgm:prSet presAssocID="{33CE6D02-7CFC-4D7B-84AF-7CC044AFEDD3}" presName="sp" presStyleCnt="0"/>
      <dgm:spPr/>
    </dgm:pt>
    <dgm:pt modelId="{00C9833B-5280-45F8-BE24-45CB2AF15EAB}" type="pres">
      <dgm:prSet presAssocID="{821CC86E-0EA1-4E97-A982-21750C43B880}" presName="composite" presStyleCnt="0"/>
      <dgm:spPr/>
    </dgm:pt>
    <dgm:pt modelId="{50B9ECE5-8031-4902-BE45-B769121E0B43}" type="pres">
      <dgm:prSet presAssocID="{821CC86E-0EA1-4E97-A982-21750C43B880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F3913E66-851C-4C4E-A0E6-59E8010F4BE1}" type="pres">
      <dgm:prSet presAssocID="{821CC86E-0EA1-4E97-A982-21750C43B880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F949507-306D-4446-9A97-F0E1896F00AC}" type="pres">
      <dgm:prSet presAssocID="{E935C0CF-9DD1-4904-BC08-470914626771}" presName="sp" presStyleCnt="0"/>
      <dgm:spPr/>
    </dgm:pt>
    <dgm:pt modelId="{F5C706A5-DE23-490E-AAB5-23AAEE26A021}" type="pres">
      <dgm:prSet presAssocID="{7EBBFA2A-2457-463A-BC70-0D3B0C8282BB}" presName="composite" presStyleCnt="0"/>
      <dgm:spPr/>
    </dgm:pt>
    <dgm:pt modelId="{9B7CCBA0-73DA-4B50-9F26-4BF56D45E5E4}" type="pres">
      <dgm:prSet presAssocID="{7EBBFA2A-2457-463A-BC70-0D3B0C8282BB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F75B19C-BE5C-477F-925F-1B6CDA13D8DF}" type="pres">
      <dgm:prSet presAssocID="{7EBBFA2A-2457-463A-BC70-0D3B0C8282BB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2E1AFFAC-61EC-46B5-9386-279480291A8C}" type="presOf" srcId="{956BE178-27BA-4FDC-911D-58548FB37DEB}" destId="{CAF29530-4C11-4021-BB4E-922EBCA85E85}" srcOrd="0" destOrd="0" presId="urn:microsoft.com/office/officeart/2005/8/layout/chevron2"/>
    <dgm:cxn modelId="{79C1B0A4-9A1C-4AE9-805E-9B4B7EF8D315}" srcId="{4F76A04F-A108-4AC2-8F06-338E0BD3EAC1}" destId="{643AAA13-09E0-4640-BC1B-26BE728E2B0F}" srcOrd="0" destOrd="0" parTransId="{2391B0A6-AB08-4F4B-B1D7-3B6CC3201AA4}" sibTransId="{33CE6D02-7CFC-4D7B-84AF-7CC044AFEDD3}"/>
    <dgm:cxn modelId="{2300F5D7-E4F7-49C0-B6B3-8EC90BF1D662}" srcId="{7EBBFA2A-2457-463A-BC70-0D3B0C8282BB}" destId="{669B2154-554F-451E-91A5-E1A91735283B}" srcOrd="0" destOrd="0" parTransId="{6ADDD71C-05C7-4F90-809A-0691691BAAB8}" sibTransId="{4AC9170F-0CC1-4C46-A3B8-9FDF59713058}"/>
    <dgm:cxn modelId="{8D8EA984-CCD7-4FF2-95BA-F7E8693D3309}" type="presOf" srcId="{643AAA13-09E0-4640-BC1B-26BE728E2B0F}" destId="{6DD23ACE-CBBE-441C-B4E2-EF42910E755D}" srcOrd="0" destOrd="0" presId="urn:microsoft.com/office/officeart/2005/8/layout/chevron2"/>
    <dgm:cxn modelId="{FE652B2E-590F-407A-BE42-D36D1BB5ABB4}" type="presOf" srcId="{F2F1A7D6-A166-4B11-A6D7-A1FD65A60F32}" destId="{F3913E66-851C-4C4E-A0E6-59E8010F4BE1}" srcOrd="0" destOrd="0" presId="urn:microsoft.com/office/officeart/2005/8/layout/chevron2"/>
    <dgm:cxn modelId="{6138B413-A8C8-4BAA-86E0-E959941CDA51}" srcId="{643AAA13-09E0-4640-BC1B-26BE728E2B0F}" destId="{956BE178-27BA-4FDC-911D-58548FB37DEB}" srcOrd="0" destOrd="0" parTransId="{8AE268F4-89B2-4DEE-A958-8AB64C3C9EFC}" sibTransId="{D3DC1361-50BD-46D4-A2EC-EBF3779AB17E}"/>
    <dgm:cxn modelId="{3114F887-92B4-4A01-85E2-4EFF6F34E380}" type="presOf" srcId="{669B2154-554F-451E-91A5-E1A91735283B}" destId="{7F75B19C-BE5C-477F-925F-1B6CDA13D8DF}" srcOrd="0" destOrd="0" presId="urn:microsoft.com/office/officeart/2005/8/layout/chevron2"/>
    <dgm:cxn modelId="{F1A4C1A9-A721-4738-A3AD-1F21CD449F07}" type="presOf" srcId="{821CC86E-0EA1-4E97-A982-21750C43B880}" destId="{50B9ECE5-8031-4902-BE45-B769121E0B43}" srcOrd="0" destOrd="0" presId="urn:microsoft.com/office/officeart/2005/8/layout/chevron2"/>
    <dgm:cxn modelId="{49497EDE-416D-47ED-95D6-E9AF4D379938}" type="presOf" srcId="{4F76A04F-A108-4AC2-8F06-338E0BD3EAC1}" destId="{3D57E7A2-556F-4210-BD52-6BECAD91BF4E}" srcOrd="0" destOrd="0" presId="urn:microsoft.com/office/officeart/2005/8/layout/chevron2"/>
    <dgm:cxn modelId="{30B028D5-A535-4296-9062-C6FD55480C3B}" srcId="{4F76A04F-A108-4AC2-8F06-338E0BD3EAC1}" destId="{7EBBFA2A-2457-463A-BC70-0D3B0C8282BB}" srcOrd="2" destOrd="0" parTransId="{9A9DE01D-8CC5-42CC-92DD-6058A7748B9D}" sibTransId="{96E94A98-948F-42D1-BB08-35B40262B9C1}"/>
    <dgm:cxn modelId="{3444DC31-0254-4B3C-8D99-85E97102915E}" type="presOf" srcId="{7EBBFA2A-2457-463A-BC70-0D3B0C8282BB}" destId="{9B7CCBA0-73DA-4B50-9F26-4BF56D45E5E4}" srcOrd="0" destOrd="0" presId="urn:microsoft.com/office/officeart/2005/8/layout/chevron2"/>
    <dgm:cxn modelId="{0B9EB7C1-252F-49A6-9FEF-A4A8C34979B6}" srcId="{4F76A04F-A108-4AC2-8F06-338E0BD3EAC1}" destId="{821CC86E-0EA1-4E97-A982-21750C43B880}" srcOrd="1" destOrd="0" parTransId="{B64302DA-9119-4B30-83C0-F1EA5A4EF6B0}" sibTransId="{E935C0CF-9DD1-4904-BC08-470914626771}"/>
    <dgm:cxn modelId="{FA52D647-FF56-4BFC-9EBB-73D8FDD1EA25}" srcId="{821CC86E-0EA1-4E97-A982-21750C43B880}" destId="{F2F1A7D6-A166-4B11-A6D7-A1FD65A60F32}" srcOrd="0" destOrd="0" parTransId="{022E3945-CE73-4BEA-8F1D-07EBDDE36684}" sibTransId="{B85F8409-A176-436E-B017-82F780ADD558}"/>
    <dgm:cxn modelId="{A4C3EF8A-4951-427A-AE01-FAE8A0EDA3BB}" type="presParOf" srcId="{3D57E7A2-556F-4210-BD52-6BECAD91BF4E}" destId="{B3991136-30D4-4EE3-84FD-5033803B9F03}" srcOrd="0" destOrd="0" presId="urn:microsoft.com/office/officeart/2005/8/layout/chevron2"/>
    <dgm:cxn modelId="{14B7D846-0F25-406D-AD43-89C42259506E}" type="presParOf" srcId="{B3991136-30D4-4EE3-84FD-5033803B9F03}" destId="{6DD23ACE-CBBE-441C-B4E2-EF42910E755D}" srcOrd="0" destOrd="0" presId="urn:microsoft.com/office/officeart/2005/8/layout/chevron2"/>
    <dgm:cxn modelId="{FE5BE70A-3366-4F6C-A27F-8B7C5C0263CA}" type="presParOf" srcId="{B3991136-30D4-4EE3-84FD-5033803B9F03}" destId="{CAF29530-4C11-4021-BB4E-922EBCA85E85}" srcOrd="1" destOrd="0" presId="urn:microsoft.com/office/officeart/2005/8/layout/chevron2"/>
    <dgm:cxn modelId="{3B02FC50-D41D-460A-87F5-294F8F474F1B}" type="presParOf" srcId="{3D57E7A2-556F-4210-BD52-6BECAD91BF4E}" destId="{310037FE-4697-48BE-9CBD-AA8D5CB61E03}" srcOrd="1" destOrd="0" presId="urn:microsoft.com/office/officeart/2005/8/layout/chevron2"/>
    <dgm:cxn modelId="{B3028E95-0311-4C7B-9582-513EB0B233B3}" type="presParOf" srcId="{3D57E7A2-556F-4210-BD52-6BECAD91BF4E}" destId="{00C9833B-5280-45F8-BE24-45CB2AF15EAB}" srcOrd="2" destOrd="0" presId="urn:microsoft.com/office/officeart/2005/8/layout/chevron2"/>
    <dgm:cxn modelId="{3B899943-7561-4B1B-9D6B-B8788E816DF5}" type="presParOf" srcId="{00C9833B-5280-45F8-BE24-45CB2AF15EAB}" destId="{50B9ECE5-8031-4902-BE45-B769121E0B43}" srcOrd="0" destOrd="0" presId="urn:microsoft.com/office/officeart/2005/8/layout/chevron2"/>
    <dgm:cxn modelId="{7C758CFB-E217-4425-94AA-319B38D6161C}" type="presParOf" srcId="{00C9833B-5280-45F8-BE24-45CB2AF15EAB}" destId="{F3913E66-851C-4C4E-A0E6-59E8010F4BE1}" srcOrd="1" destOrd="0" presId="urn:microsoft.com/office/officeart/2005/8/layout/chevron2"/>
    <dgm:cxn modelId="{BEAD3BE7-945B-4E73-98AD-A54EC621676A}" type="presParOf" srcId="{3D57E7A2-556F-4210-BD52-6BECAD91BF4E}" destId="{6F949507-306D-4446-9A97-F0E1896F00AC}" srcOrd="3" destOrd="0" presId="urn:microsoft.com/office/officeart/2005/8/layout/chevron2"/>
    <dgm:cxn modelId="{E4C8394E-C1F0-4489-B3B2-ACB27006A5BF}" type="presParOf" srcId="{3D57E7A2-556F-4210-BD52-6BECAD91BF4E}" destId="{F5C706A5-DE23-490E-AAB5-23AAEE26A021}" srcOrd="4" destOrd="0" presId="urn:microsoft.com/office/officeart/2005/8/layout/chevron2"/>
    <dgm:cxn modelId="{6943577C-8836-432D-9835-C566023D1445}" type="presParOf" srcId="{F5C706A5-DE23-490E-AAB5-23AAEE26A021}" destId="{9B7CCBA0-73DA-4B50-9F26-4BF56D45E5E4}" srcOrd="0" destOrd="0" presId="urn:microsoft.com/office/officeart/2005/8/layout/chevron2"/>
    <dgm:cxn modelId="{4939E0F1-6C09-4984-9899-115A3A77ED6B}" type="presParOf" srcId="{F5C706A5-DE23-490E-AAB5-23AAEE26A021}" destId="{7F75B19C-BE5C-477F-925F-1B6CDA13D8D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D3D9E48-CD6A-4B42-99A8-2CC2CBCB20B4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EFD1EF6A-F2E8-4FA2-A5F5-A33B3A625AFE}">
      <dgm:prSet phldrT="[Testo]"/>
      <dgm:spPr/>
      <dgm:t>
        <a:bodyPr/>
        <a:lstStyle/>
        <a:p>
          <a:r>
            <a:rPr lang="it-IT" altLang="it-IT" dirty="0" smtClean="0"/>
            <a:t>Decreto Presidente della Repubblica 16 aprile 2013, n.62 </a:t>
          </a:r>
          <a:endParaRPr lang="it-IT" dirty="0"/>
        </a:p>
      </dgm:t>
    </dgm:pt>
    <dgm:pt modelId="{4F06E4B7-F013-4D79-8173-44BA4669A491}" type="parTrans" cxnId="{9D3A042C-E259-484C-99AE-78D193FA4C02}">
      <dgm:prSet/>
      <dgm:spPr/>
      <dgm:t>
        <a:bodyPr/>
        <a:lstStyle/>
        <a:p>
          <a:endParaRPr lang="it-IT"/>
        </a:p>
      </dgm:t>
    </dgm:pt>
    <dgm:pt modelId="{9F02E502-5243-459E-80F6-E17079B078D9}" type="sibTrans" cxnId="{9D3A042C-E259-484C-99AE-78D193FA4C02}">
      <dgm:prSet/>
      <dgm:spPr/>
      <dgm:t>
        <a:bodyPr/>
        <a:lstStyle/>
        <a:p>
          <a:endParaRPr lang="it-IT"/>
        </a:p>
      </dgm:t>
    </dgm:pt>
    <dgm:pt modelId="{BA3A054C-CD62-410C-8A23-FF3C6DA26354}">
      <dgm:prSet phldrT="[Testo]"/>
      <dgm:spPr/>
      <dgm:t>
        <a:bodyPr/>
        <a:lstStyle/>
        <a:p>
          <a:r>
            <a:rPr lang="it-IT" altLang="it-IT" b="1" dirty="0" smtClean="0"/>
            <a:t>Regolamento recante codice di comportamento dei dipendenti pubblici, a norma dell’articolo 54 del decreto legislativo 30 marzo 2001, n. 165</a:t>
          </a:r>
          <a:endParaRPr lang="it-IT" dirty="0"/>
        </a:p>
      </dgm:t>
    </dgm:pt>
    <dgm:pt modelId="{D77A5B03-C6FE-40E4-8E59-AFEEB514EDEC}" type="parTrans" cxnId="{9DF277CA-0150-4D4F-96ED-C8E51CB589D4}">
      <dgm:prSet/>
      <dgm:spPr/>
      <dgm:t>
        <a:bodyPr/>
        <a:lstStyle/>
        <a:p>
          <a:endParaRPr lang="it-IT"/>
        </a:p>
      </dgm:t>
    </dgm:pt>
    <dgm:pt modelId="{06F65BE2-3496-4426-B55A-FFE510E928EA}" type="sibTrans" cxnId="{9DF277CA-0150-4D4F-96ED-C8E51CB589D4}">
      <dgm:prSet/>
      <dgm:spPr/>
      <dgm:t>
        <a:bodyPr/>
        <a:lstStyle/>
        <a:p>
          <a:endParaRPr lang="it-IT"/>
        </a:p>
      </dgm:t>
    </dgm:pt>
    <dgm:pt modelId="{C5132482-A686-4292-9460-9D8F50A8EC0D}">
      <dgm:prSet phldrT="[Testo]"/>
      <dgm:spPr/>
      <dgm:t>
        <a:bodyPr/>
        <a:lstStyle/>
        <a:p>
          <a:r>
            <a:rPr lang="it-IT" altLang="it-IT" dirty="0" smtClean="0"/>
            <a:t>Decreto Legislativo 25 maggio 2016, n. 97 </a:t>
          </a:r>
          <a:endParaRPr lang="it-IT" dirty="0"/>
        </a:p>
      </dgm:t>
    </dgm:pt>
    <dgm:pt modelId="{F01BBD3F-3821-47DE-B03A-CC8C800C31DE}" type="parTrans" cxnId="{9A5C58A7-5142-40CE-82EF-78C9A31833AB}">
      <dgm:prSet/>
      <dgm:spPr/>
      <dgm:t>
        <a:bodyPr/>
        <a:lstStyle/>
        <a:p>
          <a:endParaRPr lang="it-IT"/>
        </a:p>
      </dgm:t>
    </dgm:pt>
    <dgm:pt modelId="{4CE5E244-3ACB-42DA-A60C-899E4B53B51A}" type="sibTrans" cxnId="{9A5C58A7-5142-40CE-82EF-78C9A31833AB}">
      <dgm:prSet/>
      <dgm:spPr/>
      <dgm:t>
        <a:bodyPr/>
        <a:lstStyle/>
        <a:p>
          <a:endParaRPr lang="it-IT"/>
        </a:p>
      </dgm:t>
    </dgm:pt>
    <dgm:pt modelId="{CD3B3860-469F-4F17-8A0F-D54C9E8F1273}">
      <dgm:prSet phldrT="[Testo]"/>
      <dgm:spPr/>
      <dgm:t>
        <a:bodyPr/>
        <a:lstStyle/>
        <a:p>
          <a:r>
            <a:rPr lang="it-IT" altLang="it-IT" b="1" dirty="0" smtClean="0"/>
            <a:t>Revisione e semplificazione delle disposizioni in materia di prevenzione della corruzione, pubblicità e trasparenza, correttivo della legge 6 novembre 2012, n. 190 e del decreto legislativo 14 marzo 2013, n. 33, ai sensi dell’art. 7 della legge 7 agosto 2015, n. 124, in materia di riorganizzazione delle amministrazioni pubbliche</a:t>
          </a:r>
          <a:endParaRPr lang="it-IT" dirty="0"/>
        </a:p>
      </dgm:t>
    </dgm:pt>
    <dgm:pt modelId="{979C048A-BFCB-416A-A158-9FE95E81E745}" type="parTrans" cxnId="{2E793148-5F6F-40EC-A08C-9DE2AC5674D9}">
      <dgm:prSet/>
      <dgm:spPr/>
      <dgm:t>
        <a:bodyPr/>
        <a:lstStyle/>
        <a:p>
          <a:endParaRPr lang="it-IT"/>
        </a:p>
      </dgm:t>
    </dgm:pt>
    <dgm:pt modelId="{5DC1B723-F144-4194-A74D-5B9726E0EF75}" type="sibTrans" cxnId="{2E793148-5F6F-40EC-A08C-9DE2AC5674D9}">
      <dgm:prSet/>
      <dgm:spPr/>
      <dgm:t>
        <a:bodyPr/>
        <a:lstStyle/>
        <a:p>
          <a:endParaRPr lang="it-IT"/>
        </a:p>
      </dgm:t>
    </dgm:pt>
    <dgm:pt modelId="{3B2130CC-347A-4E8E-8918-E4E7A1C9D7A1}" type="pres">
      <dgm:prSet presAssocID="{FD3D9E48-CD6A-4B42-99A8-2CC2CBCB20B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F63BE944-02E3-4047-B23F-8F661582A062}" type="pres">
      <dgm:prSet presAssocID="{EFD1EF6A-F2E8-4FA2-A5F5-A33B3A625AFE}" presName="composite" presStyleCnt="0"/>
      <dgm:spPr/>
    </dgm:pt>
    <dgm:pt modelId="{F539C447-3B40-424E-8DB4-F2425A7AE8C0}" type="pres">
      <dgm:prSet presAssocID="{EFD1EF6A-F2E8-4FA2-A5F5-A33B3A625AFE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DD2B5B3-185F-4A6A-8713-1BA0B4438C8A}" type="pres">
      <dgm:prSet presAssocID="{EFD1EF6A-F2E8-4FA2-A5F5-A33B3A625AFE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96E8DC2-BFC2-4917-B254-D9737335BB9D}" type="pres">
      <dgm:prSet presAssocID="{9F02E502-5243-459E-80F6-E17079B078D9}" presName="sp" presStyleCnt="0"/>
      <dgm:spPr/>
    </dgm:pt>
    <dgm:pt modelId="{1938A107-C483-40F8-A92E-24D015BD5008}" type="pres">
      <dgm:prSet presAssocID="{C5132482-A686-4292-9460-9D8F50A8EC0D}" presName="composite" presStyleCnt="0"/>
      <dgm:spPr/>
    </dgm:pt>
    <dgm:pt modelId="{4DDB64EE-D571-4DC2-8927-95A1D23E1900}" type="pres">
      <dgm:prSet presAssocID="{C5132482-A686-4292-9460-9D8F50A8EC0D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DA7B2993-8889-425A-B0DA-09A02DE5A0FB}" type="pres">
      <dgm:prSet presAssocID="{C5132482-A686-4292-9460-9D8F50A8EC0D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9D3A042C-E259-484C-99AE-78D193FA4C02}" srcId="{FD3D9E48-CD6A-4B42-99A8-2CC2CBCB20B4}" destId="{EFD1EF6A-F2E8-4FA2-A5F5-A33B3A625AFE}" srcOrd="0" destOrd="0" parTransId="{4F06E4B7-F013-4D79-8173-44BA4669A491}" sibTransId="{9F02E502-5243-459E-80F6-E17079B078D9}"/>
    <dgm:cxn modelId="{2E793148-5F6F-40EC-A08C-9DE2AC5674D9}" srcId="{C5132482-A686-4292-9460-9D8F50A8EC0D}" destId="{CD3B3860-469F-4F17-8A0F-D54C9E8F1273}" srcOrd="0" destOrd="0" parTransId="{979C048A-BFCB-416A-A158-9FE95E81E745}" sibTransId="{5DC1B723-F144-4194-A74D-5B9726E0EF75}"/>
    <dgm:cxn modelId="{40044B88-597F-4832-A333-9D08E7DDB97B}" type="presOf" srcId="{BA3A054C-CD62-410C-8A23-FF3C6DA26354}" destId="{8DD2B5B3-185F-4A6A-8713-1BA0B4438C8A}" srcOrd="0" destOrd="0" presId="urn:microsoft.com/office/officeart/2005/8/layout/chevron2"/>
    <dgm:cxn modelId="{765D9EAA-9294-4387-B6F0-2496A41EE863}" type="presOf" srcId="{FD3D9E48-CD6A-4B42-99A8-2CC2CBCB20B4}" destId="{3B2130CC-347A-4E8E-8918-E4E7A1C9D7A1}" srcOrd="0" destOrd="0" presId="urn:microsoft.com/office/officeart/2005/8/layout/chevron2"/>
    <dgm:cxn modelId="{9DF277CA-0150-4D4F-96ED-C8E51CB589D4}" srcId="{EFD1EF6A-F2E8-4FA2-A5F5-A33B3A625AFE}" destId="{BA3A054C-CD62-410C-8A23-FF3C6DA26354}" srcOrd="0" destOrd="0" parTransId="{D77A5B03-C6FE-40E4-8E59-AFEEB514EDEC}" sibTransId="{06F65BE2-3496-4426-B55A-FFE510E928EA}"/>
    <dgm:cxn modelId="{56E3C874-E660-4B0B-A704-764CCDA75FF4}" type="presOf" srcId="{CD3B3860-469F-4F17-8A0F-D54C9E8F1273}" destId="{DA7B2993-8889-425A-B0DA-09A02DE5A0FB}" srcOrd="0" destOrd="0" presId="urn:microsoft.com/office/officeart/2005/8/layout/chevron2"/>
    <dgm:cxn modelId="{9A5C58A7-5142-40CE-82EF-78C9A31833AB}" srcId="{FD3D9E48-CD6A-4B42-99A8-2CC2CBCB20B4}" destId="{C5132482-A686-4292-9460-9D8F50A8EC0D}" srcOrd="1" destOrd="0" parTransId="{F01BBD3F-3821-47DE-B03A-CC8C800C31DE}" sibTransId="{4CE5E244-3ACB-42DA-A60C-899E4B53B51A}"/>
    <dgm:cxn modelId="{88C07979-5551-45A1-8BE1-AFB0DF073CCB}" type="presOf" srcId="{EFD1EF6A-F2E8-4FA2-A5F5-A33B3A625AFE}" destId="{F539C447-3B40-424E-8DB4-F2425A7AE8C0}" srcOrd="0" destOrd="0" presId="urn:microsoft.com/office/officeart/2005/8/layout/chevron2"/>
    <dgm:cxn modelId="{D3FB0C60-2C5B-45B7-8D7E-F5781A690EC5}" type="presOf" srcId="{C5132482-A686-4292-9460-9D8F50A8EC0D}" destId="{4DDB64EE-D571-4DC2-8927-95A1D23E1900}" srcOrd="0" destOrd="0" presId="urn:microsoft.com/office/officeart/2005/8/layout/chevron2"/>
    <dgm:cxn modelId="{384CBFC9-28ED-4127-A62E-A19617594E06}" type="presParOf" srcId="{3B2130CC-347A-4E8E-8918-E4E7A1C9D7A1}" destId="{F63BE944-02E3-4047-B23F-8F661582A062}" srcOrd="0" destOrd="0" presId="urn:microsoft.com/office/officeart/2005/8/layout/chevron2"/>
    <dgm:cxn modelId="{A41747CB-7B48-45DE-B311-70258AB06A69}" type="presParOf" srcId="{F63BE944-02E3-4047-B23F-8F661582A062}" destId="{F539C447-3B40-424E-8DB4-F2425A7AE8C0}" srcOrd="0" destOrd="0" presId="urn:microsoft.com/office/officeart/2005/8/layout/chevron2"/>
    <dgm:cxn modelId="{4C6F9C75-ADFA-465B-BDE4-C261E007167C}" type="presParOf" srcId="{F63BE944-02E3-4047-B23F-8F661582A062}" destId="{8DD2B5B3-185F-4A6A-8713-1BA0B4438C8A}" srcOrd="1" destOrd="0" presId="urn:microsoft.com/office/officeart/2005/8/layout/chevron2"/>
    <dgm:cxn modelId="{0919E142-C692-4CDB-B308-62623DCD89BF}" type="presParOf" srcId="{3B2130CC-347A-4E8E-8918-E4E7A1C9D7A1}" destId="{396E8DC2-BFC2-4917-B254-D9737335BB9D}" srcOrd="1" destOrd="0" presId="urn:microsoft.com/office/officeart/2005/8/layout/chevron2"/>
    <dgm:cxn modelId="{C3D56E85-93D8-4E79-8668-77C24A83BF55}" type="presParOf" srcId="{3B2130CC-347A-4E8E-8918-E4E7A1C9D7A1}" destId="{1938A107-C483-40F8-A92E-24D015BD5008}" srcOrd="2" destOrd="0" presId="urn:microsoft.com/office/officeart/2005/8/layout/chevron2"/>
    <dgm:cxn modelId="{76ABCF80-883C-4CA4-830E-B6033983911C}" type="presParOf" srcId="{1938A107-C483-40F8-A92E-24D015BD5008}" destId="{4DDB64EE-D571-4DC2-8927-95A1D23E1900}" srcOrd="0" destOrd="0" presId="urn:microsoft.com/office/officeart/2005/8/layout/chevron2"/>
    <dgm:cxn modelId="{860D8879-580E-46F2-923F-B9F7338CB72E}" type="presParOf" srcId="{1938A107-C483-40F8-A92E-24D015BD5008}" destId="{DA7B2993-8889-425A-B0DA-09A02DE5A0F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805839E-EA50-46DE-BA44-961FA34BB44B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9279D505-E654-440C-BF27-15231EBF82E0}">
      <dgm:prSet/>
      <dgm:spPr/>
      <dgm:t>
        <a:bodyPr/>
        <a:lstStyle/>
        <a:p>
          <a:pPr rtl="0"/>
          <a:endParaRPr lang="it-IT" dirty="0"/>
        </a:p>
      </dgm:t>
    </dgm:pt>
    <dgm:pt modelId="{51527AF4-94EC-415B-89CD-81C3504ED8D8}" type="parTrans" cxnId="{0B18D65D-BF2D-4B08-AE6D-5290569595CC}">
      <dgm:prSet/>
      <dgm:spPr/>
      <dgm:t>
        <a:bodyPr/>
        <a:lstStyle/>
        <a:p>
          <a:endParaRPr lang="it-IT"/>
        </a:p>
      </dgm:t>
    </dgm:pt>
    <dgm:pt modelId="{DD1FDF4A-7968-448D-8205-13CC710920CA}" type="sibTrans" cxnId="{0B18D65D-BF2D-4B08-AE6D-5290569595CC}">
      <dgm:prSet/>
      <dgm:spPr/>
      <dgm:t>
        <a:bodyPr/>
        <a:lstStyle/>
        <a:p>
          <a:endParaRPr lang="it-IT"/>
        </a:p>
      </dgm:t>
    </dgm:pt>
    <dgm:pt modelId="{DF8FCC37-B69F-4B42-9927-C7F355F564D7}">
      <dgm:prSet/>
      <dgm:spPr/>
      <dgm:t>
        <a:bodyPr/>
        <a:lstStyle/>
        <a:p>
          <a:pPr rtl="0"/>
          <a:r>
            <a:rPr lang="it-IT" smtClean="0"/>
            <a:t>pubblicità</a:t>
          </a:r>
          <a:endParaRPr lang="it-IT"/>
        </a:p>
      </dgm:t>
    </dgm:pt>
    <dgm:pt modelId="{A4C3A87E-668B-4F6F-A7F2-29CB1F22F6C1}" type="parTrans" cxnId="{721352E1-BD8C-4E24-BB99-32C147F8C4FF}">
      <dgm:prSet/>
      <dgm:spPr/>
      <dgm:t>
        <a:bodyPr/>
        <a:lstStyle/>
        <a:p>
          <a:endParaRPr lang="it-IT"/>
        </a:p>
      </dgm:t>
    </dgm:pt>
    <dgm:pt modelId="{85C32F04-82C4-47E6-B84C-F1999044D142}" type="sibTrans" cxnId="{721352E1-BD8C-4E24-BB99-32C147F8C4FF}">
      <dgm:prSet/>
      <dgm:spPr/>
      <dgm:t>
        <a:bodyPr/>
        <a:lstStyle/>
        <a:p>
          <a:endParaRPr lang="it-IT"/>
        </a:p>
      </dgm:t>
    </dgm:pt>
    <dgm:pt modelId="{FA7CC313-BE58-465A-88FA-95D133050DE8}">
      <dgm:prSet/>
      <dgm:spPr/>
      <dgm:t>
        <a:bodyPr/>
        <a:lstStyle/>
        <a:p>
          <a:pPr rtl="0"/>
          <a:r>
            <a:rPr lang="it-IT" smtClean="0"/>
            <a:t>trasparenza </a:t>
          </a:r>
          <a:endParaRPr lang="it-IT"/>
        </a:p>
      </dgm:t>
    </dgm:pt>
    <dgm:pt modelId="{426E7196-4DAE-4C90-8DF7-BEC04F430793}" type="parTrans" cxnId="{3143B2A2-B871-45B4-9F6A-7E8D38986983}">
      <dgm:prSet/>
      <dgm:spPr/>
      <dgm:t>
        <a:bodyPr/>
        <a:lstStyle/>
        <a:p>
          <a:endParaRPr lang="it-IT"/>
        </a:p>
      </dgm:t>
    </dgm:pt>
    <dgm:pt modelId="{053D79D6-AE9C-45C9-BD2E-114C61599DD7}" type="sibTrans" cxnId="{3143B2A2-B871-45B4-9F6A-7E8D38986983}">
      <dgm:prSet/>
      <dgm:spPr/>
      <dgm:t>
        <a:bodyPr/>
        <a:lstStyle/>
        <a:p>
          <a:endParaRPr lang="it-IT"/>
        </a:p>
      </dgm:t>
    </dgm:pt>
    <dgm:pt modelId="{D30CC82A-CA11-41FD-926F-24A749BA1531}">
      <dgm:prSet/>
      <dgm:spPr/>
      <dgm:t>
        <a:bodyPr/>
        <a:lstStyle/>
        <a:p>
          <a:pPr rtl="0"/>
          <a:r>
            <a:rPr lang="it-IT" smtClean="0"/>
            <a:t>diffusione di informazioni da parte delle pubbliche amministrazioni.</a:t>
          </a:r>
          <a:endParaRPr lang="it-IT"/>
        </a:p>
      </dgm:t>
    </dgm:pt>
    <dgm:pt modelId="{9B591107-91ED-48E0-A0F9-6BC761E8223E}" type="parTrans" cxnId="{0A65DABA-6899-4627-A9D3-4AFDF8FF8ACC}">
      <dgm:prSet/>
      <dgm:spPr/>
      <dgm:t>
        <a:bodyPr/>
        <a:lstStyle/>
        <a:p>
          <a:endParaRPr lang="it-IT"/>
        </a:p>
      </dgm:t>
    </dgm:pt>
    <dgm:pt modelId="{48FB3717-60D9-458D-BDBC-141023C31E30}" type="sibTrans" cxnId="{0A65DABA-6899-4627-A9D3-4AFDF8FF8ACC}">
      <dgm:prSet/>
      <dgm:spPr/>
      <dgm:t>
        <a:bodyPr/>
        <a:lstStyle/>
        <a:p>
          <a:endParaRPr lang="it-IT"/>
        </a:p>
      </dgm:t>
    </dgm:pt>
    <dgm:pt modelId="{490BBF08-C3F7-4A36-BF1E-1E9818C4908F}">
      <dgm:prSet/>
      <dgm:spPr/>
      <dgm:t>
        <a:bodyPr/>
        <a:lstStyle/>
        <a:p>
          <a:pPr rtl="0"/>
          <a:r>
            <a:rPr lang="it-IT" smtClean="0"/>
            <a:t>Il D. Lgs. 33/2013 ha ad oggetto il riordino della disciplina riguardante gli obblighi di:</a:t>
          </a:r>
          <a:endParaRPr lang="it-IT" dirty="0"/>
        </a:p>
      </dgm:t>
    </dgm:pt>
    <dgm:pt modelId="{41BFE0C2-2124-4BE7-9E6D-16980AA3B4E6}" type="parTrans" cxnId="{8AB28E24-59BC-41A9-97E4-61432C952CB1}">
      <dgm:prSet/>
      <dgm:spPr/>
      <dgm:t>
        <a:bodyPr/>
        <a:lstStyle/>
        <a:p>
          <a:endParaRPr lang="it-IT"/>
        </a:p>
      </dgm:t>
    </dgm:pt>
    <dgm:pt modelId="{E042F414-A763-43A9-9852-5C5E1882E341}" type="sibTrans" cxnId="{8AB28E24-59BC-41A9-97E4-61432C952CB1}">
      <dgm:prSet/>
      <dgm:spPr/>
      <dgm:t>
        <a:bodyPr/>
        <a:lstStyle/>
        <a:p>
          <a:endParaRPr lang="it-IT"/>
        </a:p>
      </dgm:t>
    </dgm:pt>
    <dgm:pt modelId="{7F9DCE69-1D63-4B28-8D76-7B221AC870F1}" type="pres">
      <dgm:prSet presAssocID="{1805839E-EA50-46DE-BA44-961FA34BB44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5FBA9D48-8188-445B-AA8F-56E7A0D46B3E}" type="pres">
      <dgm:prSet presAssocID="{490BBF08-C3F7-4A36-BF1E-1E9818C4908F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4538B88-B1EB-480A-A2CE-8ECC22E5C8A1}" type="pres">
      <dgm:prSet presAssocID="{E042F414-A763-43A9-9852-5C5E1882E341}" presName="sibTrans" presStyleLbl="sibTrans2D1" presStyleIdx="0" presStyleCnt="1"/>
      <dgm:spPr/>
      <dgm:t>
        <a:bodyPr/>
        <a:lstStyle/>
        <a:p>
          <a:endParaRPr lang="it-IT"/>
        </a:p>
      </dgm:t>
    </dgm:pt>
    <dgm:pt modelId="{1F8DD904-B94A-46BF-A297-A35901B71BB5}" type="pres">
      <dgm:prSet presAssocID="{E042F414-A763-43A9-9852-5C5E1882E341}" presName="connectorText" presStyleLbl="sibTrans2D1" presStyleIdx="0" presStyleCnt="1"/>
      <dgm:spPr/>
      <dgm:t>
        <a:bodyPr/>
        <a:lstStyle/>
        <a:p>
          <a:endParaRPr lang="it-IT"/>
        </a:p>
      </dgm:t>
    </dgm:pt>
    <dgm:pt modelId="{A78E8C17-B58C-46CA-98D2-984F47E0C00D}" type="pres">
      <dgm:prSet presAssocID="{9279D505-E654-440C-BF27-15231EBF82E0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39021E7C-2CAF-425F-9963-87058EC6AD50}" type="presOf" srcId="{D30CC82A-CA11-41FD-926F-24A749BA1531}" destId="{A78E8C17-B58C-46CA-98D2-984F47E0C00D}" srcOrd="0" destOrd="3" presId="urn:microsoft.com/office/officeart/2005/8/layout/process1"/>
    <dgm:cxn modelId="{86180EBF-6341-4D21-BFF0-984E707DC641}" type="presOf" srcId="{E042F414-A763-43A9-9852-5C5E1882E341}" destId="{24538B88-B1EB-480A-A2CE-8ECC22E5C8A1}" srcOrd="0" destOrd="0" presId="urn:microsoft.com/office/officeart/2005/8/layout/process1"/>
    <dgm:cxn modelId="{8AB28E24-59BC-41A9-97E4-61432C952CB1}" srcId="{1805839E-EA50-46DE-BA44-961FA34BB44B}" destId="{490BBF08-C3F7-4A36-BF1E-1E9818C4908F}" srcOrd="0" destOrd="0" parTransId="{41BFE0C2-2124-4BE7-9E6D-16980AA3B4E6}" sibTransId="{E042F414-A763-43A9-9852-5C5E1882E341}"/>
    <dgm:cxn modelId="{75D6308D-B927-4AA5-B73C-40EB6F1C50CA}" type="presOf" srcId="{490BBF08-C3F7-4A36-BF1E-1E9818C4908F}" destId="{5FBA9D48-8188-445B-AA8F-56E7A0D46B3E}" srcOrd="0" destOrd="0" presId="urn:microsoft.com/office/officeart/2005/8/layout/process1"/>
    <dgm:cxn modelId="{57C9302E-2916-4F37-B080-D243A14C807F}" type="presOf" srcId="{9279D505-E654-440C-BF27-15231EBF82E0}" destId="{A78E8C17-B58C-46CA-98D2-984F47E0C00D}" srcOrd="0" destOrd="0" presId="urn:microsoft.com/office/officeart/2005/8/layout/process1"/>
    <dgm:cxn modelId="{0B18D65D-BF2D-4B08-AE6D-5290569595CC}" srcId="{1805839E-EA50-46DE-BA44-961FA34BB44B}" destId="{9279D505-E654-440C-BF27-15231EBF82E0}" srcOrd="1" destOrd="0" parTransId="{51527AF4-94EC-415B-89CD-81C3504ED8D8}" sibTransId="{DD1FDF4A-7968-448D-8205-13CC710920CA}"/>
    <dgm:cxn modelId="{5FA9E4B3-4DC6-4305-82ED-8319EC22DB01}" type="presOf" srcId="{1805839E-EA50-46DE-BA44-961FA34BB44B}" destId="{7F9DCE69-1D63-4B28-8D76-7B221AC870F1}" srcOrd="0" destOrd="0" presId="urn:microsoft.com/office/officeart/2005/8/layout/process1"/>
    <dgm:cxn modelId="{3143B2A2-B871-45B4-9F6A-7E8D38986983}" srcId="{9279D505-E654-440C-BF27-15231EBF82E0}" destId="{FA7CC313-BE58-465A-88FA-95D133050DE8}" srcOrd="1" destOrd="0" parTransId="{426E7196-4DAE-4C90-8DF7-BEC04F430793}" sibTransId="{053D79D6-AE9C-45C9-BD2E-114C61599DD7}"/>
    <dgm:cxn modelId="{9A2303DE-EF6B-4B5D-BA53-F0BCC5208E88}" type="presOf" srcId="{DF8FCC37-B69F-4B42-9927-C7F355F564D7}" destId="{A78E8C17-B58C-46CA-98D2-984F47E0C00D}" srcOrd="0" destOrd="1" presId="urn:microsoft.com/office/officeart/2005/8/layout/process1"/>
    <dgm:cxn modelId="{0A65DABA-6899-4627-A9D3-4AFDF8FF8ACC}" srcId="{9279D505-E654-440C-BF27-15231EBF82E0}" destId="{D30CC82A-CA11-41FD-926F-24A749BA1531}" srcOrd="2" destOrd="0" parTransId="{9B591107-91ED-48E0-A0F9-6BC761E8223E}" sibTransId="{48FB3717-60D9-458D-BDBC-141023C31E30}"/>
    <dgm:cxn modelId="{8330643D-C9C4-4244-A54D-2129217F1515}" type="presOf" srcId="{FA7CC313-BE58-465A-88FA-95D133050DE8}" destId="{A78E8C17-B58C-46CA-98D2-984F47E0C00D}" srcOrd="0" destOrd="2" presId="urn:microsoft.com/office/officeart/2005/8/layout/process1"/>
    <dgm:cxn modelId="{FDB94FEA-9CD4-4F16-8147-B222E892F7ED}" type="presOf" srcId="{E042F414-A763-43A9-9852-5C5E1882E341}" destId="{1F8DD904-B94A-46BF-A297-A35901B71BB5}" srcOrd="1" destOrd="0" presId="urn:microsoft.com/office/officeart/2005/8/layout/process1"/>
    <dgm:cxn modelId="{721352E1-BD8C-4E24-BB99-32C147F8C4FF}" srcId="{9279D505-E654-440C-BF27-15231EBF82E0}" destId="{DF8FCC37-B69F-4B42-9927-C7F355F564D7}" srcOrd="0" destOrd="0" parTransId="{A4C3A87E-668B-4F6F-A7F2-29CB1F22F6C1}" sibTransId="{85C32F04-82C4-47E6-B84C-F1999044D142}"/>
    <dgm:cxn modelId="{64E93413-3708-414F-81C8-A317CA4A1D1D}" type="presParOf" srcId="{7F9DCE69-1D63-4B28-8D76-7B221AC870F1}" destId="{5FBA9D48-8188-445B-AA8F-56E7A0D46B3E}" srcOrd="0" destOrd="0" presId="urn:microsoft.com/office/officeart/2005/8/layout/process1"/>
    <dgm:cxn modelId="{9C8036D5-D4B7-481C-9163-38DCAFC19865}" type="presParOf" srcId="{7F9DCE69-1D63-4B28-8D76-7B221AC870F1}" destId="{24538B88-B1EB-480A-A2CE-8ECC22E5C8A1}" srcOrd="1" destOrd="0" presId="urn:microsoft.com/office/officeart/2005/8/layout/process1"/>
    <dgm:cxn modelId="{72C37324-873B-4B37-8C7F-DB8621743C76}" type="presParOf" srcId="{24538B88-B1EB-480A-A2CE-8ECC22E5C8A1}" destId="{1F8DD904-B94A-46BF-A297-A35901B71BB5}" srcOrd="0" destOrd="0" presId="urn:microsoft.com/office/officeart/2005/8/layout/process1"/>
    <dgm:cxn modelId="{C291FD4B-32F2-4E0B-80E8-309AE0B18AB7}" type="presParOf" srcId="{7F9DCE69-1D63-4B28-8D76-7B221AC870F1}" destId="{A78E8C17-B58C-46CA-98D2-984F47E0C00D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CC39F13-77A6-4257-B5C6-DC52E300BE2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D1A43DE1-49AF-4662-A2ED-000B320551BA}">
      <dgm:prSet custT="1"/>
      <dgm:spPr/>
      <dgm:t>
        <a:bodyPr/>
        <a:lstStyle/>
        <a:p>
          <a:pPr rtl="0"/>
          <a:r>
            <a:rPr lang="it-IT" sz="1600" dirty="0" smtClean="0"/>
            <a:t>Il D. </a:t>
          </a:r>
          <a:r>
            <a:rPr lang="it-IT" sz="1600" dirty="0" err="1" smtClean="0"/>
            <a:t>Lgs</a:t>
          </a:r>
          <a:r>
            <a:rPr lang="it-IT" sz="1600" dirty="0" smtClean="0"/>
            <a:t>. 33/2013 ha ad oggetto il riordino della disciplina riguardante gli obblighi di:</a:t>
          </a:r>
          <a:endParaRPr lang="it-IT" sz="1600" dirty="0"/>
        </a:p>
      </dgm:t>
    </dgm:pt>
    <dgm:pt modelId="{642D3419-7A52-4D1D-8865-B54E9AC47883}" type="parTrans" cxnId="{673C523A-3011-408D-8ABD-6635353AD8CC}">
      <dgm:prSet/>
      <dgm:spPr/>
      <dgm:t>
        <a:bodyPr/>
        <a:lstStyle/>
        <a:p>
          <a:endParaRPr lang="it-IT"/>
        </a:p>
      </dgm:t>
    </dgm:pt>
    <dgm:pt modelId="{79E89B9C-4D1B-4662-B96B-22A1F65F27D4}" type="sibTrans" cxnId="{673C523A-3011-408D-8ABD-6635353AD8CC}">
      <dgm:prSet/>
      <dgm:spPr/>
      <dgm:t>
        <a:bodyPr/>
        <a:lstStyle/>
        <a:p>
          <a:endParaRPr lang="it-IT"/>
        </a:p>
      </dgm:t>
    </dgm:pt>
    <dgm:pt modelId="{89369F93-CFA1-402C-8CBE-43557142BEB2}">
      <dgm:prSet/>
      <dgm:spPr/>
      <dgm:t>
        <a:bodyPr/>
        <a:lstStyle/>
        <a:p>
          <a:pPr rtl="0"/>
          <a:r>
            <a:rPr lang="it-IT" dirty="0" smtClean="0"/>
            <a:t>pubblicità</a:t>
          </a:r>
          <a:endParaRPr lang="it-IT" dirty="0"/>
        </a:p>
      </dgm:t>
    </dgm:pt>
    <dgm:pt modelId="{E5A221EC-171B-42CB-806B-923E61779E0C}" type="parTrans" cxnId="{18607B3E-156D-437E-AB98-E60B2EDA1783}">
      <dgm:prSet/>
      <dgm:spPr/>
      <dgm:t>
        <a:bodyPr/>
        <a:lstStyle/>
        <a:p>
          <a:endParaRPr lang="it-IT"/>
        </a:p>
      </dgm:t>
    </dgm:pt>
    <dgm:pt modelId="{6A229B22-B4F0-4D49-A13C-03A3D673E994}" type="sibTrans" cxnId="{18607B3E-156D-437E-AB98-E60B2EDA1783}">
      <dgm:prSet/>
      <dgm:spPr/>
      <dgm:t>
        <a:bodyPr/>
        <a:lstStyle/>
        <a:p>
          <a:endParaRPr lang="it-IT"/>
        </a:p>
      </dgm:t>
    </dgm:pt>
    <dgm:pt modelId="{F46E6BC7-9428-4DB4-AB56-6E1BCCB8E95D}">
      <dgm:prSet/>
      <dgm:spPr/>
      <dgm:t>
        <a:bodyPr/>
        <a:lstStyle/>
        <a:p>
          <a:pPr rtl="0"/>
          <a:r>
            <a:rPr lang="it-IT" dirty="0" smtClean="0"/>
            <a:t>trasparenza </a:t>
          </a:r>
          <a:endParaRPr lang="it-IT" dirty="0"/>
        </a:p>
      </dgm:t>
    </dgm:pt>
    <dgm:pt modelId="{299CC500-340F-4951-96B3-2DAF91577393}" type="parTrans" cxnId="{5632334D-8D74-4B55-8B77-DDEA0F7111D0}">
      <dgm:prSet/>
      <dgm:spPr/>
      <dgm:t>
        <a:bodyPr/>
        <a:lstStyle/>
        <a:p>
          <a:endParaRPr lang="it-IT"/>
        </a:p>
      </dgm:t>
    </dgm:pt>
    <dgm:pt modelId="{B50F2018-C259-4422-BCBF-CE3C1B10C275}" type="sibTrans" cxnId="{5632334D-8D74-4B55-8B77-DDEA0F7111D0}">
      <dgm:prSet/>
      <dgm:spPr/>
      <dgm:t>
        <a:bodyPr/>
        <a:lstStyle/>
        <a:p>
          <a:endParaRPr lang="it-IT"/>
        </a:p>
      </dgm:t>
    </dgm:pt>
    <dgm:pt modelId="{6C7C79CE-C434-40BB-A1D7-AA95A1A0A5D8}">
      <dgm:prSet/>
      <dgm:spPr/>
      <dgm:t>
        <a:bodyPr/>
        <a:lstStyle/>
        <a:p>
          <a:pPr rtl="0"/>
          <a:r>
            <a:rPr lang="it-IT" dirty="0" smtClean="0"/>
            <a:t>diffusione di informazioni da parte delle pubbliche amministrazioni.</a:t>
          </a:r>
          <a:endParaRPr lang="it-IT" dirty="0"/>
        </a:p>
      </dgm:t>
    </dgm:pt>
    <dgm:pt modelId="{EE4748FC-613F-4734-A0C0-9194241FB176}" type="parTrans" cxnId="{3E819B03-BFC7-4998-9C64-5DD8464811EE}">
      <dgm:prSet/>
      <dgm:spPr/>
      <dgm:t>
        <a:bodyPr/>
        <a:lstStyle/>
        <a:p>
          <a:endParaRPr lang="it-IT"/>
        </a:p>
      </dgm:t>
    </dgm:pt>
    <dgm:pt modelId="{65C93CF1-1D26-46E2-9167-E6FE07438D22}" type="sibTrans" cxnId="{3E819B03-BFC7-4998-9C64-5DD8464811EE}">
      <dgm:prSet/>
      <dgm:spPr/>
      <dgm:t>
        <a:bodyPr/>
        <a:lstStyle/>
        <a:p>
          <a:endParaRPr lang="it-IT"/>
        </a:p>
      </dgm:t>
    </dgm:pt>
    <dgm:pt modelId="{353D4E19-C5C0-4C4B-83BA-727928E08150}">
      <dgm:prSet/>
      <dgm:spPr/>
      <dgm:t>
        <a:bodyPr/>
        <a:lstStyle/>
        <a:p>
          <a:pPr rtl="0"/>
          <a:r>
            <a:rPr lang="it-IT" dirty="0" smtClean="0"/>
            <a:t>Le disposizioni del decreto individuano gli obblighi di trasparenza concernenti:</a:t>
          </a:r>
          <a:endParaRPr lang="it-IT" dirty="0"/>
        </a:p>
      </dgm:t>
    </dgm:pt>
    <dgm:pt modelId="{EFC428AC-B9F9-470A-804B-2EEAC8E657E9}" type="parTrans" cxnId="{095F7AD4-1FBC-4BD1-B9DC-E22214AB3ED9}">
      <dgm:prSet/>
      <dgm:spPr/>
      <dgm:t>
        <a:bodyPr/>
        <a:lstStyle/>
        <a:p>
          <a:endParaRPr lang="it-IT"/>
        </a:p>
      </dgm:t>
    </dgm:pt>
    <dgm:pt modelId="{59333CB9-A18F-41EC-8CFE-37717774E0AC}" type="sibTrans" cxnId="{095F7AD4-1FBC-4BD1-B9DC-E22214AB3ED9}">
      <dgm:prSet/>
      <dgm:spPr/>
      <dgm:t>
        <a:bodyPr/>
        <a:lstStyle/>
        <a:p>
          <a:endParaRPr lang="it-IT"/>
        </a:p>
      </dgm:t>
    </dgm:pt>
    <dgm:pt modelId="{9D54953F-3998-4DFB-9D72-A50A25D7FBAC}">
      <dgm:prSet/>
      <dgm:spPr/>
      <dgm:t>
        <a:bodyPr/>
        <a:lstStyle/>
        <a:p>
          <a:pPr rtl="0"/>
          <a:r>
            <a:rPr lang="it-IT" dirty="0" smtClean="0"/>
            <a:t>l’attività delle pubbliche amministrazioni </a:t>
          </a:r>
          <a:endParaRPr lang="it-IT" dirty="0"/>
        </a:p>
      </dgm:t>
    </dgm:pt>
    <dgm:pt modelId="{290DD719-EB41-4ED4-B71E-6A4D1043E751}" type="parTrans" cxnId="{F6BB95E9-604A-4C16-B848-6224AFEE88A5}">
      <dgm:prSet/>
      <dgm:spPr/>
      <dgm:t>
        <a:bodyPr/>
        <a:lstStyle/>
        <a:p>
          <a:endParaRPr lang="it-IT"/>
        </a:p>
      </dgm:t>
    </dgm:pt>
    <dgm:pt modelId="{A818A7B2-CA6A-424F-B333-A9CC0A27BD0B}" type="sibTrans" cxnId="{F6BB95E9-604A-4C16-B848-6224AFEE88A5}">
      <dgm:prSet/>
      <dgm:spPr/>
      <dgm:t>
        <a:bodyPr/>
        <a:lstStyle/>
        <a:p>
          <a:endParaRPr lang="it-IT"/>
        </a:p>
      </dgm:t>
    </dgm:pt>
    <dgm:pt modelId="{B6BEC525-AF7C-4718-B3D6-352C0E71A9F8}">
      <dgm:prSet/>
      <dgm:spPr/>
      <dgm:t>
        <a:bodyPr/>
        <a:lstStyle/>
        <a:p>
          <a:pPr rtl="0"/>
          <a:r>
            <a:rPr lang="it-IT" dirty="0" smtClean="0"/>
            <a:t>le modalità per la sua realizzazione. </a:t>
          </a:r>
          <a:endParaRPr lang="it-IT" dirty="0"/>
        </a:p>
      </dgm:t>
    </dgm:pt>
    <dgm:pt modelId="{27A0A1B3-FD17-4F96-AA90-BA4B2AC0783A}" type="parTrans" cxnId="{B4916C1C-F105-4FBD-8E63-394C4434E440}">
      <dgm:prSet/>
      <dgm:spPr/>
      <dgm:t>
        <a:bodyPr/>
        <a:lstStyle/>
        <a:p>
          <a:endParaRPr lang="it-IT"/>
        </a:p>
      </dgm:t>
    </dgm:pt>
    <dgm:pt modelId="{1F453E6E-20A9-43B8-99F4-4CBBA70B71D1}" type="sibTrans" cxnId="{B4916C1C-F105-4FBD-8E63-394C4434E440}">
      <dgm:prSet/>
      <dgm:spPr/>
      <dgm:t>
        <a:bodyPr/>
        <a:lstStyle/>
        <a:p>
          <a:endParaRPr lang="it-IT"/>
        </a:p>
      </dgm:t>
    </dgm:pt>
    <dgm:pt modelId="{625207B0-8518-48CC-ABBF-65BF2A4BC901}">
      <dgm:prSet/>
      <dgm:spPr/>
      <dgm:t>
        <a:bodyPr/>
        <a:lstStyle/>
        <a:p>
          <a:pPr rtl="0"/>
          <a:endParaRPr lang="it-IT" dirty="0"/>
        </a:p>
      </dgm:t>
    </dgm:pt>
    <dgm:pt modelId="{F8B76153-FF82-4F3E-BE59-868AB2B1051B}" type="parTrans" cxnId="{BBFCCAA9-28A2-43DE-A608-7DE7D810D4C7}">
      <dgm:prSet/>
      <dgm:spPr/>
      <dgm:t>
        <a:bodyPr/>
        <a:lstStyle/>
        <a:p>
          <a:endParaRPr lang="it-IT"/>
        </a:p>
      </dgm:t>
    </dgm:pt>
    <dgm:pt modelId="{55C3D7FE-F066-4F80-AC65-CADD08E01B20}" type="sibTrans" cxnId="{BBFCCAA9-28A2-43DE-A608-7DE7D810D4C7}">
      <dgm:prSet/>
      <dgm:spPr/>
      <dgm:t>
        <a:bodyPr/>
        <a:lstStyle/>
        <a:p>
          <a:endParaRPr lang="it-IT"/>
        </a:p>
      </dgm:t>
    </dgm:pt>
    <dgm:pt modelId="{4E34216B-FD73-49FB-AEDB-6B926BC0BCC7}">
      <dgm:prSet/>
      <dgm:spPr/>
      <dgm:t>
        <a:bodyPr/>
        <a:lstStyle/>
        <a:p>
          <a:pPr algn="l" rtl="0"/>
          <a:r>
            <a:rPr lang="it-IT" dirty="0" smtClean="0"/>
            <a:t>La norma intende la “trasparenza” come </a:t>
          </a:r>
          <a:r>
            <a:rPr lang="it-IT" u="none" dirty="0" smtClean="0"/>
            <a:t>accessibilità totale delle informazioni  concernenti l’organizzazione e l’attività delle pubbliche amministrazioni, allo scopo di  favorire forme diffuse di controllo sul  perseguimento delle funzioni istituzionali e  sull’utilizzo delle risorse  pubbliche.</a:t>
          </a:r>
          <a:endParaRPr lang="it-IT" u="none" dirty="0"/>
        </a:p>
      </dgm:t>
    </dgm:pt>
    <dgm:pt modelId="{AF0BAE71-EFCB-460B-9D65-386DB3DC0A6D}" type="sibTrans" cxnId="{72F5E964-BAAC-4C64-9570-2D1DABC13DCD}">
      <dgm:prSet/>
      <dgm:spPr/>
      <dgm:t>
        <a:bodyPr/>
        <a:lstStyle/>
        <a:p>
          <a:endParaRPr lang="it-IT"/>
        </a:p>
      </dgm:t>
    </dgm:pt>
    <dgm:pt modelId="{D108DB73-8748-4FC8-8969-C9311DA3BCAF}" type="parTrans" cxnId="{72F5E964-BAAC-4C64-9570-2D1DABC13DCD}">
      <dgm:prSet/>
      <dgm:spPr/>
      <dgm:t>
        <a:bodyPr/>
        <a:lstStyle/>
        <a:p>
          <a:endParaRPr lang="it-IT"/>
        </a:p>
      </dgm:t>
    </dgm:pt>
    <dgm:pt modelId="{960BA300-C3CE-40D8-8312-9CEAD639B215}">
      <dgm:prSet/>
      <dgm:spPr/>
      <dgm:t>
        <a:bodyPr/>
        <a:lstStyle/>
        <a:p>
          <a:pPr rtl="0"/>
          <a:endParaRPr lang="it-IT" dirty="0"/>
        </a:p>
      </dgm:t>
    </dgm:pt>
    <dgm:pt modelId="{B7906481-7BD5-4CB6-96DE-F20B3721FBFE}" type="parTrans" cxnId="{44D999D6-6E03-44B7-A6A5-BDE058490907}">
      <dgm:prSet/>
      <dgm:spPr/>
      <dgm:t>
        <a:bodyPr/>
        <a:lstStyle/>
        <a:p>
          <a:endParaRPr lang="it-IT"/>
        </a:p>
      </dgm:t>
    </dgm:pt>
    <dgm:pt modelId="{3C3D09BD-5BE8-4B37-8809-0FF232C361C3}" type="sibTrans" cxnId="{44D999D6-6E03-44B7-A6A5-BDE058490907}">
      <dgm:prSet/>
      <dgm:spPr/>
      <dgm:t>
        <a:bodyPr/>
        <a:lstStyle/>
        <a:p>
          <a:endParaRPr lang="it-IT"/>
        </a:p>
      </dgm:t>
    </dgm:pt>
    <dgm:pt modelId="{CAE4B933-98BF-4272-B968-64AE90CC558E}">
      <dgm:prSet/>
      <dgm:spPr/>
      <dgm:t>
        <a:bodyPr/>
        <a:lstStyle/>
        <a:p>
          <a:pPr rtl="0"/>
          <a:r>
            <a:rPr lang="it-IT" dirty="0" smtClean="0"/>
            <a:t>l’organizzazione</a:t>
          </a:r>
          <a:endParaRPr lang="it-IT" dirty="0"/>
        </a:p>
      </dgm:t>
    </dgm:pt>
    <dgm:pt modelId="{1E694266-73C4-485A-991A-BA94BAFA39D8}" type="sibTrans" cxnId="{4DBF7092-BC71-4C8C-BFC4-9711E87BA236}">
      <dgm:prSet/>
      <dgm:spPr/>
      <dgm:t>
        <a:bodyPr/>
        <a:lstStyle/>
        <a:p>
          <a:endParaRPr lang="it-IT"/>
        </a:p>
      </dgm:t>
    </dgm:pt>
    <dgm:pt modelId="{1E0EDD37-0F36-48A3-8BB6-5C183DAEB53B}" type="parTrans" cxnId="{4DBF7092-BC71-4C8C-BFC4-9711E87BA236}">
      <dgm:prSet/>
      <dgm:spPr/>
      <dgm:t>
        <a:bodyPr/>
        <a:lstStyle/>
        <a:p>
          <a:endParaRPr lang="it-IT"/>
        </a:p>
      </dgm:t>
    </dgm:pt>
    <dgm:pt modelId="{87EC2432-4F4D-4523-BF9A-F78A5136A458}" type="pres">
      <dgm:prSet presAssocID="{6CC39F13-77A6-4257-B5C6-DC52E300BE2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76C77367-85CE-4A2E-8EFA-7CBECA99195D}" type="pres">
      <dgm:prSet presAssocID="{D1A43DE1-49AF-4662-A2ED-000B320551BA}" presName="linNode" presStyleCnt="0"/>
      <dgm:spPr/>
    </dgm:pt>
    <dgm:pt modelId="{A4F46EA0-A231-45BC-B2F2-21381441BFF0}" type="pres">
      <dgm:prSet presAssocID="{D1A43DE1-49AF-4662-A2ED-000B320551BA}" presName="parentText" presStyleLbl="node1" presStyleIdx="0" presStyleCnt="3" custScaleX="61433" custScaleY="100972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E434C17-5A51-4570-BE23-E3C01393960B}" type="pres">
      <dgm:prSet presAssocID="{D1A43DE1-49AF-4662-A2ED-000B320551BA}" presName="descendantText" presStyleLbl="alignAccFollowNode1" presStyleIdx="0" presStyleCnt="2" custScaleY="116841" custLinFactNeighborX="-1069" custLinFactNeighborY="-598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B90E219-5D50-49D0-BFB6-C0A3B49F9412}" type="pres">
      <dgm:prSet presAssocID="{79E89B9C-4D1B-4662-B96B-22A1F65F27D4}" presName="sp" presStyleCnt="0"/>
      <dgm:spPr/>
    </dgm:pt>
    <dgm:pt modelId="{AC2BE83C-C5C2-4E86-AF20-16D4698C3117}" type="pres">
      <dgm:prSet presAssocID="{353D4E19-C5C0-4C4B-83BA-727928E08150}" presName="linNode" presStyleCnt="0"/>
      <dgm:spPr/>
    </dgm:pt>
    <dgm:pt modelId="{A29D41B0-7E4C-494C-8205-1963E9DF9841}" type="pres">
      <dgm:prSet presAssocID="{353D4E19-C5C0-4C4B-83BA-727928E08150}" presName="parentText" presStyleLbl="node1" presStyleIdx="1" presStyleCnt="3" custScaleX="77647" custScaleY="59067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95C6A07-5A01-40D3-8818-94D77ADF0AEA}" type="pres">
      <dgm:prSet presAssocID="{353D4E19-C5C0-4C4B-83BA-727928E08150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637A437-75F5-4A2F-988B-667636CFE81C}" type="pres">
      <dgm:prSet presAssocID="{59333CB9-A18F-41EC-8CFE-37717774E0AC}" presName="sp" presStyleCnt="0"/>
      <dgm:spPr/>
    </dgm:pt>
    <dgm:pt modelId="{5955D937-6DA1-4F96-910E-1F6AD1F73836}" type="pres">
      <dgm:prSet presAssocID="{4E34216B-FD73-49FB-AEDB-6B926BC0BCC7}" presName="linNode" presStyleCnt="0"/>
      <dgm:spPr/>
    </dgm:pt>
    <dgm:pt modelId="{4ABC302F-A20D-4188-98DB-73140D81A5BD}" type="pres">
      <dgm:prSet presAssocID="{4E34216B-FD73-49FB-AEDB-6B926BC0BCC7}" presName="parentText" presStyleLbl="node1" presStyleIdx="2" presStyleCnt="3" custScaleX="277778" custScaleY="50239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72F5E964-BAAC-4C64-9570-2D1DABC13DCD}" srcId="{6CC39F13-77A6-4257-B5C6-DC52E300BE28}" destId="{4E34216B-FD73-49FB-AEDB-6B926BC0BCC7}" srcOrd="2" destOrd="0" parTransId="{D108DB73-8748-4FC8-8969-C9311DA3BCAF}" sibTransId="{AF0BAE71-EFCB-460B-9D65-386DB3DC0A6D}"/>
    <dgm:cxn modelId="{C209BEDE-401B-4663-988F-24BCFC652871}" type="presOf" srcId="{9D54953F-3998-4DFB-9D72-A50A25D7FBAC}" destId="{595C6A07-5A01-40D3-8818-94D77ADF0AEA}" srcOrd="0" destOrd="1" presId="urn:microsoft.com/office/officeart/2005/8/layout/vList5"/>
    <dgm:cxn modelId="{5632334D-8D74-4B55-8B77-DDEA0F7111D0}" srcId="{D1A43DE1-49AF-4662-A2ED-000B320551BA}" destId="{F46E6BC7-9428-4DB4-AB56-6E1BCCB8E95D}" srcOrd="1" destOrd="0" parTransId="{299CC500-340F-4951-96B3-2DAF91577393}" sibTransId="{B50F2018-C259-4422-BCBF-CE3C1B10C275}"/>
    <dgm:cxn modelId="{E71A4983-D256-4F9D-ACBC-64C0CD42C44C}" type="presOf" srcId="{6C7C79CE-C434-40BB-A1D7-AA95A1A0A5D8}" destId="{BE434C17-5A51-4570-BE23-E3C01393960B}" srcOrd="0" destOrd="2" presId="urn:microsoft.com/office/officeart/2005/8/layout/vList5"/>
    <dgm:cxn modelId="{F6BB95E9-604A-4C16-B848-6224AFEE88A5}" srcId="{353D4E19-C5C0-4C4B-83BA-727928E08150}" destId="{9D54953F-3998-4DFB-9D72-A50A25D7FBAC}" srcOrd="1" destOrd="0" parTransId="{290DD719-EB41-4ED4-B71E-6A4D1043E751}" sibTransId="{A818A7B2-CA6A-424F-B333-A9CC0A27BD0B}"/>
    <dgm:cxn modelId="{BBFCCAA9-28A2-43DE-A608-7DE7D810D4C7}" srcId="{353D4E19-C5C0-4C4B-83BA-727928E08150}" destId="{625207B0-8518-48CC-ABBF-65BF2A4BC901}" srcOrd="3" destOrd="0" parTransId="{F8B76153-FF82-4F3E-BE59-868AB2B1051B}" sibTransId="{55C3D7FE-F066-4F80-AC65-CADD08E01B20}"/>
    <dgm:cxn modelId="{18607B3E-156D-437E-AB98-E60B2EDA1783}" srcId="{D1A43DE1-49AF-4662-A2ED-000B320551BA}" destId="{89369F93-CFA1-402C-8CBE-43557142BEB2}" srcOrd="0" destOrd="0" parTransId="{E5A221EC-171B-42CB-806B-923E61779E0C}" sibTransId="{6A229B22-B4F0-4D49-A13C-03A3D673E994}"/>
    <dgm:cxn modelId="{603B9B4D-6FBF-4273-B838-D867729421EF}" type="presOf" srcId="{B6BEC525-AF7C-4718-B3D6-352C0E71A9F8}" destId="{595C6A07-5A01-40D3-8818-94D77ADF0AEA}" srcOrd="0" destOrd="2" presId="urn:microsoft.com/office/officeart/2005/8/layout/vList5"/>
    <dgm:cxn modelId="{0FDA0502-484A-4585-AF64-85B996300FFA}" type="presOf" srcId="{960BA300-C3CE-40D8-8312-9CEAD639B215}" destId="{BE434C17-5A51-4570-BE23-E3C01393960B}" srcOrd="0" destOrd="3" presId="urn:microsoft.com/office/officeart/2005/8/layout/vList5"/>
    <dgm:cxn modelId="{3E819B03-BFC7-4998-9C64-5DD8464811EE}" srcId="{D1A43DE1-49AF-4662-A2ED-000B320551BA}" destId="{6C7C79CE-C434-40BB-A1D7-AA95A1A0A5D8}" srcOrd="2" destOrd="0" parTransId="{EE4748FC-613F-4734-A0C0-9194241FB176}" sibTransId="{65C93CF1-1D26-46E2-9167-E6FE07438D22}"/>
    <dgm:cxn modelId="{BDF44808-DA38-408C-BF4E-92D391D125DA}" type="presOf" srcId="{F46E6BC7-9428-4DB4-AB56-6E1BCCB8E95D}" destId="{BE434C17-5A51-4570-BE23-E3C01393960B}" srcOrd="0" destOrd="1" presId="urn:microsoft.com/office/officeart/2005/8/layout/vList5"/>
    <dgm:cxn modelId="{44D999D6-6E03-44B7-A6A5-BDE058490907}" srcId="{D1A43DE1-49AF-4662-A2ED-000B320551BA}" destId="{960BA300-C3CE-40D8-8312-9CEAD639B215}" srcOrd="3" destOrd="0" parTransId="{B7906481-7BD5-4CB6-96DE-F20B3721FBFE}" sibTransId="{3C3D09BD-5BE8-4B37-8809-0FF232C361C3}"/>
    <dgm:cxn modelId="{095F7AD4-1FBC-4BD1-B9DC-E22214AB3ED9}" srcId="{6CC39F13-77A6-4257-B5C6-DC52E300BE28}" destId="{353D4E19-C5C0-4C4B-83BA-727928E08150}" srcOrd="1" destOrd="0" parTransId="{EFC428AC-B9F9-470A-804B-2EEAC8E657E9}" sibTransId="{59333CB9-A18F-41EC-8CFE-37717774E0AC}"/>
    <dgm:cxn modelId="{EF5B3124-0809-40CE-99D7-5AAE0E69C88F}" type="presOf" srcId="{89369F93-CFA1-402C-8CBE-43557142BEB2}" destId="{BE434C17-5A51-4570-BE23-E3C01393960B}" srcOrd="0" destOrd="0" presId="urn:microsoft.com/office/officeart/2005/8/layout/vList5"/>
    <dgm:cxn modelId="{215A140C-6FA1-44BF-9A55-63DE97C1199C}" type="presOf" srcId="{CAE4B933-98BF-4272-B968-64AE90CC558E}" destId="{595C6A07-5A01-40D3-8818-94D77ADF0AEA}" srcOrd="0" destOrd="0" presId="urn:microsoft.com/office/officeart/2005/8/layout/vList5"/>
    <dgm:cxn modelId="{B4916C1C-F105-4FBD-8E63-394C4434E440}" srcId="{353D4E19-C5C0-4C4B-83BA-727928E08150}" destId="{B6BEC525-AF7C-4718-B3D6-352C0E71A9F8}" srcOrd="2" destOrd="0" parTransId="{27A0A1B3-FD17-4F96-AA90-BA4B2AC0783A}" sibTransId="{1F453E6E-20A9-43B8-99F4-4CBBA70B71D1}"/>
    <dgm:cxn modelId="{4DBF7092-BC71-4C8C-BFC4-9711E87BA236}" srcId="{353D4E19-C5C0-4C4B-83BA-727928E08150}" destId="{CAE4B933-98BF-4272-B968-64AE90CC558E}" srcOrd="0" destOrd="0" parTransId="{1E0EDD37-0F36-48A3-8BB6-5C183DAEB53B}" sibTransId="{1E694266-73C4-485A-991A-BA94BAFA39D8}"/>
    <dgm:cxn modelId="{076AD85F-3804-4A89-AE9B-493A65E12057}" type="presOf" srcId="{353D4E19-C5C0-4C4B-83BA-727928E08150}" destId="{A29D41B0-7E4C-494C-8205-1963E9DF9841}" srcOrd="0" destOrd="0" presId="urn:microsoft.com/office/officeart/2005/8/layout/vList5"/>
    <dgm:cxn modelId="{E1A35542-C8B2-4138-9DDD-8CBB107836CD}" type="presOf" srcId="{625207B0-8518-48CC-ABBF-65BF2A4BC901}" destId="{595C6A07-5A01-40D3-8818-94D77ADF0AEA}" srcOrd="0" destOrd="3" presId="urn:microsoft.com/office/officeart/2005/8/layout/vList5"/>
    <dgm:cxn modelId="{84E8D8A8-20BC-4D5E-91B8-38739307AA62}" type="presOf" srcId="{6CC39F13-77A6-4257-B5C6-DC52E300BE28}" destId="{87EC2432-4F4D-4523-BF9A-F78A5136A458}" srcOrd="0" destOrd="0" presId="urn:microsoft.com/office/officeart/2005/8/layout/vList5"/>
    <dgm:cxn modelId="{1C479AF4-2876-43B6-B8B8-8E0DE3F4FCFA}" type="presOf" srcId="{4E34216B-FD73-49FB-AEDB-6B926BC0BCC7}" destId="{4ABC302F-A20D-4188-98DB-73140D81A5BD}" srcOrd="0" destOrd="0" presId="urn:microsoft.com/office/officeart/2005/8/layout/vList5"/>
    <dgm:cxn modelId="{80221645-5EDA-4F97-8B47-39A68024C8CE}" type="presOf" srcId="{D1A43DE1-49AF-4662-A2ED-000B320551BA}" destId="{A4F46EA0-A231-45BC-B2F2-21381441BFF0}" srcOrd="0" destOrd="0" presId="urn:microsoft.com/office/officeart/2005/8/layout/vList5"/>
    <dgm:cxn modelId="{673C523A-3011-408D-8ABD-6635353AD8CC}" srcId="{6CC39F13-77A6-4257-B5C6-DC52E300BE28}" destId="{D1A43DE1-49AF-4662-A2ED-000B320551BA}" srcOrd="0" destOrd="0" parTransId="{642D3419-7A52-4D1D-8865-B54E9AC47883}" sibTransId="{79E89B9C-4D1B-4662-B96B-22A1F65F27D4}"/>
    <dgm:cxn modelId="{D6EC42ED-7A26-4F1E-AE70-C9C3B8061159}" type="presParOf" srcId="{87EC2432-4F4D-4523-BF9A-F78A5136A458}" destId="{76C77367-85CE-4A2E-8EFA-7CBECA99195D}" srcOrd="0" destOrd="0" presId="urn:microsoft.com/office/officeart/2005/8/layout/vList5"/>
    <dgm:cxn modelId="{AD4A1DC3-2C3C-4EDD-9462-9AD45382E95D}" type="presParOf" srcId="{76C77367-85CE-4A2E-8EFA-7CBECA99195D}" destId="{A4F46EA0-A231-45BC-B2F2-21381441BFF0}" srcOrd="0" destOrd="0" presId="urn:microsoft.com/office/officeart/2005/8/layout/vList5"/>
    <dgm:cxn modelId="{BC760139-E3F6-42B2-B661-4E1576681EA7}" type="presParOf" srcId="{76C77367-85CE-4A2E-8EFA-7CBECA99195D}" destId="{BE434C17-5A51-4570-BE23-E3C01393960B}" srcOrd="1" destOrd="0" presId="urn:microsoft.com/office/officeart/2005/8/layout/vList5"/>
    <dgm:cxn modelId="{68B2B488-B956-4E9E-9713-C4CE923131F4}" type="presParOf" srcId="{87EC2432-4F4D-4523-BF9A-F78A5136A458}" destId="{EB90E219-5D50-49D0-BFB6-C0A3B49F9412}" srcOrd="1" destOrd="0" presId="urn:microsoft.com/office/officeart/2005/8/layout/vList5"/>
    <dgm:cxn modelId="{4577EEA5-1BAB-4571-9FC4-47DBB5F6BC0C}" type="presParOf" srcId="{87EC2432-4F4D-4523-BF9A-F78A5136A458}" destId="{AC2BE83C-C5C2-4E86-AF20-16D4698C3117}" srcOrd="2" destOrd="0" presId="urn:microsoft.com/office/officeart/2005/8/layout/vList5"/>
    <dgm:cxn modelId="{14FB5A89-658F-41AA-BDE1-02BDB863CF40}" type="presParOf" srcId="{AC2BE83C-C5C2-4E86-AF20-16D4698C3117}" destId="{A29D41B0-7E4C-494C-8205-1963E9DF9841}" srcOrd="0" destOrd="0" presId="urn:microsoft.com/office/officeart/2005/8/layout/vList5"/>
    <dgm:cxn modelId="{C863554F-98A4-4A34-9E69-2050DD466A38}" type="presParOf" srcId="{AC2BE83C-C5C2-4E86-AF20-16D4698C3117}" destId="{595C6A07-5A01-40D3-8818-94D77ADF0AEA}" srcOrd="1" destOrd="0" presId="urn:microsoft.com/office/officeart/2005/8/layout/vList5"/>
    <dgm:cxn modelId="{421AEB92-20F9-40D6-B60F-00DE3688F505}" type="presParOf" srcId="{87EC2432-4F4D-4523-BF9A-F78A5136A458}" destId="{6637A437-75F5-4A2F-988B-667636CFE81C}" srcOrd="3" destOrd="0" presId="urn:microsoft.com/office/officeart/2005/8/layout/vList5"/>
    <dgm:cxn modelId="{3685F99F-6556-4557-9061-530ABEEA7041}" type="presParOf" srcId="{87EC2432-4F4D-4523-BF9A-F78A5136A458}" destId="{5955D937-6DA1-4F96-910E-1F6AD1F73836}" srcOrd="4" destOrd="0" presId="urn:microsoft.com/office/officeart/2005/8/layout/vList5"/>
    <dgm:cxn modelId="{722BEA51-620F-4C7A-A119-9EA8E8C94766}" type="presParOf" srcId="{5955D937-6DA1-4F96-910E-1F6AD1F73836}" destId="{4ABC302F-A20D-4188-98DB-73140D81A5BD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C3D2608-807A-4F15-A43A-759C6D98B7B6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2BC2FD04-CFBF-4984-904B-81C9CE6A551D}">
      <dgm:prSet phldrT="[Testo]"/>
      <dgm:spPr/>
      <dgm:t>
        <a:bodyPr/>
        <a:lstStyle/>
        <a:p>
          <a:r>
            <a:rPr lang="it-IT" dirty="0" smtClean="0"/>
            <a:t>Sezione I</a:t>
          </a:r>
          <a:endParaRPr lang="it-IT" dirty="0"/>
        </a:p>
      </dgm:t>
    </dgm:pt>
    <dgm:pt modelId="{B11AB26E-F7CD-4191-8BD7-116F5FAD3B3F}" type="parTrans" cxnId="{33C7BACD-32F9-4549-AFC9-147071A32923}">
      <dgm:prSet/>
      <dgm:spPr/>
      <dgm:t>
        <a:bodyPr/>
        <a:lstStyle/>
        <a:p>
          <a:endParaRPr lang="it-IT"/>
        </a:p>
      </dgm:t>
    </dgm:pt>
    <dgm:pt modelId="{45B882B7-7687-412B-BFC0-32E3615F01DD}" type="sibTrans" cxnId="{33C7BACD-32F9-4549-AFC9-147071A32923}">
      <dgm:prSet/>
      <dgm:spPr/>
      <dgm:t>
        <a:bodyPr/>
        <a:lstStyle/>
        <a:p>
          <a:endParaRPr lang="it-IT"/>
        </a:p>
      </dgm:t>
    </dgm:pt>
    <dgm:pt modelId="{F6C512F3-E2CE-411B-801F-B2CD7F81DD2D}">
      <dgm:prSet phldrT="[Testo]"/>
      <dgm:spPr/>
      <dgm:t>
        <a:bodyPr/>
        <a:lstStyle/>
        <a:p>
          <a:r>
            <a:rPr lang="it-IT" altLang="it-IT" dirty="0" smtClean="0"/>
            <a:t>espone gli obiettivi strategici e le azioni previste, da implementare a livello nazionale nel triennio 2013-2015</a:t>
          </a:r>
          <a:endParaRPr lang="it-IT" dirty="0"/>
        </a:p>
      </dgm:t>
    </dgm:pt>
    <dgm:pt modelId="{D9AE143E-B88B-4282-848E-7CE8BE400832}" type="parTrans" cxnId="{AC39F74A-8E6C-4553-A9D0-CAFC9D0C6666}">
      <dgm:prSet/>
      <dgm:spPr/>
      <dgm:t>
        <a:bodyPr/>
        <a:lstStyle/>
        <a:p>
          <a:endParaRPr lang="it-IT"/>
        </a:p>
      </dgm:t>
    </dgm:pt>
    <dgm:pt modelId="{9791DBEE-8FB2-48B3-A920-2B21DC182676}" type="sibTrans" cxnId="{AC39F74A-8E6C-4553-A9D0-CAFC9D0C6666}">
      <dgm:prSet/>
      <dgm:spPr/>
      <dgm:t>
        <a:bodyPr/>
        <a:lstStyle/>
        <a:p>
          <a:endParaRPr lang="it-IT"/>
        </a:p>
      </dgm:t>
    </dgm:pt>
    <dgm:pt modelId="{942F2ED4-8636-46B8-B193-7D27A39606BA}">
      <dgm:prSet phldrT="[Testo]"/>
      <dgm:spPr/>
      <dgm:t>
        <a:bodyPr/>
        <a:lstStyle/>
        <a:p>
          <a:r>
            <a:rPr lang="it-IT" dirty="0" smtClean="0"/>
            <a:t>Sezione II</a:t>
          </a:r>
          <a:endParaRPr lang="it-IT" dirty="0"/>
        </a:p>
      </dgm:t>
    </dgm:pt>
    <dgm:pt modelId="{62826BCA-7BEA-4583-9ABA-FB305F41BC43}" type="parTrans" cxnId="{B62B0113-6D60-4B7D-ABB8-A8349AB1E2A3}">
      <dgm:prSet/>
      <dgm:spPr/>
      <dgm:t>
        <a:bodyPr/>
        <a:lstStyle/>
        <a:p>
          <a:endParaRPr lang="it-IT"/>
        </a:p>
      </dgm:t>
    </dgm:pt>
    <dgm:pt modelId="{7AEDC5C7-4F6A-4DBF-9597-C909E46706E7}" type="sibTrans" cxnId="{B62B0113-6D60-4B7D-ABB8-A8349AB1E2A3}">
      <dgm:prSet/>
      <dgm:spPr/>
      <dgm:t>
        <a:bodyPr/>
        <a:lstStyle/>
        <a:p>
          <a:endParaRPr lang="it-IT"/>
        </a:p>
      </dgm:t>
    </dgm:pt>
    <dgm:pt modelId="{23ABC882-002F-4718-BD9A-01B929990E1D}">
      <dgm:prSet phldrT="[Testo]"/>
      <dgm:spPr/>
      <dgm:t>
        <a:bodyPr/>
        <a:lstStyle/>
        <a:p>
          <a:r>
            <a:rPr lang="it-IT" altLang="it-IT" dirty="0" smtClean="0"/>
            <a:t>illustra la strategia di prevenzione a livello di ciascuna P.A. e contiene le direttive per l’applicazione delle misure di prevenzione, alcune delle quali considerate obbligatorie </a:t>
          </a:r>
          <a:endParaRPr lang="it-IT" dirty="0"/>
        </a:p>
      </dgm:t>
    </dgm:pt>
    <dgm:pt modelId="{5C44A1AF-29E1-4902-8D65-8B255DC1CA73}" type="parTrans" cxnId="{267E9840-DB91-40DB-A813-514E9B82E402}">
      <dgm:prSet/>
      <dgm:spPr/>
      <dgm:t>
        <a:bodyPr/>
        <a:lstStyle/>
        <a:p>
          <a:endParaRPr lang="it-IT"/>
        </a:p>
      </dgm:t>
    </dgm:pt>
    <dgm:pt modelId="{3258B333-E1D2-49EB-A8D5-23D0F51B9AE2}" type="sibTrans" cxnId="{267E9840-DB91-40DB-A813-514E9B82E402}">
      <dgm:prSet/>
      <dgm:spPr/>
      <dgm:t>
        <a:bodyPr/>
        <a:lstStyle/>
        <a:p>
          <a:endParaRPr lang="it-IT"/>
        </a:p>
      </dgm:t>
    </dgm:pt>
    <dgm:pt modelId="{EE187808-D6AB-4502-8829-DAFA96CDC12B}">
      <dgm:prSet phldrT="[Testo]"/>
      <dgm:spPr/>
      <dgm:t>
        <a:bodyPr/>
        <a:lstStyle/>
        <a:p>
          <a:r>
            <a:rPr lang="it-IT" dirty="0" smtClean="0"/>
            <a:t>Sezione III</a:t>
          </a:r>
          <a:endParaRPr lang="it-IT" dirty="0"/>
        </a:p>
      </dgm:t>
    </dgm:pt>
    <dgm:pt modelId="{C0C6BB1E-6ED0-4D31-B8F7-8DD21F105C28}" type="parTrans" cxnId="{1D605652-D357-4EEA-9765-DF07B539EC85}">
      <dgm:prSet/>
      <dgm:spPr/>
      <dgm:t>
        <a:bodyPr/>
        <a:lstStyle/>
        <a:p>
          <a:endParaRPr lang="it-IT"/>
        </a:p>
      </dgm:t>
    </dgm:pt>
    <dgm:pt modelId="{DDEC5300-BBA9-4C10-86C1-0064DFB1F6D1}" type="sibTrans" cxnId="{1D605652-D357-4EEA-9765-DF07B539EC85}">
      <dgm:prSet/>
      <dgm:spPr/>
      <dgm:t>
        <a:bodyPr/>
        <a:lstStyle/>
        <a:p>
          <a:endParaRPr lang="it-IT"/>
        </a:p>
      </dgm:t>
    </dgm:pt>
    <dgm:pt modelId="{D4EAD5FA-ACDB-4F77-877E-35F97B789EC3}">
      <dgm:prSet phldrT="[Testo]"/>
      <dgm:spPr/>
      <dgm:t>
        <a:bodyPr/>
        <a:lstStyle/>
        <a:p>
          <a:r>
            <a:rPr lang="it-IT" altLang="it-IT" dirty="0" smtClean="0"/>
            <a:t>contiene indicazioni relative alle comunicazioni dei dati e delle informazioni al Dipartimento della Funzione Pubblica</a:t>
          </a:r>
          <a:endParaRPr lang="it-IT" dirty="0"/>
        </a:p>
      </dgm:t>
    </dgm:pt>
    <dgm:pt modelId="{F570219F-C48E-47F5-9570-AFCD77ECDC13}" type="parTrans" cxnId="{852C6F6C-0577-4A27-93CD-C396A10544CC}">
      <dgm:prSet/>
      <dgm:spPr/>
      <dgm:t>
        <a:bodyPr/>
        <a:lstStyle/>
        <a:p>
          <a:endParaRPr lang="it-IT"/>
        </a:p>
      </dgm:t>
    </dgm:pt>
    <dgm:pt modelId="{59641589-D8C9-4296-BE47-E84326FDCCC0}" type="sibTrans" cxnId="{852C6F6C-0577-4A27-93CD-C396A10544CC}">
      <dgm:prSet/>
      <dgm:spPr/>
      <dgm:t>
        <a:bodyPr/>
        <a:lstStyle/>
        <a:p>
          <a:endParaRPr lang="it-IT"/>
        </a:p>
      </dgm:t>
    </dgm:pt>
    <dgm:pt modelId="{7584C3F6-C129-47AF-AA88-E76ADD3BE26E}" type="pres">
      <dgm:prSet presAssocID="{8C3D2608-807A-4F15-A43A-759C6D98B7B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C62C1BBF-3025-4FC0-A027-44FA4D0B51C2}" type="pres">
      <dgm:prSet presAssocID="{2BC2FD04-CFBF-4984-904B-81C9CE6A551D}" presName="composite" presStyleCnt="0"/>
      <dgm:spPr/>
    </dgm:pt>
    <dgm:pt modelId="{2447246A-1E97-4260-AF2A-A44BF9ECB8AF}" type="pres">
      <dgm:prSet presAssocID="{2BC2FD04-CFBF-4984-904B-81C9CE6A551D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9D01AD9F-6EB0-4BD3-892A-AFFDCD68F476}" type="pres">
      <dgm:prSet presAssocID="{2BC2FD04-CFBF-4984-904B-81C9CE6A551D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9500BD8-AED6-4252-AFB2-76CA8134BAD4}" type="pres">
      <dgm:prSet presAssocID="{45B882B7-7687-412B-BFC0-32E3615F01DD}" presName="sp" presStyleCnt="0"/>
      <dgm:spPr/>
    </dgm:pt>
    <dgm:pt modelId="{3A16477A-7EAE-4802-BD95-B6E4822FE82C}" type="pres">
      <dgm:prSet presAssocID="{942F2ED4-8636-46B8-B193-7D27A39606BA}" presName="composite" presStyleCnt="0"/>
      <dgm:spPr/>
    </dgm:pt>
    <dgm:pt modelId="{68886EF2-E0A8-4855-A1EF-F894874E931F}" type="pres">
      <dgm:prSet presAssocID="{942F2ED4-8636-46B8-B193-7D27A39606BA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CCEB82B-3F27-4BA6-A18A-35ABFBF9B0C7}" type="pres">
      <dgm:prSet presAssocID="{942F2ED4-8636-46B8-B193-7D27A39606BA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F1509421-82FE-4EC4-8B03-C25BB14B297E}" type="pres">
      <dgm:prSet presAssocID="{7AEDC5C7-4F6A-4DBF-9597-C909E46706E7}" presName="sp" presStyleCnt="0"/>
      <dgm:spPr/>
    </dgm:pt>
    <dgm:pt modelId="{5B0CBD83-2AEC-4F24-8E77-F2A3778D2FCF}" type="pres">
      <dgm:prSet presAssocID="{EE187808-D6AB-4502-8829-DAFA96CDC12B}" presName="composite" presStyleCnt="0"/>
      <dgm:spPr/>
    </dgm:pt>
    <dgm:pt modelId="{276AAEBC-A8F6-4737-9FBB-E8028E2AC228}" type="pres">
      <dgm:prSet presAssocID="{EE187808-D6AB-4502-8829-DAFA96CDC12B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244BF5C-2A11-4166-BE97-B4C5E3E4AED5}" type="pres">
      <dgm:prSet presAssocID="{EE187808-D6AB-4502-8829-DAFA96CDC12B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267E9840-DB91-40DB-A813-514E9B82E402}" srcId="{942F2ED4-8636-46B8-B193-7D27A39606BA}" destId="{23ABC882-002F-4718-BD9A-01B929990E1D}" srcOrd="0" destOrd="0" parTransId="{5C44A1AF-29E1-4902-8D65-8B255DC1CA73}" sibTransId="{3258B333-E1D2-49EB-A8D5-23D0F51B9AE2}"/>
    <dgm:cxn modelId="{33C7BACD-32F9-4549-AFC9-147071A32923}" srcId="{8C3D2608-807A-4F15-A43A-759C6D98B7B6}" destId="{2BC2FD04-CFBF-4984-904B-81C9CE6A551D}" srcOrd="0" destOrd="0" parTransId="{B11AB26E-F7CD-4191-8BD7-116F5FAD3B3F}" sibTransId="{45B882B7-7687-412B-BFC0-32E3615F01DD}"/>
    <dgm:cxn modelId="{F9563F3D-A51C-4B90-A420-019B2385FD70}" type="presOf" srcId="{EE187808-D6AB-4502-8829-DAFA96CDC12B}" destId="{276AAEBC-A8F6-4737-9FBB-E8028E2AC228}" srcOrd="0" destOrd="0" presId="urn:microsoft.com/office/officeart/2005/8/layout/chevron2"/>
    <dgm:cxn modelId="{551B4723-8742-464A-9B9F-0628D569E7CB}" type="presOf" srcId="{942F2ED4-8636-46B8-B193-7D27A39606BA}" destId="{68886EF2-E0A8-4855-A1EF-F894874E931F}" srcOrd="0" destOrd="0" presId="urn:microsoft.com/office/officeart/2005/8/layout/chevron2"/>
    <dgm:cxn modelId="{595DBD7F-E340-43BA-ACD6-5ADB46ADC66B}" type="presOf" srcId="{2BC2FD04-CFBF-4984-904B-81C9CE6A551D}" destId="{2447246A-1E97-4260-AF2A-A44BF9ECB8AF}" srcOrd="0" destOrd="0" presId="urn:microsoft.com/office/officeart/2005/8/layout/chevron2"/>
    <dgm:cxn modelId="{5F7F4F53-E991-44E5-9978-C088B817ACE3}" type="presOf" srcId="{F6C512F3-E2CE-411B-801F-B2CD7F81DD2D}" destId="{9D01AD9F-6EB0-4BD3-892A-AFFDCD68F476}" srcOrd="0" destOrd="0" presId="urn:microsoft.com/office/officeart/2005/8/layout/chevron2"/>
    <dgm:cxn modelId="{1D605652-D357-4EEA-9765-DF07B539EC85}" srcId="{8C3D2608-807A-4F15-A43A-759C6D98B7B6}" destId="{EE187808-D6AB-4502-8829-DAFA96CDC12B}" srcOrd="2" destOrd="0" parTransId="{C0C6BB1E-6ED0-4D31-B8F7-8DD21F105C28}" sibTransId="{DDEC5300-BBA9-4C10-86C1-0064DFB1F6D1}"/>
    <dgm:cxn modelId="{A195179F-C005-4F94-BE6A-2EDDE7477ED4}" type="presOf" srcId="{8C3D2608-807A-4F15-A43A-759C6D98B7B6}" destId="{7584C3F6-C129-47AF-AA88-E76ADD3BE26E}" srcOrd="0" destOrd="0" presId="urn:microsoft.com/office/officeart/2005/8/layout/chevron2"/>
    <dgm:cxn modelId="{AC39F74A-8E6C-4553-A9D0-CAFC9D0C6666}" srcId="{2BC2FD04-CFBF-4984-904B-81C9CE6A551D}" destId="{F6C512F3-E2CE-411B-801F-B2CD7F81DD2D}" srcOrd="0" destOrd="0" parTransId="{D9AE143E-B88B-4282-848E-7CE8BE400832}" sibTransId="{9791DBEE-8FB2-48B3-A920-2B21DC182676}"/>
    <dgm:cxn modelId="{B62B0113-6D60-4B7D-ABB8-A8349AB1E2A3}" srcId="{8C3D2608-807A-4F15-A43A-759C6D98B7B6}" destId="{942F2ED4-8636-46B8-B193-7D27A39606BA}" srcOrd="1" destOrd="0" parTransId="{62826BCA-7BEA-4583-9ABA-FB305F41BC43}" sibTransId="{7AEDC5C7-4F6A-4DBF-9597-C909E46706E7}"/>
    <dgm:cxn modelId="{852C6F6C-0577-4A27-93CD-C396A10544CC}" srcId="{EE187808-D6AB-4502-8829-DAFA96CDC12B}" destId="{D4EAD5FA-ACDB-4F77-877E-35F97B789EC3}" srcOrd="0" destOrd="0" parTransId="{F570219F-C48E-47F5-9570-AFCD77ECDC13}" sibTransId="{59641589-D8C9-4296-BE47-E84326FDCCC0}"/>
    <dgm:cxn modelId="{3011ED88-9611-494A-B1C7-7ADC4C330759}" type="presOf" srcId="{D4EAD5FA-ACDB-4F77-877E-35F97B789EC3}" destId="{4244BF5C-2A11-4166-BE97-B4C5E3E4AED5}" srcOrd="0" destOrd="0" presId="urn:microsoft.com/office/officeart/2005/8/layout/chevron2"/>
    <dgm:cxn modelId="{CD8AFC24-A21B-497F-AA96-A8203BD27BB7}" type="presOf" srcId="{23ABC882-002F-4718-BD9A-01B929990E1D}" destId="{7CCEB82B-3F27-4BA6-A18A-35ABFBF9B0C7}" srcOrd="0" destOrd="0" presId="urn:microsoft.com/office/officeart/2005/8/layout/chevron2"/>
    <dgm:cxn modelId="{46ACAC37-40B0-4588-824E-A7AF55DB9A07}" type="presParOf" srcId="{7584C3F6-C129-47AF-AA88-E76ADD3BE26E}" destId="{C62C1BBF-3025-4FC0-A027-44FA4D0B51C2}" srcOrd="0" destOrd="0" presId="urn:microsoft.com/office/officeart/2005/8/layout/chevron2"/>
    <dgm:cxn modelId="{175AA30D-4C01-4F88-8AC3-8E028255AE7B}" type="presParOf" srcId="{C62C1BBF-3025-4FC0-A027-44FA4D0B51C2}" destId="{2447246A-1E97-4260-AF2A-A44BF9ECB8AF}" srcOrd="0" destOrd="0" presId="urn:microsoft.com/office/officeart/2005/8/layout/chevron2"/>
    <dgm:cxn modelId="{160D1047-8AEA-4A62-AF88-382EBD55F617}" type="presParOf" srcId="{C62C1BBF-3025-4FC0-A027-44FA4D0B51C2}" destId="{9D01AD9F-6EB0-4BD3-892A-AFFDCD68F476}" srcOrd="1" destOrd="0" presId="urn:microsoft.com/office/officeart/2005/8/layout/chevron2"/>
    <dgm:cxn modelId="{83A2602D-4E87-47E8-9291-FF341ABC08BD}" type="presParOf" srcId="{7584C3F6-C129-47AF-AA88-E76ADD3BE26E}" destId="{89500BD8-AED6-4252-AFB2-76CA8134BAD4}" srcOrd="1" destOrd="0" presId="urn:microsoft.com/office/officeart/2005/8/layout/chevron2"/>
    <dgm:cxn modelId="{A261B257-2BE9-4AC6-A024-4860E98F35FD}" type="presParOf" srcId="{7584C3F6-C129-47AF-AA88-E76ADD3BE26E}" destId="{3A16477A-7EAE-4802-BD95-B6E4822FE82C}" srcOrd="2" destOrd="0" presId="urn:microsoft.com/office/officeart/2005/8/layout/chevron2"/>
    <dgm:cxn modelId="{9200188D-BB79-47C8-A68C-EA77E3D38D76}" type="presParOf" srcId="{3A16477A-7EAE-4802-BD95-B6E4822FE82C}" destId="{68886EF2-E0A8-4855-A1EF-F894874E931F}" srcOrd="0" destOrd="0" presId="urn:microsoft.com/office/officeart/2005/8/layout/chevron2"/>
    <dgm:cxn modelId="{B3F662A0-7AF6-4EC8-940F-BECB143B9CD5}" type="presParOf" srcId="{3A16477A-7EAE-4802-BD95-B6E4822FE82C}" destId="{7CCEB82B-3F27-4BA6-A18A-35ABFBF9B0C7}" srcOrd="1" destOrd="0" presId="urn:microsoft.com/office/officeart/2005/8/layout/chevron2"/>
    <dgm:cxn modelId="{AA40554C-57F6-483C-8FEB-DCC68F01ED69}" type="presParOf" srcId="{7584C3F6-C129-47AF-AA88-E76ADD3BE26E}" destId="{F1509421-82FE-4EC4-8B03-C25BB14B297E}" srcOrd="3" destOrd="0" presId="urn:microsoft.com/office/officeart/2005/8/layout/chevron2"/>
    <dgm:cxn modelId="{9B70E8F0-9738-4AE6-AB62-6060605E5185}" type="presParOf" srcId="{7584C3F6-C129-47AF-AA88-E76ADD3BE26E}" destId="{5B0CBD83-2AEC-4F24-8E77-F2A3778D2FCF}" srcOrd="4" destOrd="0" presId="urn:microsoft.com/office/officeart/2005/8/layout/chevron2"/>
    <dgm:cxn modelId="{DE08C535-A276-495E-80F2-3AC70116361E}" type="presParOf" srcId="{5B0CBD83-2AEC-4F24-8E77-F2A3778D2FCF}" destId="{276AAEBC-A8F6-4737-9FBB-E8028E2AC228}" srcOrd="0" destOrd="0" presId="urn:microsoft.com/office/officeart/2005/8/layout/chevron2"/>
    <dgm:cxn modelId="{B012FB6D-AD09-4746-95CE-937FFA18D11F}" type="presParOf" srcId="{5B0CBD83-2AEC-4F24-8E77-F2A3778D2FCF}" destId="{4244BF5C-2A11-4166-BE97-B4C5E3E4AED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989BE6A-8E47-43BE-88E8-B6A0B11CA60F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it-IT"/>
        </a:p>
      </dgm:t>
    </dgm:pt>
    <dgm:pt modelId="{35CF342B-B2E7-4E05-90FA-108A23904E59}">
      <dgm:prSet/>
      <dgm:spPr/>
      <dgm:t>
        <a:bodyPr/>
        <a:lstStyle/>
        <a:p>
          <a:pPr rtl="0"/>
          <a:r>
            <a:rPr lang="it-IT" smtClean="0"/>
            <a:t>Individuare le attività nell’ambito delle quali è più elevato il rischio di  corruzione</a:t>
          </a:r>
          <a:endParaRPr lang="it-IT"/>
        </a:p>
      </dgm:t>
    </dgm:pt>
    <dgm:pt modelId="{BD431CFF-0FF3-4B55-8B2E-CF9D6AF65500}" type="parTrans" cxnId="{7DDD38F0-CA77-4E2E-B0F5-8E0CF195E18D}">
      <dgm:prSet/>
      <dgm:spPr/>
      <dgm:t>
        <a:bodyPr/>
        <a:lstStyle/>
        <a:p>
          <a:endParaRPr lang="it-IT"/>
        </a:p>
      </dgm:t>
    </dgm:pt>
    <dgm:pt modelId="{6FA9BE04-FB38-4BCD-9CC7-D6DDED607F11}" type="sibTrans" cxnId="{7DDD38F0-CA77-4E2E-B0F5-8E0CF195E18D}">
      <dgm:prSet/>
      <dgm:spPr/>
      <dgm:t>
        <a:bodyPr/>
        <a:lstStyle/>
        <a:p>
          <a:endParaRPr lang="it-IT"/>
        </a:p>
      </dgm:t>
    </dgm:pt>
    <dgm:pt modelId="{5237FD7C-E961-45C7-A1CD-36A76CFE0B89}">
      <dgm:prSet/>
      <dgm:spPr/>
      <dgm:t>
        <a:bodyPr/>
        <a:lstStyle/>
        <a:p>
          <a:pPr rtl="0"/>
          <a:r>
            <a:rPr lang="it-IT" smtClean="0"/>
            <a:t>Prevedere meccanismi per prevenire il rischio della corruzione</a:t>
          </a:r>
          <a:endParaRPr lang="it-IT"/>
        </a:p>
      </dgm:t>
    </dgm:pt>
    <dgm:pt modelId="{E96C5263-0FDB-44A8-8A4F-D5F843EE8A65}" type="parTrans" cxnId="{D7077BA5-9D7F-466A-8E1B-D84C6D9B466F}">
      <dgm:prSet/>
      <dgm:spPr/>
      <dgm:t>
        <a:bodyPr/>
        <a:lstStyle/>
        <a:p>
          <a:endParaRPr lang="it-IT"/>
        </a:p>
      </dgm:t>
    </dgm:pt>
    <dgm:pt modelId="{CFB30EC4-1690-4883-9892-9475163AEE64}" type="sibTrans" cxnId="{D7077BA5-9D7F-466A-8E1B-D84C6D9B466F}">
      <dgm:prSet/>
      <dgm:spPr/>
      <dgm:t>
        <a:bodyPr/>
        <a:lstStyle/>
        <a:p>
          <a:endParaRPr lang="it-IT"/>
        </a:p>
      </dgm:t>
    </dgm:pt>
    <dgm:pt modelId="{AD0ED661-C867-493C-86C7-8B2DE17725F2}">
      <dgm:prSet/>
      <dgm:spPr/>
      <dgm:t>
        <a:bodyPr/>
        <a:lstStyle/>
        <a:p>
          <a:pPr rtl="0"/>
          <a:r>
            <a:rPr lang="it-IT" smtClean="0"/>
            <a:t>Prevedere obblighi di informazione nei confronti del RPC</a:t>
          </a:r>
          <a:endParaRPr lang="it-IT"/>
        </a:p>
      </dgm:t>
    </dgm:pt>
    <dgm:pt modelId="{9D4DFA77-FCA2-4E7F-AD32-FEE0FBDCF689}" type="parTrans" cxnId="{FA27C9FC-2E8D-459B-B60F-E20C1E61CB41}">
      <dgm:prSet/>
      <dgm:spPr/>
      <dgm:t>
        <a:bodyPr/>
        <a:lstStyle/>
        <a:p>
          <a:endParaRPr lang="it-IT"/>
        </a:p>
      </dgm:t>
    </dgm:pt>
    <dgm:pt modelId="{D3617E8A-DF2D-4923-8709-B9DC498CAD20}" type="sibTrans" cxnId="{FA27C9FC-2E8D-459B-B60F-E20C1E61CB41}">
      <dgm:prSet/>
      <dgm:spPr/>
      <dgm:t>
        <a:bodyPr/>
        <a:lstStyle/>
        <a:p>
          <a:endParaRPr lang="it-IT"/>
        </a:p>
      </dgm:t>
    </dgm:pt>
    <dgm:pt modelId="{62957A3D-5C96-4BD6-AF02-1642CFE245A1}">
      <dgm:prSet/>
      <dgm:spPr/>
      <dgm:t>
        <a:bodyPr/>
        <a:lstStyle/>
        <a:p>
          <a:pPr rtl="0"/>
          <a:r>
            <a:rPr lang="it-IT" smtClean="0"/>
            <a:t>Monitorare il rispetto dei termini per la conclusione del procedimenti</a:t>
          </a:r>
          <a:endParaRPr lang="it-IT"/>
        </a:p>
      </dgm:t>
    </dgm:pt>
    <dgm:pt modelId="{6BD419F3-DF94-4B03-B579-69AEDBADA1D0}" type="parTrans" cxnId="{28188576-B1AC-402E-9E9F-70749003AF4E}">
      <dgm:prSet/>
      <dgm:spPr/>
      <dgm:t>
        <a:bodyPr/>
        <a:lstStyle/>
        <a:p>
          <a:endParaRPr lang="it-IT"/>
        </a:p>
      </dgm:t>
    </dgm:pt>
    <dgm:pt modelId="{C9560B52-EFB0-4DE6-8F2F-A7E9A8C09945}" type="sibTrans" cxnId="{28188576-B1AC-402E-9E9F-70749003AF4E}">
      <dgm:prSet/>
      <dgm:spPr/>
      <dgm:t>
        <a:bodyPr/>
        <a:lstStyle/>
        <a:p>
          <a:endParaRPr lang="it-IT"/>
        </a:p>
      </dgm:t>
    </dgm:pt>
    <dgm:pt modelId="{11D243E9-DC43-4673-96E1-F12B46C0B4BB}">
      <dgm:prSet/>
      <dgm:spPr/>
      <dgm:t>
        <a:bodyPr/>
        <a:lstStyle/>
        <a:p>
          <a:pPr rtl="0"/>
          <a:r>
            <a:rPr lang="it-IT" smtClean="0"/>
            <a:t>Monitorare i rapporti tra l’amministrazione e i soggetti che con essa</a:t>
          </a:r>
          <a:endParaRPr lang="it-IT"/>
        </a:p>
      </dgm:t>
    </dgm:pt>
    <dgm:pt modelId="{3E13C80E-2485-4EB5-A3C2-677CB4999C43}" type="parTrans" cxnId="{7C49015C-9275-4C9B-AA59-1AD6F2DA5F6A}">
      <dgm:prSet/>
      <dgm:spPr/>
      <dgm:t>
        <a:bodyPr/>
        <a:lstStyle/>
        <a:p>
          <a:endParaRPr lang="it-IT"/>
        </a:p>
      </dgm:t>
    </dgm:pt>
    <dgm:pt modelId="{DE351BDC-D4F0-4B77-9273-0B8FAE5BBE49}" type="sibTrans" cxnId="{7C49015C-9275-4C9B-AA59-1AD6F2DA5F6A}">
      <dgm:prSet/>
      <dgm:spPr/>
      <dgm:t>
        <a:bodyPr/>
        <a:lstStyle/>
        <a:p>
          <a:endParaRPr lang="it-IT"/>
        </a:p>
      </dgm:t>
    </dgm:pt>
    <dgm:pt modelId="{3223F60C-7338-440F-B12B-16B4DF0DD517}">
      <dgm:prSet/>
      <dgm:spPr/>
      <dgm:t>
        <a:bodyPr/>
        <a:lstStyle/>
        <a:p>
          <a:pPr rtl="0"/>
          <a:r>
            <a:rPr lang="it-IT" smtClean="0"/>
            <a:t>interloquiscono (ad esempio: in caso di sottoscrizione di contratti, richiedenti</a:t>
          </a:r>
          <a:endParaRPr lang="it-IT"/>
        </a:p>
      </dgm:t>
    </dgm:pt>
    <dgm:pt modelId="{2A030448-C7A3-461D-934F-D56FF6524C8A}" type="parTrans" cxnId="{597D70B9-95F2-4229-944B-654114EC297E}">
      <dgm:prSet/>
      <dgm:spPr/>
      <dgm:t>
        <a:bodyPr/>
        <a:lstStyle/>
        <a:p>
          <a:endParaRPr lang="it-IT"/>
        </a:p>
      </dgm:t>
    </dgm:pt>
    <dgm:pt modelId="{26BEF3FC-1250-42B7-AE35-45CE7E513360}" type="sibTrans" cxnId="{597D70B9-95F2-4229-944B-654114EC297E}">
      <dgm:prSet/>
      <dgm:spPr/>
      <dgm:t>
        <a:bodyPr/>
        <a:lstStyle/>
        <a:p>
          <a:endParaRPr lang="it-IT"/>
        </a:p>
      </dgm:t>
    </dgm:pt>
    <dgm:pt modelId="{8FE34818-BBEA-450B-B9D4-7E42EAC09EA3}">
      <dgm:prSet/>
      <dgm:spPr/>
      <dgm:t>
        <a:bodyPr/>
        <a:lstStyle/>
        <a:p>
          <a:pPr rtl="0"/>
          <a:r>
            <a:rPr lang="it-IT" smtClean="0"/>
            <a:t>autorizzazioni o concessioni)</a:t>
          </a:r>
          <a:endParaRPr lang="it-IT"/>
        </a:p>
      </dgm:t>
    </dgm:pt>
    <dgm:pt modelId="{116B1B4D-6762-4197-A5D4-AE98E7AF5163}" type="parTrans" cxnId="{EDA1AF05-F3F8-4218-9B3D-C5DF6D2D0281}">
      <dgm:prSet/>
      <dgm:spPr/>
      <dgm:t>
        <a:bodyPr/>
        <a:lstStyle/>
        <a:p>
          <a:endParaRPr lang="it-IT"/>
        </a:p>
      </dgm:t>
    </dgm:pt>
    <dgm:pt modelId="{3EC2B623-F811-4DED-BD80-151E74695774}" type="sibTrans" cxnId="{EDA1AF05-F3F8-4218-9B3D-C5DF6D2D0281}">
      <dgm:prSet/>
      <dgm:spPr/>
      <dgm:t>
        <a:bodyPr/>
        <a:lstStyle/>
        <a:p>
          <a:endParaRPr lang="it-IT"/>
        </a:p>
      </dgm:t>
    </dgm:pt>
    <dgm:pt modelId="{AB019467-04D9-41F8-AF18-F58C50660713}">
      <dgm:prSet/>
      <dgm:spPr/>
      <dgm:t>
        <a:bodyPr/>
        <a:lstStyle/>
        <a:p>
          <a:pPr rtl="0"/>
          <a:r>
            <a:rPr lang="it-IT" smtClean="0"/>
            <a:t>Individuare obblighi di trasparenza</a:t>
          </a:r>
          <a:endParaRPr lang="it-IT"/>
        </a:p>
      </dgm:t>
    </dgm:pt>
    <dgm:pt modelId="{5C88432A-A8BD-45AA-8D56-C8D71696F192}" type="parTrans" cxnId="{F4AD3887-D9F5-4D2D-877E-5C36E9562210}">
      <dgm:prSet/>
      <dgm:spPr/>
      <dgm:t>
        <a:bodyPr/>
        <a:lstStyle/>
        <a:p>
          <a:endParaRPr lang="it-IT"/>
        </a:p>
      </dgm:t>
    </dgm:pt>
    <dgm:pt modelId="{4F7F2D78-4C9F-4AF4-828D-CE76DB79A5EE}" type="sibTrans" cxnId="{F4AD3887-D9F5-4D2D-877E-5C36E9562210}">
      <dgm:prSet/>
      <dgm:spPr/>
      <dgm:t>
        <a:bodyPr/>
        <a:lstStyle/>
        <a:p>
          <a:endParaRPr lang="it-IT"/>
        </a:p>
      </dgm:t>
    </dgm:pt>
    <dgm:pt modelId="{7C9EC7B7-BDB6-4B66-8D21-3371BD6B940F}" type="pres">
      <dgm:prSet presAssocID="{2989BE6A-8E47-43BE-88E8-B6A0B11CA60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4A6BB7AB-5E3C-4812-A1DC-17A564CB04D0}" type="pres">
      <dgm:prSet presAssocID="{35CF342B-B2E7-4E05-90FA-108A23904E59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D21FBA2-86EE-4BDC-B941-F48DEDADAB55}" type="pres">
      <dgm:prSet presAssocID="{6FA9BE04-FB38-4BCD-9CC7-D6DDED607F11}" presName="sibTrans" presStyleLbl="sibTrans2D1" presStyleIdx="0" presStyleCnt="6"/>
      <dgm:spPr/>
      <dgm:t>
        <a:bodyPr/>
        <a:lstStyle/>
        <a:p>
          <a:endParaRPr lang="it-IT"/>
        </a:p>
      </dgm:t>
    </dgm:pt>
    <dgm:pt modelId="{43A16E0B-55EF-4D57-ACDD-64B295AC6450}" type="pres">
      <dgm:prSet presAssocID="{6FA9BE04-FB38-4BCD-9CC7-D6DDED607F11}" presName="connectorText" presStyleLbl="sibTrans2D1" presStyleIdx="0" presStyleCnt="6"/>
      <dgm:spPr/>
      <dgm:t>
        <a:bodyPr/>
        <a:lstStyle/>
        <a:p>
          <a:endParaRPr lang="it-IT"/>
        </a:p>
      </dgm:t>
    </dgm:pt>
    <dgm:pt modelId="{06A9395D-2CC7-41A9-92CD-66C6F337EC3F}" type="pres">
      <dgm:prSet presAssocID="{5237FD7C-E961-45C7-A1CD-36A76CFE0B89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D1A92EC7-C53E-45C2-A2AD-2AE5D2080B66}" type="pres">
      <dgm:prSet presAssocID="{CFB30EC4-1690-4883-9892-9475163AEE64}" presName="sibTrans" presStyleLbl="sibTrans2D1" presStyleIdx="1" presStyleCnt="6"/>
      <dgm:spPr/>
      <dgm:t>
        <a:bodyPr/>
        <a:lstStyle/>
        <a:p>
          <a:endParaRPr lang="it-IT"/>
        </a:p>
      </dgm:t>
    </dgm:pt>
    <dgm:pt modelId="{85F88C1F-75EE-40D4-A05B-91CE7207B91C}" type="pres">
      <dgm:prSet presAssocID="{CFB30EC4-1690-4883-9892-9475163AEE64}" presName="connectorText" presStyleLbl="sibTrans2D1" presStyleIdx="1" presStyleCnt="6"/>
      <dgm:spPr/>
      <dgm:t>
        <a:bodyPr/>
        <a:lstStyle/>
        <a:p>
          <a:endParaRPr lang="it-IT"/>
        </a:p>
      </dgm:t>
    </dgm:pt>
    <dgm:pt modelId="{78DD11D9-3EA2-45D1-8F11-C786AFDE3C44}" type="pres">
      <dgm:prSet presAssocID="{AD0ED661-C867-493C-86C7-8B2DE17725F2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E627CE3-BE4F-4F02-8927-99E8CDA20BA7}" type="pres">
      <dgm:prSet presAssocID="{D3617E8A-DF2D-4923-8709-B9DC498CAD20}" presName="sibTrans" presStyleLbl="sibTrans2D1" presStyleIdx="2" presStyleCnt="6"/>
      <dgm:spPr/>
      <dgm:t>
        <a:bodyPr/>
        <a:lstStyle/>
        <a:p>
          <a:endParaRPr lang="it-IT"/>
        </a:p>
      </dgm:t>
    </dgm:pt>
    <dgm:pt modelId="{F698791A-5EE2-48FC-9161-AA124633C4AC}" type="pres">
      <dgm:prSet presAssocID="{D3617E8A-DF2D-4923-8709-B9DC498CAD20}" presName="connectorText" presStyleLbl="sibTrans2D1" presStyleIdx="2" presStyleCnt="6"/>
      <dgm:spPr/>
      <dgm:t>
        <a:bodyPr/>
        <a:lstStyle/>
        <a:p>
          <a:endParaRPr lang="it-IT"/>
        </a:p>
      </dgm:t>
    </dgm:pt>
    <dgm:pt modelId="{9CC4460C-49F3-423D-B738-6FA538D0BFA4}" type="pres">
      <dgm:prSet presAssocID="{62957A3D-5C96-4BD6-AF02-1642CFE245A1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9E26AA67-ABF3-4D44-A025-97FE38B75916}" type="pres">
      <dgm:prSet presAssocID="{C9560B52-EFB0-4DE6-8F2F-A7E9A8C09945}" presName="sibTrans" presStyleLbl="sibTrans2D1" presStyleIdx="3" presStyleCnt="6"/>
      <dgm:spPr/>
      <dgm:t>
        <a:bodyPr/>
        <a:lstStyle/>
        <a:p>
          <a:endParaRPr lang="it-IT"/>
        </a:p>
      </dgm:t>
    </dgm:pt>
    <dgm:pt modelId="{208146AE-5925-4D87-82A2-980E5D03A877}" type="pres">
      <dgm:prSet presAssocID="{C9560B52-EFB0-4DE6-8F2F-A7E9A8C09945}" presName="connectorText" presStyleLbl="sibTrans2D1" presStyleIdx="3" presStyleCnt="6"/>
      <dgm:spPr/>
      <dgm:t>
        <a:bodyPr/>
        <a:lstStyle/>
        <a:p>
          <a:endParaRPr lang="it-IT"/>
        </a:p>
      </dgm:t>
    </dgm:pt>
    <dgm:pt modelId="{952CF669-9D2F-4E11-B881-AA0524264A90}" type="pres">
      <dgm:prSet presAssocID="{11D243E9-DC43-4673-96E1-F12B46C0B4BB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60A0352-A870-43B5-91BF-9ACB366342AA}" type="pres">
      <dgm:prSet presAssocID="{DE351BDC-D4F0-4B77-9273-0B8FAE5BBE49}" presName="sibTrans" presStyleLbl="sibTrans2D1" presStyleIdx="4" presStyleCnt="6"/>
      <dgm:spPr/>
      <dgm:t>
        <a:bodyPr/>
        <a:lstStyle/>
        <a:p>
          <a:endParaRPr lang="it-IT"/>
        </a:p>
      </dgm:t>
    </dgm:pt>
    <dgm:pt modelId="{F6665B1B-56F4-4056-97F0-6F2AECC3AB5D}" type="pres">
      <dgm:prSet presAssocID="{DE351BDC-D4F0-4B77-9273-0B8FAE5BBE49}" presName="connectorText" presStyleLbl="sibTrans2D1" presStyleIdx="4" presStyleCnt="6"/>
      <dgm:spPr/>
      <dgm:t>
        <a:bodyPr/>
        <a:lstStyle/>
        <a:p>
          <a:endParaRPr lang="it-IT"/>
        </a:p>
      </dgm:t>
    </dgm:pt>
    <dgm:pt modelId="{BDACE4D7-399F-478B-9AC0-CDBB69C888DB}" type="pres">
      <dgm:prSet presAssocID="{3223F60C-7338-440F-B12B-16B4DF0DD517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FD1829AA-29E5-41CF-BD2A-C4389B361831}" type="pres">
      <dgm:prSet presAssocID="{26BEF3FC-1250-42B7-AE35-45CE7E513360}" presName="sibTrans" presStyleLbl="sibTrans2D1" presStyleIdx="5" presStyleCnt="6"/>
      <dgm:spPr/>
      <dgm:t>
        <a:bodyPr/>
        <a:lstStyle/>
        <a:p>
          <a:endParaRPr lang="it-IT"/>
        </a:p>
      </dgm:t>
    </dgm:pt>
    <dgm:pt modelId="{49D2C15A-5864-4E8F-A5E0-46E7806E375D}" type="pres">
      <dgm:prSet presAssocID="{26BEF3FC-1250-42B7-AE35-45CE7E513360}" presName="connectorText" presStyleLbl="sibTrans2D1" presStyleIdx="5" presStyleCnt="6"/>
      <dgm:spPr/>
      <dgm:t>
        <a:bodyPr/>
        <a:lstStyle/>
        <a:p>
          <a:endParaRPr lang="it-IT"/>
        </a:p>
      </dgm:t>
    </dgm:pt>
    <dgm:pt modelId="{048E175E-EE14-481C-BDC9-22C858B04143}" type="pres">
      <dgm:prSet presAssocID="{8FE34818-BBEA-450B-B9D4-7E42EAC09EA3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7C49015C-9275-4C9B-AA59-1AD6F2DA5F6A}" srcId="{2989BE6A-8E47-43BE-88E8-B6A0B11CA60F}" destId="{11D243E9-DC43-4673-96E1-F12B46C0B4BB}" srcOrd="4" destOrd="0" parTransId="{3E13C80E-2485-4EB5-A3C2-677CB4999C43}" sibTransId="{DE351BDC-D4F0-4B77-9273-0B8FAE5BBE49}"/>
    <dgm:cxn modelId="{28188576-B1AC-402E-9E9F-70749003AF4E}" srcId="{2989BE6A-8E47-43BE-88E8-B6A0B11CA60F}" destId="{62957A3D-5C96-4BD6-AF02-1642CFE245A1}" srcOrd="3" destOrd="0" parTransId="{6BD419F3-DF94-4B03-B579-69AEDBADA1D0}" sibTransId="{C9560B52-EFB0-4DE6-8F2F-A7E9A8C09945}"/>
    <dgm:cxn modelId="{3BFAE19F-F684-4733-B445-5827DA9947E1}" type="presOf" srcId="{CFB30EC4-1690-4883-9892-9475163AEE64}" destId="{85F88C1F-75EE-40D4-A05B-91CE7207B91C}" srcOrd="1" destOrd="0" presId="urn:microsoft.com/office/officeart/2005/8/layout/process1"/>
    <dgm:cxn modelId="{09DD5C8B-5CA3-4155-9211-A3A6C52E3CA8}" type="presOf" srcId="{AB019467-04D9-41F8-AF18-F58C50660713}" destId="{048E175E-EE14-481C-BDC9-22C858B04143}" srcOrd="0" destOrd="1" presId="urn:microsoft.com/office/officeart/2005/8/layout/process1"/>
    <dgm:cxn modelId="{66FE84E2-D946-4119-8B88-CC09D18C1647}" type="presOf" srcId="{DE351BDC-D4F0-4B77-9273-0B8FAE5BBE49}" destId="{A60A0352-A870-43B5-91BF-9ACB366342AA}" srcOrd="0" destOrd="0" presId="urn:microsoft.com/office/officeart/2005/8/layout/process1"/>
    <dgm:cxn modelId="{BA80795C-12FD-401E-B19D-89961ED8E8D5}" type="presOf" srcId="{C9560B52-EFB0-4DE6-8F2F-A7E9A8C09945}" destId="{208146AE-5925-4D87-82A2-980E5D03A877}" srcOrd="1" destOrd="0" presId="urn:microsoft.com/office/officeart/2005/8/layout/process1"/>
    <dgm:cxn modelId="{D9AF3B90-4925-49C5-B4A7-DB8C4CDF11AA}" type="presOf" srcId="{2989BE6A-8E47-43BE-88E8-B6A0B11CA60F}" destId="{7C9EC7B7-BDB6-4B66-8D21-3371BD6B940F}" srcOrd="0" destOrd="0" presId="urn:microsoft.com/office/officeart/2005/8/layout/process1"/>
    <dgm:cxn modelId="{7DDD38F0-CA77-4E2E-B0F5-8E0CF195E18D}" srcId="{2989BE6A-8E47-43BE-88E8-B6A0B11CA60F}" destId="{35CF342B-B2E7-4E05-90FA-108A23904E59}" srcOrd="0" destOrd="0" parTransId="{BD431CFF-0FF3-4B55-8B2E-CF9D6AF65500}" sibTransId="{6FA9BE04-FB38-4BCD-9CC7-D6DDED607F11}"/>
    <dgm:cxn modelId="{2AAF2019-446A-4F53-95D2-EB3A96DBE3C6}" type="presOf" srcId="{CFB30EC4-1690-4883-9892-9475163AEE64}" destId="{D1A92EC7-C53E-45C2-A2AD-2AE5D2080B66}" srcOrd="0" destOrd="0" presId="urn:microsoft.com/office/officeart/2005/8/layout/process1"/>
    <dgm:cxn modelId="{53BED57B-6795-4008-9576-C2B3CE0904FB}" type="presOf" srcId="{5237FD7C-E961-45C7-A1CD-36A76CFE0B89}" destId="{06A9395D-2CC7-41A9-92CD-66C6F337EC3F}" srcOrd="0" destOrd="0" presId="urn:microsoft.com/office/officeart/2005/8/layout/process1"/>
    <dgm:cxn modelId="{B082E923-EC85-4678-B564-716B8A539920}" type="presOf" srcId="{C9560B52-EFB0-4DE6-8F2F-A7E9A8C09945}" destId="{9E26AA67-ABF3-4D44-A025-97FE38B75916}" srcOrd="0" destOrd="0" presId="urn:microsoft.com/office/officeart/2005/8/layout/process1"/>
    <dgm:cxn modelId="{DE586741-CD19-48F9-AF02-F2DC4F28D94E}" type="presOf" srcId="{6FA9BE04-FB38-4BCD-9CC7-D6DDED607F11}" destId="{43A16E0B-55EF-4D57-ACDD-64B295AC6450}" srcOrd="1" destOrd="0" presId="urn:microsoft.com/office/officeart/2005/8/layout/process1"/>
    <dgm:cxn modelId="{4187886B-4450-41AF-9B6A-6BD66C2538A0}" type="presOf" srcId="{D3617E8A-DF2D-4923-8709-B9DC498CAD20}" destId="{4E627CE3-BE4F-4F02-8927-99E8CDA20BA7}" srcOrd="0" destOrd="0" presId="urn:microsoft.com/office/officeart/2005/8/layout/process1"/>
    <dgm:cxn modelId="{FA27C9FC-2E8D-459B-B60F-E20C1E61CB41}" srcId="{2989BE6A-8E47-43BE-88E8-B6A0B11CA60F}" destId="{AD0ED661-C867-493C-86C7-8B2DE17725F2}" srcOrd="2" destOrd="0" parTransId="{9D4DFA77-FCA2-4E7F-AD32-FEE0FBDCF689}" sibTransId="{D3617E8A-DF2D-4923-8709-B9DC498CAD20}"/>
    <dgm:cxn modelId="{F4AD3887-D9F5-4D2D-877E-5C36E9562210}" srcId="{8FE34818-BBEA-450B-B9D4-7E42EAC09EA3}" destId="{AB019467-04D9-41F8-AF18-F58C50660713}" srcOrd="0" destOrd="0" parTransId="{5C88432A-A8BD-45AA-8D56-C8D71696F192}" sibTransId="{4F7F2D78-4C9F-4AF4-828D-CE76DB79A5EE}"/>
    <dgm:cxn modelId="{BFADDA1D-1800-47C0-9BA3-660A134EF7DE}" type="presOf" srcId="{26BEF3FC-1250-42B7-AE35-45CE7E513360}" destId="{49D2C15A-5864-4E8F-A5E0-46E7806E375D}" srcOrd="1" destOrd="0" presId="urn:microsoft.com/office/officeart/2005/8/layout/process1"/>
    <dgm:cxn modelId="{D7077BA5-9D7F-466A-8E1B-D84C6D9B466F}" srcId="{2989BE6A-8E47-43BE-88E8-B6A0B11CA60F}" destId="{5237FD7C-E961-45C7-A1CD-36A76CFE0B89}" srcOrd="1" destOrd="0" parTransId="{E96C5263-0FDB-44A8-8A4F-D5F843EE8A65}" sibTransId="{CFB30EC4-1690-4883-9892-9475163AEE64}"/>
    <dgm:cxn modelId="{F690DCB6-E0E8-4133-B663-3CB9EB5463F6}" type="presOf" srcId="{11D243E9-DC43-4673-96E1-F12B46C0B4BB}" destId="{952CF669-9D2F-4E11-B881-AA0524264A90}" srcOrd="0" destOrd="0" presId="urn:microsoft.com/office/officeart/2005/8/layout/process1"/>
    <dgm:cxn modelId="{92735ABF-9603-4865-BF32-9DA941E6433C}" type="presOf" srcId="{D3617E8A-DF2D-4923-8709-B9DC498CAD20}" destId="{F698791A-5EE2-48FC-9161-AA124633C4AC}" srcOrd="1" destOrd="0" presId="urn:microsoft.com/office/officeart/2005/8/layout/process1"/>
    <dgm:cxn modelId="{597D70B9-95F2-4229-944B-654114EC297E}" srcId="{2989BE6A-8E47-43BE-88E8-B6A0B11CA60F}" destId="{3223F60C-7338-440F-B12B-16B4DF0DD517}" srcOrd="5" destOrd="0" parTransId="{2A030448-C7A3-461D-934F-D56FF6524C8A}" sibTransId="{26BEF3FC-1250-42B7-AE35-45CE7E513360}"/>
    <dgm:cxn modelId="{88BD181E-EB6D-40D2-874F-EBB3CC83875B}" type="presOf" srcId="{62957A3D-5C96-4BD6-AF02-1642CFE245A1}" destId="{9CC4460C-49F3-423D-B738-6FA538D0BFA4}" srcOrd="0" destOrd="0" presId="urn:microsoft.com/office/officeart/2005/8/layout/process1"/>
    <dgm:cxn modelId="{34F60C9A-D077-44DF-80A1-908DACDA0564}" type="presOf" srcId="{DE351BDC-D4F0-4B77-9273-0B8FAE5BBE49}" destId="{F6665B1B-56F4-4056-97F0-6F2AECC3AB5D}" srcOrd="1" destOrd="0" presId="urn:microsoft.com/office/officeart/2005/8/layout/process1"/>
    <dgm:cxn modelId="{55A7B421-BB79-4EE1-83AB-C6267E66FDC8}" type="presOf" srcId="{8FE34818-BBEA-450B-B9D4-7E42EAC09EA3}" destId="{048E175E-EE14-481C-BDC9-22C858B04143}" srcOrd="0" destOrd="0" presId="urn:microsoft.com/office/officeart/2005/8/layout/process1"/>
    <dgm:cxn modelId="{4B8CAA76-36BB-4DD1-9302-B931B9DE6188}" type="presOf" srcId="{35CF342B-B2E7-4E05-90FA-108A23904E59}" destId="{4A6BB7AB-5E3C-4812-A1DC-17A564CB04D0}" srcOrd="0" destOrd="0" presId="urn:microsoft.com/office/officeart/2005/8/layout/process1"/>
    <dgm:cxn modelId="{D87D11E0-0AC2-46FB-877B-FDDEDC245B4F}" type="presOf" srcId="{6FA9BE04-FB38-4BCD-9CC7-D6DDED607F11}" destId="{8D21FBA2-86EE-4BDC-B941-F48DEDADAB55}" srcOrd="0" destOrd="0" presId="urn:microsoft.com/office/officeart/2005/8/layout/process1"/>
    <dgm:cxn modelId="{EDA1AF05-F3F8-4218-9B3D-C5DF6D2D0281}" srcId="{2989BE6A-8E47-43BE-88E8-B6A0B11CA60F}" destId="{8FE34818-BBEA-450B-B9D4-7E42EAC09EA3}" srcOrd="6" destOrd="0" parTransId="{116B1B4D-6762-4197-A5D4-AE98E7AF5163}" sibTransId="{3EC2B623-F811-4DED-BD80-151E74695774}"/>
    <dgm:cxn modelId="{C811A0FC-2DF9-4032-BED0-F067C3974CA1}" type="presOf" srcId="{AD0ED661-C867-493C-86C7-8B2DE17725F2}" destId="{78DD11D9-3EA2-45D1-8F11-C786AFDE3C44}" srcOrd="0" destOrd="0" presId="urn:microsoft.com/office/officeart/2005/8/layout/process1"/>
    <dgm:cxn modelId="{BF01A2B3-071E-40C2-9B78-ECF4D6B702DF}" type="presOf" srcId="{3223F60C-7338-440F-B12B-16B4DF0DD517}" destId="{BDACE4D7-399F-478B-9AC0-CDBB69C888DB}" srcOrd="0" destOrd="0" presId="urn:microsoft.com/office/officeart/2005/8/layout/process1"/>
    <dgm:cxn modelId="{02D7433B-912A-46AB-A8E0-5CB234792136}" type="presOf" srcId="{26BEF3FC-1250-42B7-AE35-45CE7E513360}" destId="{FD1829AA-29E5-41CF-BD2A-C4389B361831}" srcOrd="0" destOrd="0" presId="urn:microsoft.com/office/officeart/2005/8/layout/process1"/>
    <dgm:cxn modelId="{DEB2708F-7B0E-495A-B040-4533CB4EED4A}" type="presParOf" srcId="{7C9EC7B7-BDB6-4B66-8D21-3371BD6B940F}" destId="{4A6BB7AB-5E3C-4812-A1DC-17A564CB04D0}" srcOrd="0" destOrd="0" presId="urn:microsoft.com/office/officeart/2005/8/layout/process1"/>
    <dgm:cxn modelId="{0B35ED28-9EA5-4B68-9279-5962727CBC0C}" type="presParOf" srcId="{7C9EC7B7-BDB6-4B66-8D21-3371BD6B940F}" destId="{8D21FBA2-86EE-4BDC-B941-F48DEDADAB55}" srcOrd="1" destOrd="0" presId="urn:microsoft.com/office/officeart/2005/8/layout/process1"/>
    <dgm:cxn modelId="{03317450-1B7E-4347-B773-F39CB56039DF}" type="presParOf" srcId="{8D21FBA2-86EE-4BDC-B941-F48DEDADAB55}" destId="{43A16E0B-55EF-4D57-ACDD-64B295AC6450}" srcOrd="0" destOrd="0" presId="urn:microsoft.com/office/officeart/2005/8/layout/process1"/>
    <dgm:cxn modelId="{A2D56D5B-9D04-49E3-A188-EFE2FA1073C4}" type="presParOf" srcId="{7C9EC7B7-BDB6-4B66-8D21-3371BD6B940F}" destId="{06A9395D-2CC7-41A9-92CD-66C6F337EC3F}" srcOrd="2" destOrd="0" presId="urn:microsoft.com/office/officeart/2005/8/layout/process1"/>
    <dgm:cxn modelId="{0EE1287C-0598-4631-998C-98580BE041AF}" type="presParOf" srcId="{7C9EC7B7-BDB6-4B66-8D21-3371BD6B940F}" destId="{D1A92EC7-C53E-45C2-A2AD-2AE5D2080B66}" srcOrd="3" destOrd="0" presId="urn:microsoft.com/office/officeart/2005/8/layout/process1"/>
    <dgm:cxn modelId="{51E645BC-D035-4E68-B73F-2B7DFA1753B5}" type="presParOf" srcId="{D1A92EC7-C53E-45C2-A2AD-2AE5D2080B66}" destId="{85F88C1F-75EE-40D4-A05B-91CE7207B91C}" srcOrd="0" destOrd="0" presId="urn:microsoft.com/office/officeart/2005/8/layout/process1"/>
    <dgm:cxn modelId="{74656838-03B0-4363-851B-B605B0BD57E9}" type="presParOf" srcId="{7C9EC7B7-BDB6-4B66-8D21-3371BD6B940F}" destId="{78DD11D9-3EA2-45D1-8F11-C786AFDE3C44}" srcOrd="4" destOrd="0" presId="urn:microsoft.com/office/officeart/2005/8/layout/process1"/>
    <dgm:cxn modelId="{7128E76C-0D0A-4BA2-B44A-86B32DF27022}" type="presParOf" srcId="{7C9EC7B7-BDB6-4B66-8D21-3371BD6B940F}" destId="{4E627CE3-BE4F-4F02-8927-99E8CDA20BA7}" srcOrd="5" destOrd="0" presId="urn:microsoft.com/office/officeart/2005/8/layout/process1"/>
    <dgm:cxn modelId="{084BB10D-20A3-41E4-B90E-8E0F8B568951}" type="presParOf" srcId="{4E627CE3-BE4F-4F02-8927-99E8CDA20BA7}" destId="{F698791A-5EE2-48FC-9161-AA124633C4AC}" srcOrd="0" destOrd="0" presId="urn:microsoft.com/office/officeart/2005/8/layout/process1"/>
    <dgm:cxn modelId="{02B0ADBC-A663-441E-BF68-307C18F99B16}" type="presParOf" srcId="{7C9EC7B7-BDB6-4B66-8D21-3371BD6B940F}" destId="{9CC4460C-49F3-423D-B738-6FA538D0BFA4}" srcOrd="6" destOrd="0" presId="urn:microsoft.com/office/officeart/2005/8/layout/process1"/>
    <dgm:cxn modelId="{2924EF26-F7CB-411B-9079-8074C359D179}" type="presParOf" srcId="{7C9EC7B7-BDB6-4B66-8D21-3371BD6B940F}" destId="{9E26AA67-ABF3-4D44-A025-97FE38B75916}" srcOrd="7" destOrd="0" presId="urn:microsoft.com/office/officeart/2005/8/layout/process1"/>
    <dgm:cxn modelId="{3B2F6528-CF20-495F-A6D7-9AED60CD98D4}" type="presParOf" srcId="{9E26AA67-ABF3-4D44-A025-97FE38B75916}" destId="{208146AE-5925-4D87-82A2-980E5D03A877}" srcOrd="0" destOrd="0" presId="urn:microsoft.com/office/officeart/2005/8/layout/process1"/>
    <dgm:cxn modelId="{8AF501E5-748A-4D88-9AA4-E90E68F9471E}" type="presParOf" srcId="{7C9EC7B7-BDB6-4B66-8D21-3371BD6B940F}" destId="{952CF669-9D2F-4E11-B881-AA0524264A90}" srcOrd="8" destOrd="0" presId="urn:microsoft.com/office/officeart/2005/8/layout/process1"/>
    <dgm:cxn modelId="{E7B8DEF5-90F2-459C-936E-8F89662BE29B}" type="presParOf" srcId="{7C9EC7B7-BDB6-4B66-8D21-3371BD6B940F}" destId="{A60A0352-A870-43B5-91BF-9ACB366342AA}" srcOrd="9" destOrd="0" presId="urn:microsoft.com/office/officeart/2005/8/layout/process1"/>
    <dgm:cxn modelId="{1CAED9EB-E7DE-410B-8D3F-F962C3943729}" type="presParOf" srcId="{A60A0352-A870-43B5-91BF-9ACB366342AA}" destId="{F6665B1B-56F4-4056-97F0-6F2AECC3AB5D}" srcOrd="0" destOrd="0" presId="urn:microsoft.com/office/officeart/2005/8/layout/process1"/>
    <dgm:cxn modelId="{4553E4FE-95C7-4860-9D42-3830C802A760}" type="presParOf" srcId="{7C9EC7B7-BDB6-4B66-8D21-3371BD6B940F}" destId="{BDACE4D7-399F-478B-9AC0-CDBB69C888DB}" srcOrd="10" destOrd="0" presId="urn:microsoft.com/office/officeart/2005/8/layout/process1"/>
    <dgm:cxn modelId="{C801FF78-CF99-4D97-B3BA-24F0D87E2148}" type="presParOf" srcId="{7C9EC7B7-BDB6-4B66-8D21-3371BD6B940F}" destId="{FD1829AA-29E5-41CF-BD2A-C4389B361831}" srcOrd="11" destOrd="0" presId="urn:microsoft.com/office/officeart/2005/8/layout/process1"/>
    <dgm:cxn modelId="{7843643D-6541-4A68-AF9B-FE3A0B1DF738}" type="presParOf" srcId="{FD1829AA-29E5-41CF-BD2A-C4389B361831}" destId="{49D2C15A-5864-4E8F-A5E0-46E7806E375D}" srcOrd="0" destOrd="0" presId="urn:microsoft.com/office/officeart/2005/8/layout/process1"/>
    <dgm:cxn modelId="{34A7FDC8-3221-416E-BCD5-91B2A5BAE178}" type="presParOf" srcId="{7C9EC7B7-BDB6-4B66-8D21-3371BD6B940F}" destId="{048E175E-EE14-481C-BDC9-22C858B04143}" srcOrd="1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C70773-A076-4E6A-8F58-65446CD5A516}">
      <dsp:nvSpPr>
        <dsp:cNvPr id="0" name=""/>
        <dsp:cNvSpPr/>
      </dsp:nvSpPr>
      <dsp:spPr>
        <a:xfrm>
          <a:off x="0" y="35879"/>
          <a:ext cx="9601200" cy="374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smtClean="0"/>
            <a:t>Valori della trasparenza e dell’etica pubblica</a:t>
          </a:r>
          <a:endParaRPr lang="it-IT" sz="1600" kern="1200"/>
        </a:p>
      </dsp:txBody>
      <dsp:txXfrm>
        <a:off x="18277" y="54156"/>
        <a:ext cx="9564646" cy="337846"/>
      </dsp:txXfrm>
    </dsp:sp>
    <dsp:sp modelId="{B9070B00-3CA7-4022-8620-CAC71D514B25}">
      <dsp:nvSpPr>
        <dsp:cNvPr id="0" name=""/>
        <dsp:cNvSpPr/>
      </dsp:nvSpPr>
      <dsp:spPr>
        <a:xfrm>
          <a:off x="0" y="456359"/>
          <a:ext cx="9601200" cy="374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smtClean="0"/>
            <a:t>Quadro normativo di riferimento</a:t>
          </a:r>
          <a:endParaRPr lang="it-IT" sz="1600" kern="1200"/>
        </a:p>
      </dsp:txBody>
      <dsp:txXfrm>
        <a:off x="18277" y="474636"/>
        <a:ext cx="9564646" cy="337846"/>
      </dsp:txXfrm>
    </dsp:sp>
    <dsp:sp modelId="{1C10B5CC-107A-4159-987F-F46491BC5C33}">
      <dsp:nvSpPr>
        <dsp:cNvPr id="0" name=""/>
        <dsp:cNvSpPr/>
      </dsp:nvSpPr>
      <dsp:spPr>
        <a:xfrm>
          <a:off x="0" y="876839"/>
          <a:ext cx="9601200" cy="374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smtClean="0"/>
            <a:t>Reati rilevanti in materia di corruzione</a:t>
          </a:r>
          <a:endParaRPr lang="it-IT" sz="1600" kern="1200"/>
        </a:p>
      </dsp:txBody>
      <dsp:txXfrm>
        <a:off x="18277" y="895116"/>
        <a:ext cx="9564646" cy="337846"/>
      </dsp:txXfrm>
    </dsp:sp>
    <dsp:sp modelId="{2554E914-91BA-461D-86BA-586B0CD12841}">
      <dsp:nvSpPr>
        <dsp:cNvPr id="0" name=""/>
        <dsp:cNvSpPr/>
      </dsp:nvSpPr>
      <dsp:spPr>
        <a:xfrm>
          <a:off x="0" y="1297319"/>
          <a:ext cx="9601200" cy="374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smtClean="0"/>
            <a:t>Autorità Nazionale Anticorruzione</a:t>
          </a:r>
          <a:endParaRPr lang="it-IT" sz="1600" kern="1200"/>
        </a:p>
      </dsp:txBody>
      <dsp:txXfrm>
        <a:off x="18277" y="1315596"/>
        <a:ext cx="9564646" cy="337846"/>
      </dsp:txXfrm>
    </dsp:sp>
    <dsp:sp modelId="{97312570-C04D-4C71-8EED-D7BEE310F21A}">
      <dsp:nvSpPr>
        <dsp:cNvPr id="0" name=""/>
        <dsp:cNvSpPr/>
      </dsp:nvSpPr>
      <dsp:spPr>
        <a:xfrm>
          <a:off x="0" y="1717799"/>
          <a:ext cx="9601200" cy="374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smtClean="0"/>
            <a:t>Piano nazionale anticorruzione</a:t>
          </a:r>
          <a:endParaRPr lang="it-IT" sz="1600" kern="1200"/>
        </a:p>
      </dsp:txBody>
      <dsp:txXfrm>
        <a:off x="18277" y="1736076"/>
        <a:ext cx="9564646" cy="337846"/>
      </dsp:txXfrm>
    </dsp:sp>
    <dsp:sp modelId="{C1A3091C-7F6F-44FB-A9D9-F0FB7B22C6B0}">
      <dsp:nvSpPr>
        <dsp:cNvPr id="0" name=""/>
        <dsp:cNvSpPr/>
      </dsp:nvSpPr>
      <dsp:spPr>
        <a:xfrm>
          <a:off x="0" y="2138279"/>
          <a:ext cx="9601200" cy="374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smtClean="0"/>
            <a:t>Piano triennale della prevenzione della corruzione e trasparenza</a:t>
          </a:r>
          <a:endParaRPr lang="it-IT" sz="1600" kern="1200"/>
        </a:p>
      </dsp:txBody>
      <dsp:txXfrm>
        <a:off x="18277" y="2156556"/>
        <a:ext cx="9564646" cy="337846"/>
      </dsp:txXfrm>
    </dsp:sp>
    <dsp:sp modelId="{F619DC94-88D3-4493-A3BA-026E3A3A77BC}">
      <dsp:nvSpPr>
        <dsp:cNvPr id="0" name=""/>
        <dsp:cNvSpPr/>
      </dsp:nvSpPr>
      <dsp:spPr>
        <a:xfrm>
          <a:off x="0" y="2558759"/>
          <a:ext cx="9601200" cy="374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smtClean="0"/>
            <a:t>Ruoli e funzioni dei soggetti che concorrono alla prevenzione della corruzione</a:t>
          </a:r>
          <a:endParaRPr lang="it-IT" sz="1600" kern="1200"/>
        </a:p>
      </dsp:txBody>
      <dsp:txXfrm>
        <a:off x="18277" y="2577036"/>
        <a:ext cx="9564646" cy="337846"/>
      </dsp:txXfrm>
    </dsp:sp>
    <dsp:sp modelId="{9D446F2C-02C2-4C51-A7AF-F89FC7B71940}">
      <dsp:nvSpPr>
        <dsp:cNvPr id="0" name=""/>
        <dsp:cNvSpPr/>
      </dsp:nvSpPr>
      <dsp:spPr>
        <a:xfrm>
          <a:off x="0" y="2979239"/>
          <a:ext cx="9601200" cy="374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smtClean="0"/>
            <a:t>La trasparenza: misura di rilievo per la prevenzione della corruzione</a:t>
          </a:r>
          <a:endParaRPr lang="it-IT" sz="1600" kern="1200"/>
        </a:p>
      </dsp:txBody>
      <dsp:txXfrm>
        <a:off x="18277" y="2997516"/>
        <a:ext cx="9564646" cy="337846"/>
      </dsp:txXfrm>
    </dsp:sp>
    <dsp:sp modelId="{AE4C3F77-4F94-48CE-A8C1-4BE1A05BEF20}">
      <dsp:nvSpPr>
        <dsp:cNvPr id="0" name=""/>
        <dsp:cNvSpPr/>
      </dsp:nvSpPr>
      <dsp:spPr>
        <a:xfrm>
          <a:off x="0" y="3399719"/>
          <a:ext cx="9601200" cy="374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smtClean="0"/>
            <a:t>Rating pubblico: nuovo strumento per i cittadini</a:t>
          </a:r>
          <a:endParaRPr lang="it-IT" sz="1600" kern="1200"/>
        </a:p>
      </dsp:txBody>
      <dsp:txXfrm>
        <a:off x="18277" y="3417996"/>
        <a:ext cx="9564646" cy="33784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CF7EA7-23BC-4E1A-93BE-9CD0F97D8815}">
      <dsp:nvSpPr>
        <dsp:cNvPr id="0" name=""/>
        <dsp:cNvSpPr/>
      </dsp:nvSpPr>
      <dsp:spPr>
        <a:xfrm rot="3370927">
          <a:off x="3458247" y="2738550"/>
          <a:ext cx="1116672" cy="20346"/>
        </a:xfrm>
        <a:custGeom>
          <a:avLst/>
          <a:gdLst/>
          <a:ahLst/>
          <a:cxnLst/>
          <a:rect l="0" t="0" r="0" b="0"/>
          <a:pathLst>
            <a:path>
              <a:moveTo>
                <a:pt x="0" y="10173"/>
              </a:moveTo>
              <a:lnTo>
                <a:pt x="1116672" y="1017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4AB104-2EC0-4882-9D58-C1AD4718F230}">
      <dsp:nvSpPr>
        <dsp:cNvPr id="0" name=""/>
        <dsp:cNvSpPr/>
      </dsp:nvSpPr>
      <dsp:spPr>
        <a:xfrm rot="1739831">
          <a:off x="3768432" y="2348204"/>
          <a:ext cx="1001915" cy="20346"/>
        </a:xfrm>
        <a:custGeom>
          <a:avLst/>
          <a:gdLst/>
          <a:ahLst/>
          <a:cxnLst/>
          <a:rect l="0" t="0" r="0" b="0"/>
          <a:pathLst>
            <a:path>
              <a:moveTo>
                <a:pt x="0" y="10173"/>
              </a:moveTo>
              <a:lnTo>
                <a:pt x="1001915" y="1017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A024D8-3A7D-488E-B9E0-F929081DC0E0}">
      <dsp:nvSpPr>
        <dsp:cNvPr id="0" name=""/>
        <dsp:cNvSpPr/>
      </dsp:nvSpPr>
      <dsp:spPr>
        <a:xfrm>
          <a:off x="3831230" y="1894826"/>
          <a:ext cx="1005387" cy="20346"/>
        </a:xfrm>
        <a:custGeom>
          <a:avLst/>
          <a:gdLst/>
          <a:ahLst/>
          <a:cxnLst/>
          <a:rect l="0" t="0" r="0" b="0"/>
          <a:pathLst>
            <a:path>
              <a:moveTo>
                <a:pt x="0" y="10173"/>
              </a:moveTo>
              <a:lnTo>
                <a:pt x="1005387" y="1017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C5CDBD-8550-450E-9B5E-C9A2DE456073}">
      <dsp:nvSpPr>
        <dsp:cNvPr id="0" name=""/>
        <dsp:cNvSpPr/>
      </dsp:nvSpPr>
      <dsp:spPr>
        <a:xfrm rot="19860169">
          <a:off x="3768432" y="1441447"/>
          <a:ext cx="1001915" cy="20346"/>
        </a:xfrm>
        <a:custGeom>
          <a:avLst/>
          <a:gdLst/>
          <a:ahLst/>
          <a:cxnLst/>
          <a:rect l="0" t="0" r="0" b="0"/>
          <a:pathLst>
            <a:path>
              <a:moveTo>
                <a:pt x="0" y="10173"/>
              </a:moveTo>
              <a:lnTo>
                <a:pt x="1001915" y="1017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9C1CC4-5B86-489A-954F-6F05030C275A}">
      <dsp:nvSpPr>
        <dsp:cNvPr id="0" name=""/>
        <dsp:cNvSpPr/>
      </dsp:nvSpPr>
      <dsp:spPr>
        <a:xfrm rot="18229073">
          <a:off x="3458247" y="1051102"/>
          <a:ext cx="1116672" cy="20346"/>
        </a:xfrm>
        <a:custGeom>
          <a:avLst/>
          <a:gdLst/>
          <a:ahLst/>
          <a:cxnLst/>
          <a:rect l="0" t="0" r="0" b="0"/>
          <a:pathLst>
            <a:path>
              <a:moveTo>
                <a:pt x="0" y="10173"/>
              </a:moveTo>
              <a:lnTo>
                <a:pt x="1116672" y="1017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A7555A-9821-4998-9A92-63E61A859AA9}">
      <dsp:nvSpPr>
        <dsp:cNvPr id="0" name=""/>
        <dsp:cNvSpPr/>
      </dsp:nvSpPr>
      <dsp:spPr>
        <a:xfrm>
          <a:off x="3074435" y="1492371"/>
          <a:ext cx="753887" cy="825255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5C51CE-B8A4-4F4A-B4B8-4AF0EB9A6952}">
      <dsp:nvSpPr>
        <dsp:cNvPr id="0" name=""/>
        <dsp:cNvSpPr/>
      </dsp:nvSpPr>
      <dsp:spPr>
        <a:xfrm>
          <a:off x="4182948" y="1314"/>
          <a:ext cx="651175" cy="6511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kern="1200" smtClean="0"/>
            <a:t>2012 – 72^</a:t>
          </a:r>
          <a:endParaRPr lang="it-IT" sz="1400" kern="1200"/>
        </a:p>
      </dsp:txBody>
      <dsp:txXfrm>
        <a:off x="4278310" y="96676"/>
        <a:ext cx="460451" cy="460451"/>
      </dsp:txXfrm>
    </dsp:sp>
    <dsp:sp modelId="{E0ED64E0-F122-43E3-85F9-AB0F2193262D}">
      <dsp:nvSpPr>
        <dsp:cNvPr id="0" name=""/>
        <dsp:cNvSpPr/>
      </dsp:nvSpPr>
      <dsp:spPr>
        <a:xfrm>
          <a:off x="4666734" y="725351"/>
          <a:ext cx="651175" cy="6511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kern="1200" dirty="0" smtClean="0"/>
            <a:t>2013 – 69^</a:t>
          </a:r>
          <a:endParaRPr lang="it-IT" sz="1400" kern="1200" dirty="0"/>
        </a:p>
      </dsp:txBody>
      <dsp:txXfrm>
        <a:off x="4762096" y="820713"/>
        <a:ext cx="460451" cy="460451"/>
      </dsp:txXfrm>
    </dsp:sp>
    <dsp:sp modelId="{24191B62-E2D8-4AA1-A6EB-4824E0EB4C01}">
      <dsp:nvSpPr>
        <dsp:cNvPr id="0" name=""/>
        <dsp:cNvSpPr/>
      </dsp:nvSpPr>
      <dsp:spPr>
        <a:xfrm>
          <a:off x="4836618" y="1579411"/>
          <a:ext cx="651175" cy="6511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kern="1200" dirty="0" smtClean="0"/>
            <a:t>2014 – 69^</a:t>
          </a:r>
          <a:endParaRPr lang="it-IT" sz="1400" kern="1200" dirty="0"/>
        </a:p>
      </dsp:txBody>
      <dsp:txXfrm>
        <a:off x="4931980" y="1674773"/>
        <a:ext cx="460451" cy="460451"/>
      </dsp:txXfrm>
    </dsp:sp>
    <dsp:sp modelId="{4DA95621-DE58-4A16-95DC-EC235A7AC99A}">
      <dsp:nvSpPr>
        <dsp:cNvPr id="0" name=""/>
        <dsp:cNvSpPr/>
      </dsp:nvSpPr>
      <dsp:spPr>
        <a:xfrm>
          <a:off x="4666734" y="2433472"/>
          <a:ext cx="651175" cy="6511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kern="1200" dirty="0" smtClean="0"/>
            <a:t>2015 – 61^</a:t>
          </a:r>
          <a:endParaRPr lang="it-IT" sz="1400" kern="1200" dirty="0"/>
        </a:p>
      </dsp:txBody>
      <dsp:txXfrm>
        <a:off x="4762096" y="2528834"/>
        <a:ext cx="460451" cy="460451"/>
      </dsp:txXfrm>
    </dsp:sp>
    <dsp:sp modelId="{D5D1B59A-E72D-4719-9E32-93033795C44E}">
      <dsp:nvSpPr>
        <dsp:cNvPr id="0" name=""/>
        <dsp:cNvSpPr/>
      </dsp:nvSpPr>
      <dsp:spPr>
        <a:xfrm>
          <a:off x="4182948" y="3157509"/>
          <a:ext cx="651175" cy="6511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kern="1200" dirty="0" smtClean="0"/>
            <a:t>2016 – 60^</a:t>
          </a:r>
          <a:endParaRPr lang="it-IT" sz="1400" kern="1200" dirty="0"/>
        </a:p>
      </dsp:txBody>
      <dsp:txXfrm>
        <a:off x="4278310" y="3252871"/>
        <a:ext cx="460451" cy="46045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E31FB7-39B5-4EBE-A16F-6D89FCDEB666}">
      <dsp:nvSpPr>
        <dsp:cNvPr id="0" name=""/>
        <dsp:cNvSpPr/>
      </dsp:nvSpPr>
      <dsp:spPr>
        <a:xfrm>
          <a:off x="720089" y="0"/>
          <a:ext cx="8161020" cy="3809999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492753-4F35-4DDC-8703-3C86926CDDD5}">
      <dsp:nvSpPr>
        <dsp:cNvPr id="0" name=""/>
        <dsp:cNvSpPr/>
      </dsp:nvSpPr>
      <dsp:spPr>
        <a:xfrm>
          <a:off x="117" y="1142999"/>
          <a:ext cx="1405019" cy="15239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kern="1200" dirty="0" smtClean="0"/>
            <a:t>2 </a:t>
          </a:r>
          <a:r>
            <a:rPr lang="it-IT" sz="3600" kern="1200" dirty="0" smtClean="0"/>
            <a:t>2012</a:t>
          </a:r>
          <a:endParaRPr lang="it-IT" sz="3600" kern="1200" dirty="0"/>
        </a:p>
      </dsp:txBody>
      <dsp:txXfrm>
        <a:off x="68704" y="1211586"/>
        <a:ext cx="1267845" cy="1386825"/>
      </dsp:txXfrm>
    </dsp:sp>
    <dsp:sp modelId="{F077F134-7481-4F91-9385-73F61144DB61}">
      <dsp:nvSpPr>
        <dsp:cNvPr id="0" name=""/>
        <dsp:cNvSpPr/>
      </dsp:nvSpPr>
      <dsp:spPr>
        <a:xfrm>
          <a:off x="1639306" y="1142999"/>
          <a:ext cx="1405019" cy="15239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kern="1200" dirty="0" smtClean="0"/>
            <a:t>2</a:t>
          </a:r>
          <a:r>
            <a:rPr lang="it-IT" sz="3600" kern="1200" dirty="0" smtClean="0"/>
            <a:t> 2013</a:t>
          </a:r>
          <a:endParaRPr lang="it-IT" sz="3600" kern="1200" dirty="0"/>
        </a:p>
      </dsp:txBody>
      <dsp:txXfrm>
        <a:off x="1707893" y="1211586"/>
        <a:ext cx="1267845" cy="1386825"/>
      </dsp:txXfrm>
    </dsp:sp>
    <dsp:sp modelId="{98E02F1D-8FFB-47A7-8250-161FA7D3357F}">
      <dsp:nvSpPr>
        <dsp:cNvPr id="0" name=""/>
        <dsp:cNvSpPr/>
      </dsp:nvSpPr>
      <dsp:spPr>
        <a:xfrm>
          <a:off x="3278495" y="1142999"/>
          <a:ext cx="1405019" cy="15239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kern="1200" dirty="0" smtClean="0"/>
            <a:t>2</a:t>
          </a:r>
          <a:r>
            <a:rPr lang="it-IT" sz="3600" kern="1200" dirty="0" smtClean="0"/>
            <a:t> 2014</a:t>
          </a:r>
          <a:endParaRPr lang="it-IT" sz="3600" kern="1200" dirty="0"/>
        </a:p>
      </dsp:txBody>
      <dsp:txXfrm>
        <a:off x="3347082" y="1211586"/>
        <a:ext cx="1267845" cy="1386825"/>
      </dsp:txXfrm>
    </dsp:sp>
    <dsp:sp modelId="{C491B835-0B80-49D5-AB0B-7DD0A814F070}">
      <dsp:nvSpPr>
        <dsp:cNvPr id="0" name=""/>
        <dsp:cNvSpPr/>
      </dsp:nvSpPr>
      <dsp:spPr>
        <a:xfrm>
          <a:off x="4917684" y="1142999"/>
          <a:ext cx="1405019" cy="15239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kern="1200" dirty="0" smtClean="0"/>
            <a:t>1</a:t>
          </a:r>
          <a:r>
            <a:rPr lang="it-IT" sz="3600" kern="1200" dirty="0" smtClean="0"/>
            <a:t>   2015</a:t>
          </a:r>
          <a:endParaRPr lang="it-IT" sz="3600" kern="1200" dirty="0"/>
        </a:p>
      </dsp:txBody>
      <dsp:txXfrm>
        <a:off x="4986271" y="1211586"/>
        <a:ext cx="1267845" cy="1386825"/>
      </dsp:txXfrm>
    </dsp:sp>
    <dsp:sp modelId="{BD474355-059F-416E-8866-18D51F50EA77}">
      <dsp:nvSpPr>
        <dsp:cNvPr id="0" name=""/>
        <dsp:cNvSpPr/>
      </dsp:nvSpPr>
      <dsp:spPr>
        <a:xfrm>
          <a:off x="6556874" y="1142999"/>
          <a:ext cx="1405019" cy="15239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kern="1200" dirty="0" smtClean="0"/>
            <a:t>3</a:t>
          </a:r>
          <a:r>
            <a:rPr lang="it-IT" sz="3600" kern="1200" dirty="0" smtClean="0"/>
            <a:t>  2016</a:t>
          </a:r>
          <a:endParaRPr lang="it-IT" sz="3600" kern="1200" dirty="0"/>
        </a:p>
      </dsp:txBody>
      <dsp:txXfrm>
        <a:off x="6625461" y="1211586"/>
        <a:ext cx="1267845" cy="1386825"/>
      </dsp:txXfrm>
    </dsp:sp>
    <dsp:sp modelId="{677983A3-A4A2-4C2B-B9B4-A8DAF03B966E}">
      <dsp:nvSpPr>
        <dsp:cNvPr id="0" name=""/>
        <dsp:cNvSpPr/>
      </dsp:nvSpPr>
      <dsp:spPr>
        <a:xfrm>
          <a:off x="8196063" y="1142999"/>
          <a:ext cx="1405019" cy="15239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kern="1200" dirty="0" smtClean="0"/>
            <a:t>5</a:t>
          </a:r>
          <a:r>
            <a:rPr lang="it-IT" sz="3600" kern="1200" dirty="0" smtClean="0"/>
            <a:t>   2017</a:t>
          </a:r>
          <a:endParaRPr lang="it-IT" sz="3600" kern="1200" dirty="0"/>
        </a:p>
      </dsp:txBody>
      <dsp:txXfrm>
        <a:off x="8264650" y="1211586"/>
        <a:ext cx="1267845" cy="138682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D23ACE-CBBE-441C-B4E2-EF42910E755D}">
      <dsp:nvSpPr>
        <dsp:cNvPr id="0" name=""/>
        <dsp:cNvSpPr/>
      </dsp:nvSpPr>
      <dsp:spPr>
        <a:xfrm rot="5400000">
          <a:off x="-220680" y="221150"/>
          <a:ext cx="1471201" cy="102984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altLang="it-IT" sz="900" kern="1200" dirty="0" smtClean="0"/>
            <a:t>Legge 6 novembre 2012, n. 190 </a:t>
          </a:r>
          <a:endParaRPr lang="it-IT" sz="900" kern="1200" dirty="0"/>
        </a:p>
      </dsp:txBody>
      <dsp:txXfrm rot="-5400000">
        <a:off x="1" y="515391"/>
        <a:ext cx="1029841" cy="441360"/>
      </dsp:txXfrm>
    </dsp:sp>
    <dsp:sp modelId="{CAF29530-4C11-4021-BB4E-922EBCA85E85}">
      <dsp:nvSpPr>
        <dsp:cNvPr id="0" name=""/>
        <dsp:cNvSpPr/>
      </dsp:nvSpPr>
      <dsp:spPr>
        <a:xfrm rot="5400000">
          <a:off x="5065980" y="-4035668"/>
          <a:ext cx="956281" cy="90285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altLang="it-IT" sz="1800" b="1" kern="1200" dirty="0" smtClean="0"/>
            <a:t>Disposizioni per la prevenzione e la repressione della corruzione e dell'illegalità nella pubblica amministrazione</a:t>
          </a:r>
          <a:endParaRPr lang="it-IT" sz="1800" kern="1200" dirty="0"/>
        </a:p>
      </dsp:txBody>
      <dsp:txXfrm rot="-5400000">
        <a:off x="1029842" y="47152"/>
        <a:ext cx="8981876" cy="862917"/>
      </dsp:txXfrm>
    </dsp:sp>
    <dsp:sp modelId="{50B9ECE5-8031-4902-BE45-B769121E0B43}">
      <dsp:nvSpPr>
        <dsp:cNvPr id="0" name=""/>
        <dsp:cNvSpPr/>
      </dsp:nvSpPr>
      <dsp:spPr>
        <a:xfrm rot="5400000">
          <a:off x="-220680" y="1496441"/>
          <a:ext cx="1471201" cy="102984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altLang="it-IT" sz="900" kern="1200" dirty="0" smtClean="0"/>
            <a:t>Decreto Legislativo 14 marzo 2013, n. 33 </a:t>
          </a:r>
          <a:endParaRPr lang="it-IT" sz="900" kern="1200" dirty="0"/>
        </a:p>
      </dsp:txBody>
      <dsp:txXfrm rot="-5400000">
        <a:off x="1" y="1790682"/>
        <a:ext cx="1029841" cy="441360"/>
      </dsp:txXfrm>
    </dsp:sp>
    <dsp:sp modelId="{F3913E66-851C-4C4E-A0E6-59E8010F4BE1}">
      <dsp:nvSpPr>
        <dsp:cNvPr id="0" name=""/>
        <dsp:cNvSpPr/>
      </dsp:nvSpPr>
      <dsp:spPr>
        <a:xfrm rot="5400000">
          <a:off x="5065980" y="-2760377"/>
          <a:ext cx="956281" cy="90285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altLang="it-IT" sz="1800" b="1" kern="1200" dirty="0" smtClean="0"/>
            <a:t>Riordino della disciplina riguardante il diritto di accesso civico e gli obblighi di pubblicità, trasparenza e diffusione di informazioni da parte delle pubbliche amministrazioni</a:t>
          </a:r>
          <a:endParaRPr lang="it-IT" sz="1800" kern="1200" dirty="0"/>
        </a:p>
      </dsp:txBody>
      <dsp:txXfrm rot="-5400000">
        <a:off x="1029842" y="1322443"/>
        <a:ext cx="8981876" cy="862917"/>
      </dsp:txXfrm>
    </dsp:sp>
    <dsp:sp modelId="{9B7CCBA0-73DA-4B50-9F26-4BF56D45E5E4}">
      <dsp:nvSpPr>
        <dsp:cNvPr id="0" name=""/>
        <dsp:cNvSpPr/>
      </dsp:nvSpPr>
      <dsp:spPr>
        <a:xfrm rot="5400000">
          <a:off x="-220680" y="2771733"/>
          <a:ext cx="1471201" cy="102984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altLang="it-IT" sz="900" kern="1200" dirty="0" smtClean="0"/>
            <a:t>Decreto Legislativo 8 aprile 2013, n. 39 </a:t>
          </a:r>
          <a:endParaRPr lang="it-IT" sz="900" kern="1200" dirty="0"/>
        </a:p>
      </dsp:txBody>
      <dsp:txXfrm rot="-5400000">
        <a:off x="1" y="3065974"/>
        <a:ext cx="1029841" cy="441360"/>
      </dsp:txXfrm>
    </dsp:sp>
    <dsp:sp modelId="{7F75B19C-BE5C-477F-925F-1B6CDA13D8DF}">
      <dsp:nvSpPr>
        <dsp:cNvPr id="0" name=""/>
        <dsp:cNvSpPr/>
      </dsp:nvSpPr>
      <dsp:spPr>
        <a:xfrm rot="5400000">
          <a:off x="5065980" y="-1485085"/>
          <a:ext cx="956281" cy="90285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altLang="it-IT" sz="1800" b="1" kern="1200" dirty="0" smtClean="0"/>
            <a:t>Disposizioni in materia di </a:t>
          </a:r>
          <a:r>
            <a:rPr lang="it-IT" altLang="it-IT" sz="1800" b="1" kern="1200" dirty="0" err="1" smtClean="0"/>
            <a:t>inconferibilità</a:t>
          </a:r>
          <a:r>
            <a:rPr lang="it-IT" altLang="it-IT" sz="1800" b="1" kern="1200" dirty="0" smtClean="0"/>
            <a:t> e incompatibilità di incarichi presso le pubbliche amministrazioni e presso gli enti privati in controllo pubblico, a norma dell’art. 1, commi 49 e 50, della legge 6 novembre 2012, n. 190</a:t>
          </a:r>
          <a:endParaRPr lang="it-IT" sz="1800" kern="1200" dirty="0"/>
        </a:p>
      </dsp:txBody>
      <dsp:txXfrm rot="-5400000">
        <a:off x="1029842" y="2597735"/>
        <a:ext cx="8981876" cy="86291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39C447-3B40-424E-8DB4-F2425A7AE8C0}">
      <dsp:nvSpPr>
        <dsp:cNvPr id="0" name=""/>
        <dsp:cNvSpPr/>
      </dsp:nvSpPr>
      <dsp:spPr>
        <a:xfrm rot="5400000">
          <a:off x="-322917" y="324830"/>
          <a:ext cx="2152786" cy="150695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altLang="it-IT" sz="1300" kern="1200" dirty="0" smtClean="0"/>
            <a:t>Decreto Presidente della Repubblica 16 aprile 2013, n.62 </a:t>
          </a:r>
          <a:endParaRPr lang="it-IT" sz="1300" kern="1200" dirty="0"/>
        </a:p>
      </dsp:txBody>
      <dsp:txXfrm rot="-5400000">
        <a:off x="1" y="755387"/>
        <a:ext cx="1506950" cy="645836"/>
      </dsp:txXfrm>
    </dsp:sp>
    <dsp:sp modelId="{8DD2B5B3-185F-4A6A-8713-1BA0B4438C8A}">
      <dsp:nvSpPr>
        <dsp:cNvPr id="0" name=""/>
        <dsp:cNvSpPr/>
      </dsp:nvSpPr>
      <dsp:spPr>
        <a:xfrm rot="5400000">
          <a:off x="5083019" y="-3574156"/>
          <a:ext cx="1399311" cy="855144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altLang="it-IT" sz="1800" b="1" kern="1200" dirty="0" smtClean="0"/>
            <a:t>Regolamento recante codice di comportamento dei dipendenti pubblici, a norma dell’articolo 54 del decreto legislativo 30 marzo 2001, n. 165</a:t>
          </a:r>
          <a:endParaRPr lang="it-IT" sz="1800" kern="1200" dirty="0"/>
        </a:p>
      </dsp:txBody>
      <dsp:txXfrm rot="-5400000">
        <a:off x="1506951" y="70221"/>
        <a:ext cx="8483140" cy="1262693"/>
      </dsp:txXfrm>
    </dsp:sp>
    <dsp:sp modelId="{4DDB64EE-D571-4DC2-8927-95A1D23E1900}">
      <dsp:nvSpPr>
        <dsp:cNvPr id="0" name=""/>
        <dsp:cNvSpPr/>
      </dsp:nvSpPr>
      <dsp:spPr>
        <a:xfrm rot="5400000">
          <a:off x="-322917" y="2190944"/>
          <a:ext cx="2152786" cy="150695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altLang="it-IT" sz="1300" kern="1200" dirty="0" smtClean="0"/>
            <a:t>Decreto Legislativo 25 maggio 2016, n. 97 </a:t>
          </a:r>
          <a:endParaRPr lang="it-IT" sz="1300" kern="1200" dirty="0"/>
        </a:p>
      </dsp:txBody>
      <dsp:txXfrm rot="-5400000">
        <a:off x="1" y="2621501"/>
        <a:ext cx="1506950" cy="645836"/>
      </dsp:txXfrm>
    </dsp:sp>
    <dsp:sp modelId="{DA7B2993-8889-425A-B0DA-09A02DE5A0FB}">
      <dsp:nvSpPr>
        <dsp:cNvPr id="0" name=""/>
        <dsp:cNvSpPr/>
      </dsp:nvSpPr>
      <dsp:spPr>
        <a:xfrm rot="5400000">
          <a:off x="5083019" y="-1708042"/>
          <a:ext cx="1399311" cy="855144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altLang="it-IT" sz="1800" b="1" kern="1200" dirty="0" smtClean="0"/>
            <a:t>Revisione e semplificazione delle disposizioni in materia di prevenzione della corruzione, pubblicità e trasparenza, correttivo della legge 6 novembre 2012, n. 190 e del decreto legislativo 14 marzo 2013, n. 33, ai sensi dell’art. 7 della legge 7 agosto 2015, n. 124, in materia di riorganizzazione delle amministrazioni pubbliche</a:t>
          </a:r>
          <a:endParaRPr lang="it-IT" sz="1800" kern="1200" dirty="0"/>
        </a:p>
      </dsp:txBody>
      <dsp:txXfrm rot="-5400000">
        <a:off x="1506951" y="1936335"/>
        <a:ext cx="8483140" cy="126269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346" cy="498215"/>
          </a:xfrm>
          <a:prstGeom prst="rect">
            <a:avLst/>
          </a:prstGeom>
        </p:spPr>
        <p:txBody>
          <a:bodyPr vert="horz" lIns="92725" tIns="46362" rIns="92725" bIns="463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344" y="0"/>
            <a:ext cx="2946346" cy="498215"/>
          </a:xfrm>
          <a:prstGeom prst="rect">
            <a:avLst/>
          </a:prstGeom>
        </p:spPr>
        <p:txBody>
          <a:bodyPr vert="horz" lIns="92725" tIns="46362" rIns="92725" bIns="46362" rtlCol="0"/>
          <a:lstStyle>
            <a:lvl1pPr algn="r">
              <a:defRPr sz="1200"/>
            </a:lvl1pPr>
          </a:lstStyle>
          <a:p>
            <a:fld id="{59041DB8-B66F-4DC8-A96E-33677E0F90FF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1600"/>
            <a:ext cx="2946346" cy="498214"/>
          </a:xfrm>
          <a:prstGeom prst="rect">
            <a:avLst/>
          </a:prstGeom>
        </p:spPr>
        <p:txBody>
          <a:bodyPr vert="horz" lIns="92725" tIns="46362" rIns="92725" bIns="463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344" y="9431600"/>
            <a:ext cx="2946346" cy="498214"/>
          </a:xfrm>
          <a:prstGeom prst="rect">
            <a:avLst/>
          </a:prstGeom>
        </p:spPr>
        <p:txBody>
          <a:bodyPr vert="horz" lIns="92725" tIns="46362" rIns="92725" bIns="46362" rtlCol="0" anchor="b"/>
          <a:lstStyle>
            <a:lvl1pPr algn="r">
              <a:defRPr sz="1200"/>
            </a:lvl1pPr>
          </a:lstStyle>
          <a:p>
            <a:fld id="{1604A0D4-B89B-4ADD-AF9E-38636B40EE4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3891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346" cy="498215"/>
          </a:xfrm>
          <a:prstGeom prst="rect">
            <a:avLst/>
          </a:prstGeom>
        </p:spPr>
        <p:txBody>
          <a:bodyPr vert="horz" lIns="92725" tIns="46362" rIns="92725" bIns="463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1344" y="0"/>
            <a:ext cx="2946346" cy="498215"/>
          </a:xfrm>
          <a:prstGeom prst="rect">
            <a:avLst/>
          </a:prstGeom>
        </p:spPr>
        <p:txBody>
          <a:bodyPr vert="horz" lIns="92725" tIns="46362" rIns="92725" bIns="46362" rtlCol="0"/>
          <a:lstStyle>
            <a:lvl1pPr algn="r">
              <a:defRPr sz="1200"/>
            </a:lvl1pPr>
          </a:lstStyle>
          <a:p>
            <a:fld id="{DEB49C4A-65AC-492D-9701-81B46C3AD0E4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4713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25" tIns="46362" rIns="92725" bIns="463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927" y="4778722"/>
            <a:ext cx="5439410" cy="3351312"/>
          </a:xfrm>
          <a:prstGeom prst="rect">
            <a:avLst/>
          </a:prstGeom>
        </p:spPr>
        <p:txBody>
          <a:bodyPr vert="horz" lIns="92725" tIns="46362" rIns="92725" bIns="46362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1600"/>
            <a:ext cx="2946346" cy="498214"/>
          </a:xfrm>
          <a:prstGeom prst="rect">
            <a:avLst/>
          </a:prstGeom>
        </p:spPr>
        <p:txBody>
          <a:bodyPr vert="horz" lIns="92725" tIns="46362" rIns="92725" bIns="463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1344" y="9431600"/>
            <a:ext cx="2946346" cy="498214"/>
          </a:xfrm>
          <a:prstGeom prst="rect">
            <a:avLst/>
          </a:prstGeom>
        </p:spPr>
        <p:txBody>
          <a:bodyPr vert="horz" lIns="92725" tIns="46362" rIns="92725" bIns="46362" rtlCol="0" anchor="b"/>
          <a:lstStyle>
            <a:lvl1pPr algn="r">
              <a:defRPr sz="1200"/>
            </a:lvl1pPr>
          </a:lstStyle>
          <a:p>
            <a:fld id="{82869989-EB00-4EE7-BCB5-25BDC5BB29F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636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5021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3424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302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1365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7667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3896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8716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2983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6120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6594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1041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19639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20148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85479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02861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49119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29453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83075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68276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54859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41685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36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77500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12376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9917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99318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00120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31882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53295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96852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36697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88608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895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12916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722452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732934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79359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823904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904713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032102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343476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458389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984958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9471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621294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005013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153804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10854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892580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377318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571816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953953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623125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747733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3671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812990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453195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40836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596186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191107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494981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591814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636029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166304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566115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544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664348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142558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032732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045245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11742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853941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000585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295433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727642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765737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66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878288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71974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819835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82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270507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092594"/>
      </p:ext>
    </p:extLst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84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466389"/>
      </p:ext>
    </p:extLst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85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17152"/>
      </p:ext>
    </p:extLst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86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358483"/>
      </p:ext>
    </p:extLst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87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308459"/>
      </p:ext>
    </p:extLst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88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735750"/>
      </p:ext>
    </p:extLst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89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5417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66020"/>
      </p:ext>
    </p:extLst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90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274859"/>
      </p:ext>
    </p:extLst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91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932418"/>
      </p:ext>
    </p:extLst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92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0126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6" name="Straight Connector 5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1" name="Straight Connector 40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6" name="Group 45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2" name="Straight Connector 51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7" name="Straight Connector 46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oup 23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5" name="Straight Connector 24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0" name="Group 29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6" name="Straight Connector 35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1" name="Straight Connector 30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3845" y="1909346"/>
            <a:ext cx="9604310" cy="3383280"/>
          </a:xfrm>
        </p:spPr>
        <p:txBody>
          <a:bodyPr anchor="b">
            <a:normAutofit/>
          </a:bodyPr>
          <a:lstStyle>
            <a:lvl1pPr algn="l">
              <a:lnSpc>
                <a:spcPct val="76000"/>
              </a:lnSpc>
              <a:defRPr sz="8000" cap="none" baseline="0">
                <a:solidFill>
                  <a:schemeClr val="tx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3845" y="5432564"/>
            <a:ext cx="9604310" cy="4572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 b="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  <p:cxnSp>
        <p:nvCxnSpPr>
          <p:cNvPr id="58" name="Straight Connector 57"/>
          <p:cNvCxnSpPr/>
          <p:nvPr userDrawn="1"/>
        </p:nvCxnSpPr>
        <p:spPr>
          <a:xfrm>
            <a:off x="1295400" y="5294175"/>
            <a:ext cx="96012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886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28F6C-A9CC-4211-ADF4-5D53AE6BA513}" type="datetime1">
              <a:rPr lang="en-US" smtClean="0"/>
              <a:t>11/10/2017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QUADRO NORMATIVO DI RIFERIMENTO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09314" y="489856"/>
            <a:ext cx="1687286" cy="5301343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9" y="489856"/>
            <a:ext cx="7587344" cy="5301343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02EDF-C66B-426C-85BF-4EF5A1326139}" type="datetime1">
              <a:rPr lang="en-US" smtClean="0"/>
              <a:t>11/10/2017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QUADRO NORMATIVO DI RIFERIMENTO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3161F-5F83-46EC-9626-A63BEA4C6A75}" type="datetime1">
              <a:rPr lang="en-US" smtClean="0"/>
              <a:t>11/10/2017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QUADRO NORMATIVO DI RIFERIMENTO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Pr>
        <a:gradFill flip="none" rotWithShape="1">
          <a:gsLst>
            <a:gs pos="0">
              <a:schemeClr val="accent1"/>
            </a:gs>
            <a:gs pos="97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8" name="Straight Connector 7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oup 23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2" name="Straight Connector 41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7" name="Group 46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3" name="Straight Connector 52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8" name="Straight Connector 47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 24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6" name="Straight Connector 25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1" name="Group 30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7" name="Straight Connector 36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" name="Straight Connector 31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541573"/>
            <a:ext cx="9601200" cy="2743200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6000" cap="none" baseline="0">
                <a:solidFill>
                  <a:schemeClr val="tx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5431536"/>
            <a:ext cx="9601200" cy="4572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cxnSp>
        <p:nvCxnSpPr>
          <p:cNvPr id="58" name="Straight Connector 57"/>
          <p:cNvCxnSpPr/>
          <p:nvPr userDrawn="1"/>
        </p:nvCxnSpPr>
        <p:spPr>
          <a:xfrm>
            <a:off x="1295400" y="5294175"/>
            <a:ext cx="9601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67780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1981199"/>
            <a:ext cx="4572000" cy="3810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4600" y="1981199"/>
            <a:ext cx="4572000" cy="3810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99E42-4AFA-4E14-ACED-DD44A28A78EE}" type="datetime1">
              <a:rPr lang="en-US" smtClean="0"/>
              <a:t>11/10/2017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QUADRO NORMATIVO DI RIFERIMENTO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818322"/>
            <a:ext cx="4572000" cy="64135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2503713"/>
            <a:ext cx="4572000" cy="32874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24600" y="1818322"/>
            <a:ext cx="4572000" cy="64135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24600" y="2503713"/>
            <a:ext cx="4572000" cy="32874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561F0-7707-497E-A128-FDC67C9143E5}" type="datetime1">
              <a:rPr lang="en-US" smtClean="0"/>
              <a:t>11/10/2017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QUADRO NORMATIVO DI RIFERIMENTO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1A6A9-EC75-42FB-BD0F-31BF057BC7B8}" type="datetime1">
              <a:rPr lang="en-US" smtClean="0"/>
              <a:t>11/10/2017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QUADRO NORMATIVO DI RIFERIMENTO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" name="Group 160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162" name="Straight Connector 161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8" name="Group 177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196" name="Straight Connector 195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Straight Connector 196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Straight Connector 197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Straight Connector 198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Straight Connector 199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01" name="Group 200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207" name="Straight Connector 206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Straight Connector 207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Straight Connector 208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Straight Connector 209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" name="Straight Connector 210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02" name="Straight Connector 201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Straight Connector 202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Straight Connector 203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Straight Connector 204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Straight Connector 205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9" name="Group 178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180" name="Straight Connector 179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Connector 180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182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85" name="Group 184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91" name="Straight Connector 190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Straight Connector 191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" name="Straight Connector 192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Straight Connector 193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Straight Connector 194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86" name="Straight Connector 185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Straight Connector 186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187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Straight Connector 188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Straight Connector 189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12" name="Date Placeholder 2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AA19E-D4BE-4C9D-BE02-0D0F772B17C6}" type="datetime1">
              <a:rPr lang="en-US" smtClean="0"/>
              <a:t>11/10/2017</a:t>
            </a:fld>
            <a:endParaRPr lang="en-US"/>
          </a:p>
        </p:txBody>
      </p:sp>
      <p:sp>
        <p:nvSpPr>
          <p:cNvPr id="213" name="Footer Placeholder 2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QUADRO NORMATIVO DI RIFERIMENTO</a:t>
            </a:r>
            <a:endParaRPr lang="en-US" dirty="0"/>
          </a:p>
        </p:txBody>
      </p:sp>
      <p:sp>
        <p:nvSpPr>
          <p:cNvPr id="214" name="Slide Number Placeholder 2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bg>
      <p:bgPr>
        <a:gradFill flip="none" rotWithShape="1">
          <a:gsLst>
            <a:gs pos="0">
              <a:schemeClr val="accent1"/>
            </a:gs>
            <a:gs pos="100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10" name="Straight Connector 9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Group 25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4" name="Straight Connector 43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9" name="Group 48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oup 26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8" name="Straight Connector 27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3" name="Group 32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" name="Rectangle 6"/>
          <p:cNvSpPr/>
          <p:nvPr userDrawn="1"/>
        </p:nvSpPr>
        <p:spPr>
          <a:xfrm>
            <a:off x="0" y="0"/>
            <a:ext cx="7315200" cy="6858000"/>
          </a:xfrm>
          <a:prstGeom prst="rect">
            <a:avLst/>
          </a:prstGeom>
          <a:gradFill>
            <a:gsLst>
              <a:gs pos="69000">
                <a:schemeClr val="bg1"/>
              </a:gs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3152" y="571500"/>
            <a:ext cx="3657600" cy="2197100"/>
          </a:xfrm>
        </p:spPr>
        <p:txBody>
          <a:bodyPr anchor="b">
            <a:normAutofit/>
          </a:bodyPr>
          <a:lstStyle>
            <a:lvl1pPr>
              <a:defRPr sz="2600">
                <a:solidFill>
                  <a:schemeClr val="bg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3197" y="571500"/>
            <a:ext cx="6217920" cy="5715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13152" y="2995012"/>
            <a:ext cx="3657600" cy="228595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cxnSp>
        <p:nvCxnSpPr>
          <p:cNvPr id="60" name="Straight Connector 59"/>
          <p:cNvCxnSpPr/>
          <p:nvPr userDrawn="1"/>
        </p:nvCxnSpPr>
        <p:spPr>
          <a:xfrm>
            <a:off x="7923089" y="2895600"/>
            <a:ext cx="36593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B79AD-33AD-4C58-8323-8CF40A8D5042}" type="datetime1">
              <a:rPr lang="en-US" smtClean="0"/>
              <a:t>11/10/2017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QUADRO NORMATIVO DI RIFERIMENTO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bg>
      <p:bgPr>
        <a:gradFill flip="none" rotWithShape="1">
          <a:gsLst>
            <a:gs pos="0">
              <a:schemeClr val="accent1"/>
            </a:gs>
            <a:gs pos="100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9" name="Straight Connector 8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Group 24"/>
            <p:cNvGrpSpPr/>
            <p:nvPr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3" name="Straight Connector 42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8" name="Group 47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4" name="Straight Connector 53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9" name="Straight Connector 48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oup 25"/>
            <p:cNvGrpSpPr/>
            <p:nvPr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7" name="Straight Connector 26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2" name="Group 31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8" name="Straight Connector 37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3" name="Straight Connector 32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0" name="Rectangle 59"/>
          <p:cNvSpPr/>
          <p:nvPr/>
        </p:nvSpPr>
        <p:spPr>
          <a:xfrm>
            <a:off x="0" y="0"/>
            <a:ext cx="7315200" cy="6858000"/>
          </a:xfrm>
          <a:prstGeom prst="rect">
            <a:avLst/>
          </a:prstGeom>
          <a:gradFill>
            <a:gsLst>
              <a:gs pos="69000">
                <a:schemeClr val="bg1"/>
              </a:gs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12" y="-159"/>
            <a:ext cx="7315200" cy="6858000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/>
          </a:p>
        </p:txBody>
      </p:sp>
      <p:cxnSp>
        <p:nvCxnSpPr>
          <p:cNvPr id="59" name="Straight Connector 58"/>
          <p:cNvCxnSpPr/>
          <p:nvPr/>
        </p:nvCxnSpPr>
        <p:spPr>
          <a:xfrm>
            <a:off x="7923089" y="2895600"/>
            <a:ext cx="36593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09560" y="576072"/>
            <a:ext cx="3657600" cy="2194560"/>
          </a:xfrm>
        </p:spPr>
        <p:txBody>
          <a:bodyPr anchor="b">
            <a:normAutofit/>
          </a:bodyPr>
          <a:lstStyle>
            <a:lvl1pPr>
              <a:defRPr sz="2600">
                <a:solidFill>
                  <a:schemeClr val="bg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09560" y="2999232"/>
            <a:ext cx="3657600" cy="2286000"/>
          </a:xfrm>
        </p:spPr>
        <p:txBody>
          <a:bodyPr/>
          <a:lstStyle>
            <a:lvl1pPr marL="0" indent="0">
              <a:spcBef>
                <a:spcPts val="12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620318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3000">
              <a:schemeClr val="bg1"/>
            </a:gs>
            <a:gs pos="0">
              <a:schemeClr val="bg1">
                <a:lumMod val="100000"/>
              </a:schemeClr>
            </a:gs>
            <a:gs pos="100000">
              <a:schemeClr val="bg1">
                <a:lumMod val="95000"/>
                <a:alpha val="6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oup 95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97" name="Straight Connector 96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3" name="Group 112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131" name="Straight Connector 130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6" name="Group 135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42" name="Straight Connector 141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traight Connector 142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Straight Connector 143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Straight Connector 144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Straight Connector 145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7" name="Straight Connector 136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4" name="Group 113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115" name="Straight Connector 114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0" name="Group 119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26" name="Straight Connector 125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Connector 128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21" name="Straight Connector 120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0" y="503853"/>
            <a:ext cx="9601200" cy="114238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981201"/>
            <a:ext cx="9601200" cy="3809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294042" y="6289679"/>
            <a:ext cx="965946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ECE4D36-5DD5-4A32-8A3B-10DE056C2E72}" type="datetime1">
              <a:rPr lang="en-US" smtClean="0"/>
              <a:t>11/10/2017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1" y="6289679"/>
            <a:ext cx="6128030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smtClean="0"/>
              <a:t>QUADRO NORMATIVO DI RIFERIMENTO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65311" y="6289679"/>
            <a:ext cx="918882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31375A4-56A4-47D6-9801-1991572033F7}" type="slidenum">
              <a:rPr lang="en-US" smtClean="0"/>
              <a:pPr/>
              <a:t>‹N›</a:t>
            </a:fld>
            <a:endParaRPr lang="en-US"/>
          </a:p>
        </p:txBody>
      </p:sp>
      <p:cxnSp>
        <p:nvCxnSpPr>
          <p:cNvPr id="148" name="Straight Connector 147"/>
          <p:cNvCxnSpPr/>
          <p:nvPr userDrawn="1"/>
        </p:nvCxnSpPr>
        <p:spPr>
          <a:xfrm>
            <a:off x="609600" y="6172200"/>
            <a:ext cx="109728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9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SzPct val="100000"/>
        <a:buFont typeface="Arial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79388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79388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79388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79388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rocardi.it/codice-penale/libro-secondo/titolo-xiii/capo-ii/art640.html#nota_12335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une.cuneo.gov.it/amministrazione-trasparente/disposizioni-generali/atti-generali/statuti-e-leggi-regionali.html" TargetMode="External"/><Relationship Id="rId13" Type="http://schemas.openxmlformats.org/officeDocument/2006/relationships/hyperlink" Target="http://www.comune.cuneo.gov.it/amministrazione-trasparente/organizzazione.html" TargetMode="External"/><Relationship Id="rId18" Type="http://schemas.openxmlformats.org/officeDocument/2006/relationships/hyperlink" Target="http://www.comune.cuneo.gov.it/amministrazione-trasparente/organizzazione/articolazione-degli-uffici/articolazione-degli-uffici.html" TargetMode="External"/><Relationship Id="rId26" Type="http://schemas.openxmlformats.org/officeDocument/2006/relationships/hyperlink" Target="http://www.comune.cuneo.gov.it/amministrazione-trasparente/personale/incarichi-dirigenziali.html" TargetMode="External"/><Relationship Id="rId39" Type="http://schemas.openxmlformats.org/officeDocument/2006/relationships/hyperlink" Target="http://www.comune.cuneo.gov.it/amministrazione-trasparente/personale/contrattazione-integrativa.html" TargetMode="External"/><Relationship Id="rId3" Type="http://schemas.openxmlformats.org/officeDocument/2006/relationships/hyperlink" Target="http://www.comune.cuneo.gov.it/amministrazione-trasparente/disposizioni-generali/piano-triennale-per-la-prevenzione-della-corruzione-e-della-trasparenza-ptpct.html" TargetMode="External"/><Relationship Id="rId21" Type="http://schemas.openxmlformats.org/officeDocument/2006/relationships/hyperlink" Target="http://www.comune.cuneo.gov.it/amministrazione-trasparente/consulenti-e-collaboratori.html" TargetMode="External"/><Relationship Id="rId34" Type="http://schemas.openxmlformats.org/officeDocument/2006/relationships/hyperlink" Target="http://www.comune.cuneo.gov.it/amministrazione-trasparente/personale/personale-non-a-tempo-indeterminato.html" TargetMode="External"/><Relationship Id="rId7" Type="http://schemas.openxmlformats.org/officeDocument/2006/relationships/hyperlink" Target="http://www.comune.cuneo.gov.it/amministrazione-trasparente/disposizioni-generali/atti-generali/documenti-di-programmazione-strategico-gestionale.html" TargetMode="External"/><Relationship Id="rId12" Type="http://schemas.openxmlformats.org/officeDocument/2006/relationships/hyperlink" Target="http://www.comune.cuneo.gov.it/amministrazione-trasparente/disposizioni-generali/oneri-informativi-per-cittadini-e-imprese/oneri-informativi-per-cittadini-e-imprese.html" TargetMode="External"/><Relationship Id="rId17" Type="http://schemas.openxmlformats.org/officeDocument/2006/relationships/hyperlink" Target="http://www.comune.cuneo.gov.it/amministrazione-trasparente/organizzazione/sanzioni-per-mancata-comunicazione-dei-dati.html" TargetMode="External"/><Relationship Id="rId25" Type="http://schemas.openxmlformats.org/officeDocument/2006/relationships/hyperlink" Target="http://www.comune.cuneo.gov.it/amministrazione-trasparente/personale/incarichi-amministrativi-di-vertice.html" TargetMode="External"/><Relationship Id="rId33" Type="http://schemas.openxmlformats.org/officeDocument/2006/relationships/hyperlink" Target="http://www.comune.cuneo.gov.it/amministrazione-trasparente/personale/dotazione-organica/costo-personale-tempo-indeterminato.html" TargetMode="External"/><Relationship Id="rId38" Type="http://schemas.openxmlformats.org/officeDocument/2006/relationships/hyperlink" Target="http://www.comune.cuneo.gov.it/amministrazione-trasparente/personale/contrattazione-collettiva.html" TargetMode="External"/><Relationship Id="rId2" Type="http://schemas.openxmlformats.org/officeDocument/2006/relationships/notesSlide" Target="../notesSlides/notesSlide69.xml"/><Relationship Id="rId16" Type="http://schemas.openxmlformats.org/officeDocument/2006/relationships/hyperlink" Target="http://www.comune.cuneo.gov.it/amministrazione-trasparente/organizzazione/titolari-di-incarichi-politici-di-amministrazione-di-direzione-o-di-governo/cessati-dallincarico.html" TargetMode="External"/><Relationship Id="rId20" Type="http://schemas.openxmlformats.org/officeDocument/2006/relationships/hyperlink" Target="http://www.comune.cuneo.gov.it/amministrazione-trasparente/organizzazione/telefono-e-posta-elettronica.html" TargetMode="External"/><Relationship Id="rId29" Type="http://schemas.openxmlformats.org/officeDocument/2006/relationships/hyperlink" Target="http://www.comune.cuneo.gov.it/amministrazione-trasparente/personale/dirigenti-cessati.html" TargetMode="External"/><Relationship Id="rId41" Type="http://schemas.openxmlformats.org/officeDocument/2006/relationships/hyperlink" Target="http://www.comune.cuneo.gov.it/amministrazione-trasparente/personale/oiv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comune.cuneo.gov.it/amministrazione-trasparente/disposizioni-generali/atti-generali/atti-amministrativi-generali.html" TargetMode="External"/><Relationship Id="rId11" Type="http://schemas.openxmlformats.org/officeDocument/2006/relationships/hyperlink" Target="http://www.comune.cuneo.gov.it/amministrazione-trasparente/disposizioni-generali/oneri-informativi-per-cittadini-e-imprese/scadenziario-obblighi-amministrativi.html" TargetMode="External"/><Relationship Id="rId24" Type="http://schemas.openxmlformats.org/officeDocument/2006/relationships/hyperlink" Target="http://www.comune.cuneo.gov.it/amministrazione-trasparente/personale.html" TargetMode="External"/><Relationship Id="rId32" Type="http://schemas.openxmlformats.org/officeDocument/2006/relationships/hyperlink" Target="http://www.comune.cuneo.gov.it/amministrazione-trasparente/personale/dotazione-organica/conto-annuale-del-personale.html" TargetMode="External"/><Relationship Id="rId37" Type="http://schemas.openxmlformats.org/officeDocument/2006/relationships/hyperlink" Target="http://www.comune.cuneo.gov.it/amministrazione-trasparente/personale/incarichi-conferiti-e-autorizzati-ai-dipendenti-dirigenti-e-non-dirigenti.html" TargetMode="External"/><Relationship Id="rId40" Type="http://schemas.openxmlformats.org/officeDocument/2006/relationships/hyperlink" Target="http://www.comune.cuneo.gov.it/amministrazione-trasparente/personale/contrattazione-integrativa/costi-contratti-integrativi.html" TargetMode="External"/><Relationship Id="rId5" Type="http://schemas.openxmlformats.org/officeDocument/2006/relationships/hyperlink" Target="http://www.comune.cuneo.gov.it/amministrazione-trasparente/disposizioni-generali/atti-generali/riferimenti-normativi-su-organizzazione-e-attivita.html" TargetMode="External"/><Relationship Id="rId15" Type="http://schemas.openxmlformats.org/officeDocument/2006/relationships/hyperlink" Target="http://www.comune.cuneo.gov.it/amministrazione-trasparente/organizzazione/titolari-di-incarichi-politici-di-amministrazione-di-direzione-o-di-governo/titolari-di-incarichi-di-amministrazione-di-direzione-o-di-governo-cui-allart-14-co-1-bis-del-dlgs-n-332013.html" TargetMode="External"/><Relationship Id="rId23" Type="http://schemas.openxmlformats.org/officeDocument/2006/relationships/hyperlink" Target="http://www.comune.cuneo.gov.it/segreteria-generale/incarichi-e-consulenze.html" TargetMode="External"/><Relationship Id="rId28" Type="http://schemas.openxmlformats.org/officeDocument/2006/relationships/hyperlink" Target="http://www.comune.cuneo.gov.it/amministrazione-trasparente/personale/incarichi-dirigenziali/ruolo-dirigenti.html" TargetMode="External"/><Relationship Id="rId36" Type="http://schemas.openxmlformats.org/officeDocument/2006/relationships/hyperlink" Target="http://www.comune.cuneo.gov.it/amministrazione-trasparente/personale/tassi-di-assenza.html" TargetMode="External"/><Relationship Id="rId10" Type="http://schemas.openxmlformats.org/officeDocument/2006/relationships/hyperlink" Target="http://www.comune.cuneo.gov.it/amministrazione-trasparente/disposizioni-generali/oneri-informativi-per-cittadini-e-imprese.html" TargetMode="External"/><Relationship Id="rId19" Type="http://schemas.openxmlformats.org/officeDocument/2006/relationships/hyperlink" Target="http://www.comune.cuneo.gov.it/amministrazione-trasparente/organizzazione/articolazione-degli-uffici/organigramma.html" TargetMode="External"/><Relationship Id="rId31" Type="http://schemas.openxmlformats.org/officeDocument/2006/relationships/hyperlink" Target="http://www.comune.cuneo.gov.it/amministrazione-trasparente/personale/posizioni-organizzative.html" TargetMode="External"/><Relationship Id="rId4" Type="http://schemas.openxmlformats.org/officeDocument/2006/relationships/hyperlink" Target="http://www.comune.cuneo.gov.it/amministrazione-trasparente/disposizioni-generali/atti-generali.html" TargetMode="External"/><Relationship Id="rId9" Type="http://schemas.openxmlformats.org/officeDocument/2006/relationships/hyperlink" Target="http://www.comune.cuneo.gov.it/amministrazione-trasparente/disposizioni-generali/atti-generali/codice-disciplinare-e-codice-di-condotta.html" TargetMode="External"/><Relationship Id="rId14" Type="http://schemas.openxmlformats.org/officeDocument/2006/relationships/hyperlink" Target="http://www.comune.cuneo.gov.it/amministrazione-trasparente/organizzazione/titolari-di-incarichi-politici-di-amministrazione-di-direzione-o-di-governo/titolari-di-incarichi-politici-di-cui-allart-14-co-1-del-dlgs-n-332013.html" TargetMode="External"/><Relationship Id="rId22" Type="http://schemas.openxmlformats.org/officeDocument/2006/relationships/hyperlink" Target="http://www.comune.cuneo.gov.it/amministrazione-trasparente/consulenti-e-collaboratori/atti-di-incarico.html" TargetMode="External"/><Relationship Id="rId27" Type="http://schemas.openxmlformats.org/officeDocument/2006/relationships/hyperlink" Target="http://www.comune.cuneo.gov.it/amministrazione-trasparente/personale/incarichi-dirigenziali/posti-di-funzione-disponibili.html" TargetMode="External"/><Relationship Id="rId30" Type="http://schemas.openxmlformats.org/officeDocument/2006/relationships/hyperlink" Target="http://www.comune.cuneo.gov.it/amministrazione-trasparente/personale/sanzioni-per-mancata-comunicazione-dei-dati.html" TargetMode="External"/><Relationship Id="rId35" Type="http://schemas.openxmlformats.org/officeDocument/2006/relationships/hyperlink" Target="http://www.comune.cuneo.gov.it/amministrazione-trasparente/personale/personale-non-a-tempo-indeterminato/costo-personale-non-a-tempo-indeterminato.html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une.cuneo.gov.it/amministrazione-trasparente/performance/ammontare-complessivo-dei-premi.html" TargetMode="External"/><Relationship Id="rId13" Type="http://schemas.openxmlformats.org/officeDocument/2006/relationships/hyperlink" Target="http://www.comune.cuneo.gov.it/amministrazione-trasparente/enti-controllati/societa-partecipate.html" TargetMode="External"/><Relationship Id="rId18" Type="http://schemas.openxmlformats.org/officeDocument/2006/relationships/hyperlink" Target="http://www.comune.cuneo.gov.it/amministrazione-trasparente/attivita-e-procedimenti/tipologia-di-procedimento.html" TargetMode="External"/><Relationship Id="rId26" Type="http://schemas.openxmlformats.org/officeDocument/2006/relationships/hyperlink" Target="http://www.comune.cuneo.gov.it/amministrazione-trasparente/sovvenzioni-contributi-sussidi-vantaggi-economici/criteri-e-modalita.html" TargetMode="External"/><Relationship Id="rId3" Type="http://schemas.openxmlformats.org/officeDocument/2006/relationships/hyperlink" Target="http://www.comune.cuneo.gov.it/amministrazione-trasparente/bandi-di-concorso.html" TargetMode="External"/><Relationship Id="rId21" Type="http://schemas.openxmlformats.org/officeDocument/2006/relationships/hyperlink" Target="http://www.comune.cuneo.gov.it/amministrazione-trasparente/provvedimenti/provvedimenti-organi-indirizzo-politico.html" TargetMode="External"/><Relationship Id="rId7" Type="http://schemas.openxmlformats.org/officeDocument/2006/relationships/hyperlink" Target="http://www.comune.cuneo.gov.it/amministrazione-trasparente/performance/relazione-sulla-performance.html" TargetMode="External"/><Relationship Id="rId12" Type="http://schemas.openxmlformats.org/officeDocument/2006/relationships/hyperlink" Target="http://www.comune.cuneo.gov.it/amministrazione-trasparente/enti-controllati/enti-pubblici-vigilati.html" TargetMode="External"/><Relationship Id="rId17" Type="http://schemas.openxmlformats.org/officeDocument/2006/relationships/hyperlink" Target="http://www.comune.cuneo.gov.it/amministrazione-trasparente/attivita-e-procedimenti/dati-aggregati-attivita-amministrative.html" TargetMode="External"/><Relationship Id="rId25" Type="http://schemas.openxmlformats.org/officeDocument/2006/relationships/hyperlink" Target="http://www.comune.cuneo.gov.it/amministrazione-trasparente/bandi-di-gara-e-contratti/atti-delle-amministrazioni-aggiudicatrici-e-degli-enti-aggiudicatori-distintamente-per-ogni-procedura.html" TargetMode="External"/><Relationship Id="rId2" Type="http://schemas.openxmlformats.org/officeDocument/2006/relationships/notesSlide" Target="../notesSlides/notesSlide70.xml"/><Relationship Id="rId16" Type="http://schemas.openxmlformats.org/officeDocument/2006/relationships/hyperlink" Target="http://www.comune.cuneo.gov.it/amministrazione-trasparente/attivita-e-procedimenti.html" TargetMode="External"/><Relationship Id="rId20" Type="http://schemas.openxmlformats.org/officeDocument/2006/relationships/hyperlink" Target="http://www.comune.cuneo.gov.it/amministrazione-trasparente/attivita-e-procedimenti/dichiarazioni-sostitutive-e-acquisizione-dufficio-dei-dati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comune.cuneo.gov.it/amministrazione-trasparente/performance/piano-della-performance.html" TargetMode="External"/><Relationship Id="rId11" Type="http://schemas.openxmlformats.org/officeDocument/2006/relationships/hyperlink" Target="http://www.comune.cuneo.gov.it/amministrazione-trasparente/enti-controllati.html" TargetMode="External"/><Relationship Id="rId24" Type="http://schemas.openxmlformats.org/officeDocument/2006/relationships/hyperlink" Target="http://www.comune.cuneo.gov.it/amministrazione-trasparente/bandi-di-gara-e-contratti/informazioni-sulle-singole-procedure.html" TargetMode="External"/><Relationship Id="rId5" Type="http://schemas.openxmlformats.org/officeDocument/2006/relationships/hyperlink" Target="http://www.comune.cuneo.gov.it/amministrazione-trasparente/performance/sistema-di-misurazione-e-valutazione-della-performance.html" TargetMode="External"/><Relationship Id="rId15" Type="http://schemas.openxmlformats.org/officeDocument/2006/relationships/hyperlink" Target="http://www.comune.cuneo.gov.it/amministrazione-trasparente/enti-controllati/rappresentazione-grafica.html" TargetMode="External"/><Relationship Id="rId23" Type="http://schemas.openxmlformats.org/officeDocument/2006/relationships/hyperlink" Target="http://www.comune.cuneo.gov.it/amministrazione-trasparente/controlli-sulle-imprese.html" TargetMode="External"/><Relationship Id="rId28" Type="http://schemas.openxmlformats.org/officeDocument/2006/relationships/hyperlink" Target="http://www.comune.cuneo.gov.it/amministrazione-trasparente/sovvenzioni-contributi-sussidi-vantaggi-economici/albo-dei-beneficiari.html" TargetMode="External"/><Relationship Id="rId10" Type="http://schemas.openxmlformats.org/officeDocument/2006/relationships/hyperlink" Target="http://www.comune.cuneo.gov.it/amministrazione-trasparente/performance/benessere-organizzativo.html" TargetMode="External"/><Relationship Id="rId19" Type="http://schemas.openxmlformats.org/officeDocument/2006/relationships/hyperlink" Target="http://www.comune.cuneo.gov.it/amministrazione-trasparente/attivita-e-procedimenti/monitoraggio-tempi-procedimento.html" TargetMode="External"/><Relationship Id="rId4" Type="http://schemas.openxmlformats.org/officeDocument/2006/relationships/hyperlink" Target="http://www.comune.cuneo.gov.it/amministrazione-trasparente/performance.html" TargetMode="External"/><Relationship Id="rId9" Type="http://schemas.openxmlformats.org/officeDocument/2006/relationships/hyperlink" Target="http://www.comune.cuneo.gov.it/amministrazione-trasparente/performance/dati-relativi-ai-premi.html" TargetMode="External"/><Relationship Id="rId14" Type="http://schemas.openxmlformats.org/officeDocument/2006/relationships/hyperlink" Target="http://www.comune.cuneo.gov.it/amministrazione-trasparente/enti-controllati/enti-di-diritto-privato-controllati.html" TargetMode="External"/><Relationship Id="rId22" Type="http://schemas.openxmlformats.org/officeDocument/2006/relationships/hyperlink" Target="http://www.comune.cuneo.gov.it/amministrazione-trasparente/provvedimenti/provvedimenti-dirigenti.html" TargetMode="External"/><Relationship Id="rId27" Type="http://schemas.openxmlformats.org/officeDocument/2006/relationships/hyperlink" Target="http://www.comune.cuneo.gov.it/amministrazione-trasparente/sovvenzioni-contributi-sussidi-vantaggi-economici/atti-di-concessione.html" TargetMode="External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une.cuneo.gov.it/amministrazione-trasparente/controlli-e-rilievi-sullamministrazione/organismi-indipendenti-di-valutazione-nuclei-di-valutazione-o-altri-organismi-con-funzioni-analoghe.html" TargetMode="External"/><Relationship Id="rId13" Type="http://schemas.openxmlformats.org/officeDocument/2006/relationships/hyperlink" Target="http://www.comune.cuneo.gov.it/amministrazione-trasparente/servizi-erogati/class-action.html" TargetMode="External"/><Relationship Id="rId18" Type="http://schemas.openxmlformats.org/officeDocument/2006/relationships/hyperlink" Target="http://www.comune.cuneo.gov.it/amministrazione-trasparente/pagamenti-dellamministrazione/iban-e-pagamenti-informatici.html" TargetMode="External"/><Relationship Id="rId26" Type="http://schemas.openxmlformats.org/officeDocument/2006/relationships/hyperlink" Target="http://www.comune.cuneo.gov.it/amministrazione-trasparente/altri-contenuti/prevenzione-della-corruzione/piano-triennale-di-prevenzione-della-corruzione-2014-2016.html" TargetMode="External"/><Relationship Id="rId3" Type="http://schemas.openxmlformats.org/officeDocument/2006/relationships/hyperlink" Target="http://www.comune.cuneo.gov.it/amministrazione-trasparente/bilanci/bilancio-preventivo-e-consuntivo.html" TargetMode="External"/><Relationship Id="rId21" Type="http://schemas.openxmlformats.org/officeDocument/2006/relationships/hyperlink" Target="http://www.comune.cuneo.gov.it/amministrazione-trasparente/pianificazione-e-governo-del-territorio.html" TargetMode="External"/><Relationship Id="rId34" Type="http://schemas.openxmlformats.org/officeDocument/2006/relationships/hyperlink" Target="http://www.comune.cuneo.gov.it/amministrazione-trasparente/altri-contenuti-accesso-civico/registro-degli-accessi.html" TargetMode="External"/><Relationship Id="rId7" Type="http://schemas.openxmlformats.org/officeDocument/2006/relationships/hyperlink" Target="http://www.comune.cuneo.gov.it/amministrazione-trasparente/controlli-e-rilievi-sullamministrazione.html" TargetMode="External"/><Relationship Id="rId12" Type="http://schemas.openxmlformats.org/officeDocument/2006/relationships/hyperlink" Target="http://www.comune.cuneo.gov.it/amministrazione-trasparente/servizi-erogati/carta-dei-servizi-e-standard-di-qualita.html" TargetMode="External"/><Relationship Id="rId17" Type="http://schemas.openxmlformats.org/officeDocument/2006/relationships/hyperlink" Target="http://www.comune.cuneo.gov.it/amministrazione-trasparente/pagamenti-dellamministrazione/indicatore-di-tempestivita-dei-pagamenti.html" TargetMode="External"/><Relationship Id="rId25" Type="http://schemas.openxmlformats.org/officeDocument/2006/relationships/hyperlink" Target="http://www.comune.cuneo.gov.it/amministrazione-trasparente/altri-contenuti/prevenzione-della-corruzione.html" TargetMode="External"/><Relationship Id="rId33" Type="http://schemas.openxmlformats.org/officeDocument/2006/relationships/hyperlink" Target="http://www.comune.cuneo.gov.it/amministrazione-trasparente/altri-contenuti-accesso-civico/accesso-civico-generalizzato-concernente-dati-e-documenti-ulteriori.html" TargetMode="External"/><Relationship Id="rId38" Type="http://schemas.openxmlformats.org/officeDocument/2006/relationships/hyperlink" Target="http://www.comune.cuneo.gov.it/amministrazione-trasparente/altri-contenuti-dati-ulteriori/dati-ulteriori.html" TargetMode="External"/><Relationship Id="rId2" Type="http://schemas.openxmlformats.org/officeDocument/2006/relationships/notesSlide" Target="../notesSlides/notesSlide71.xml"/><Relationship Id="rId16" Type="http://schemas.openxmlformats.org/officeDocument/2006/relationships/hyperlink" Target="http://www.comune.cuneo.gov.it/amministrazione-trasparente/pagamenti-dellamministrazione/dati-sui-pagamenti.html" TargetMode="External"/><Relationship Id="rId20" Type="http://schemas.openxmlformats.org/officeDocument/2006/relationships/hyperlink" Target="http://www.comune.cuneo.gov.it/amministrazione-trasparente/opere-pubbliche/tempi-costi-e-indicatori-di-realizzazione-delle-opere-pubbliche.html" TargetMode="External"/><Relationship Id="rId29" Type="http://schemas.openxmlformats.org/officeDocument/2006/relationships/hyperlink" Target="http://www.comune.cuneo.gov.it/amministrazione-trasparente/altri-contenuti/prevenzione-della-corruzione/provvedimenti-adottati-dallanac-ed-atti-di-adeguamento-a-tali-provvedimenti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comune.cuneo.gov.it/amministrazione-trasparente/beni-immobili-e-gestione-patrimonio/canoni-di-locazione-o-affitto.html" TargetMode="External"/><Relationship Id="rId11" Type="http://schemas.openxmlformats.org/officeDocument/2006/relationships/hyperlink" Target="http://www.comune.cuneo.gov.it/amministrazione-trasparente/servizi-erogati.html" TargetMode="External"/><Relationship Id="rId24" Type="http://schemas.openxmlformats.org/officeDocument/2006/relationships/hyperlink" Target="http://www.comune.cuneo.gov.it/amministrazione-trasparente/altri-contenuti-corruzione.html" TargetMode="External"/><Relationship Id="rId32" Type="http://schemas.openxmlformats.org/officeDocument/2006/relationships/hyperlink" Target="http://www.comune.cuneo.gov.it/amministrazione-trasparente/altri-contenuti-accesso-civico/accesso-civico-semplice-concernente-dati-documenti-e-informazioni-soggetti-a-pubblicazione-obbligatoria.html" TargetMode="External"/><Relationship Id="rId37" Type="http://schemas.openxmlformats.org/officeDocument/2006/relationships/hyperlink" Target="http://www.comune.cuneo.gov.it/amministrazione-trasparente/altri-contenuti-accessibilita-e-catalogo-di-dati-metadati-e-banche-dati/obiettivi-di-accessibilita.html" TargetMode="External"/><Relationship Id="rId5" Type="http://schemas.openxmlformats.org/officeDocument/2006/relationships/hyperlink" Target="http://www.comune.cuneo.gov.it/amministrazione-trasparente/beni-immobili-e-gestione-patrimonio/patrimonio-immobiliare.html" TargetMode="External"/><Relationship Id="rId15" Type="http://schemas.openxmlformats.org/officeDocument/2006/relationships/hyperlink" Target="http://www.comune.cuneo.gov.it/amministrazione-trasparente/servizi-erogati/servizi-in-rete.html" TargetMode="External"/><Relationship Id="rId23" Type="http://schemas.openxmlformats.org/officeDocument/2006/relationships/hyperlink" Target="http://www.comune.cuneo.gov.it/amministrazione-trasparente/interventi-straordinari-e-di-emergenze.html" TargetMode="External"/><Relationship Id="rId28" Type="http://schemas.openxmlformats.org/officeDocument/2006/relationships/hyperlink" Target="http://www.comune.cuneo.gov.it/amministrazione-trasparente/altri-contenuti/prevenzione-della-corruzione/relazione-del-responsabile-della-prevenzione-della-corruzione-e-della-trasparenza.html" TargetMode="External"/><Relationship Id="rId36" Type="http://schemas.openxmlformats.org/officeDocument/2006/relationships/hyperlink" Target="http://www.comune.cuneo.gov.it/amministrazione-trasparente/altri-contenuti-accessibilita-e-catalogo-di-dati-metadati-e-banche-dati/regolamenti.html" TargetMode="External"/><Relationship Id="rId10" Type="http://schemas.openxmlformats.org/officeDocument/2006/relationships/hyperlink" Target="http://www.comune.cuneo.gov.it/amministrazione-trasparente/controlli-e-rilievi-sullamministrazione/corte-dei-conti.html" TargetMode="External"/><Relationship Id="rId19" Type="http://schemas.openxmlformats.org/officeDocument/2006/relationships/hyperlink" Target="http://www.comune.cuneo.gov.it/amministrazione-trasparente/opere-pubbliche/atti-di-programmazione-delle-opere-pubbliche.html" TargetMode="External"/><Relationship Id="rId31" Type="http://schemas.openxmlformats.org/officeDocument/2006/relationships/hyperlink" Target="http://www.comune.cuneo.gov.it/amministrazione-trasparente/altri-contenuti-accesso-civico.html" TargetMode="External"/><Relationship Id="rId4" Type="http://schemas.openxmlformats.org/officeDocument/2006/relationships/hyperlink" Target="http://www.comune.cuneo.gov.it/amministrazione-trasparente/bilanci/piano-degli-indicatori-e-risultati-attesi-di-bilancio.html" TargetMode="External"/><Relationship Id="rId9" Type="http://schemas.openxmlformats.org/officeDocument/2006/relationships/hyperlink" Target="http://www.comune.cuneo.gov.it/amministrazione-trasparente/controlli-e-rilievi-sullamministrazione/organi-di-revisione-amministrativa-e-contabile.html" TargetMode="External"/><Relationship Id="rId14" Type="http://schemas.openxmlformats.org/officeDocument/2006/relationships/hyperlink" Target="http://www.comune.cuneo.gov.it/amministrazione-trasparente/servizi-erogati/costi-contabilizzati.html" TargetMode="External"/><Relationship Id="rId22" Type="http://schemas.openxmlformats.org/officeDocument/2006/relationships/hyperlink" Target="http://www.comune.cuneo.gov.it/amministrazione-trasparente/informazioni-ambientali.html" TargetMode="External"/><Relationship Id="rId27" Type="http://schemas.openxmlformats.org/officeDocument/2006/relationships/hyperlink" Target="http://www.comune.cuneo.gov.it/amministrazione-trasparente/altri-contenuti/prevenzione-della-corruzione/responsabile-della-prevenzione-della-corruzione-e-della-trasparenza.html" TargetMode="External"/><Relationship Id="rId30" Type="http://schemas.openxmlformats.org/officeDocument/2006/relationships/hyperlink" Target="http://www.comune.cuneo.gov.it/amministrazione-trasparente/altri-contenuti/prevenzione-della-corruzione/atti-di-accertamento-delle-violazioni.html" TargetMode="External"/><Relationship Id="rId35" Type="http://schemas.openxmlformats.org/officeDocument/2006/relationships/hyperlink" Target="http://www.comune.cuneo.gov.it/amministrazione-trasparente/altri-contenuti-accessibilita-e-catalogo-di-dati-metadati-e-banche-dati.html" TargetMode="Externa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293845" y="1909346"/>
            <a:ext cx="9604310" cy="2421114"/>
          </a:xfrm>
        </p:spPr>
        <p:txBody>
          <a:bodyPr>
            <a:normAutofit/>
          </a:bodyPr>
          <a:lstStyle/>
          <a:p>
            <a:r>
              <a:rPr lang="it-IT" sz="4400" dirty="0" smtClean="0"/>
              <a:t>ANTICORRUZIONE: </a:t>
            </a:r>
            <a:br>
              <a:rPr lang="it-IT" sz="4400" dirty="0" smtClean="0"/>
            </a:br>
            <a:r>
              <a:rPr lang="it-IT" sz="4400" dirty="0" smtClean="0"/>
              <a:t>tre strade, un unico obiettivo </a:t>
            </a:r>
            <a:br>
              <a:rPr lang="it-IT" sz="4400" dirty="0" smtClean="0"/>
            </a:br>
            <a:r>
              <a:rPr lang="it-IT" sz="4400" dirty="0"/>
              <a:t/>
            </a:r>
            <a:br>
              <a:rPr lang="it-IT" sz="4400" dirty="0"/>
            </a:br>
            <a:r>
              <a:rPr lang="it-IT" sz="4400" dirty="0" smtClean="0"/>
              <a:t/>
            </a:r>
            <a:br>
              <a:rPr lang="it-IT" sz="4400" dirty="0" smtClean="0"/>
            </a:br>
            <a:r>
              <a:rPr lang="it-IT" sz="2000" dirty="0" smtClean="0"/>
              <a:t>(Borgo San Dalmazzo, 20 ottobre 2017)</a:t>
            </a:r>
            <a:endParaRPr lang="it-IT" sz="2000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293845" y="4830792"/>
            <a:ext cx="9604310" cy="1339970"/>
          </a:xfrm>
        </p:spPr>
        <p:txBody>
          <a:bodyPr>
            <a:normAutofit lnSpcReduction="10000"/>
          </a:bodyPr>
          <a:lstStyle/>
          <a:p>
            <a:pPr marL="0" indent="0" algn="l">
              <a:spcBef>
                <a:spcPts val="0"/>
              </a:spcBef>
              <a:buNone/>
            </a:pPr>
            <a:r>
              <a:rPr lang="it-IT" dirty="0" err="1" smtClean="0">
                <a:solidFill>
                  <a:srgbClr val="D15A3E"/>
                </a:solidFill>
              </a:rPr>
              <a:t>Dentico</a:t>
            </a:r>
            <a:r>
              <a:rPr lang="it-IT" dirty="0" smtClean="0">
                <a:solidFill>
                  <a:srgbClr val="D15A3E"/>
                </a:solidFill>
              </a:rPr>
              <a:t> Serena</a:t>
            </a:r>
          </a:p>
          <a:p>
            <a:pPr marL="0" indent="0" algn="l">
              <a:spcBef>
                <a:spcPts val="0"/>
              </a:spcBef>
              <a:buNone/>
            </a:pPr>
            <a:endParaRPr lang="it-IT" dirty="0" smtClean="0">
              <a:solidFill>
                <a:srgbClr val="D15A3E"/>
              </a:solidFill>
            </a:endParaRPr>
          </a:p>
          <a:p>
            <a:pPr marL="0" indent="0" algn="l">
              <a:spcBef>
                <a:spcPts val="0"/>
              </a:spcBef>
              <a:buNone/>
            </a:pPr>
            <a:r>
              <a:rPr lang="it-IT" sz="2000" b="0" i="0" dirty="0" smtClean="0">
                <a:solidFill>
                  <a:srgbClr val="D15A3E"/>
                </a:solidFill>
              </a:rPr>
              <a:t>Giraudo Bruno</a:t>
            </a:r>
          </a:p>
          <a:p>
            <a:pPr marL="0" indent="0" algn="l">
              <a:spcBef>
                <a:spcPts val="0"/>
              </a:spcBef>
              <a:buNone/>
            </a:pPr>
            <a:endParaRPr lang="it-IT" sz="2000" b="0" i="0" dirty="0" smtClean="0">
              <a:solidFill>
                <a:srgbClr val="D15A3E"/>
              </a:solidFill>
            </a:endParaRPr>
          </a:p>
          <a:p>
            <a:pPr marL="0" indent="0" algn="l">
              <a:spcBef>
                <a:spcPts val="0"/>
              </a:spcBef>
              <a:buNone/>
            </a:pPr>
            <a:r>
              <a:rPr lang="it-IT" dirty="0" smtClean="0">
                <a:solidFill>
                  <a:srgbClr val="D15A3E"/>
                </a:solidFill>
              </a:rPr>
              <a:t>Rinaldi Giorgio</a:t>
            </a:r>
            <a:endParaRPr lang="it-IT" sz="2000" b="0" i="0" dirty="0">
              <a:solidFill>
                <a:srgbClr val="D15A3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90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altLang="it-IT" sz="2400" dirty="0"/>
              <a:t>DECRETO LEGISLATIVO 33/2013 - Riordino della disciplina riguardante il diritto di accesso civico e gli obblighi di pubblicità, trasparenza e diffusione di informazioni da parte delle pubbliche amministrazioni </a:t>
            </a:r>
            <a:r>
              <a:rPr lang="it-IT" altLang="it-IT" sz="2400" dirty="0" smtClean="0"/>
              <a:t>(2)</a:t>
            </a: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  <a:defRPr/>
            </a:pPr>
            <a:r>
              <a:rPr lang="it-IT" altLang="it-IT" dirty="0"/>
              <a:t>Le disposizioni del decreto individuano gli obblighi di trasparenza concernenti:</a:t>
            </a:r>
          </a:p>
          <a:p>
            <a:pPr algn="just">
              <a:buFontTx/>
              <a:buChar char="-"/>
              <a:defRPr/>
            </a:pPr>
            <a:r>
              <a:rPr lang="it-IT" altLang="it-IT" dirty="0"/>
              <a:t>l’organizzazione</a:t>
            </a:r>
          </a:p>
          <a:p>
            <a:pPr algn="just">
              <a:buFontTx/>
              <a:buChar char="-"/>
              <a:defRPr/>
            </a:pPr>
            <a:r>
              <a:rPr lang="it-IT" altLang="it-IT" dirty="0"/>
              <a:t>attività delle pubbliche amministrazioni </a:t>
            </a:r>
          </a:p>
          <a:p>
            <a:pPr algn="just">
              <a:buFontTx/>
              <a:buChar char="-"/>
              <a:defRPr/>
            </a:pPr>
            <a:r>
              <a:rPr lang="it-IT" altLang="it-IT" dirty="0"/>
              <a:t>le modalità per la sua realizzazione. </a:t>
            </a:r>
          </a:p>
          <a:p>
            <a:pPr marL="0" indent="0" algn="just">
              <a:buNone/>
              <a:defRPr/>
            </a:pPr>
            <a:endParaRPr lang="it-IT" altLang="it-IT" dirty="0"/>
          </a:p>
          <a:p>
            <a:pPr algn="just">
              <a:buNone/>
              <a:defRPr/>
            </a:pPr>
            <a:r>
              <a:rPr lang="it-IT" altLang="it-IT" dirty="0"/>
              <a:t>	La norma intende la “trasparenza” come </a:t>
            </a:r>
            <a:r>
              <a:rPr lang="it-IT" altLang="it-IT" u="sng" dirty="0"/>
              <a:t>accessibilità totale delle informazioni  concernenti l’organizzazione e l’attività delle pubbliche</a:t>
            </a:r>
          </a:p>
          <a:p>
            <a:pPr algn="just">
              <a:buNone/>
              <a:defRPr/>
            </a:pPr>
            <a:r>
              <a:rPr lang="it-IT" altLang="it-IT" dirty="0"/>
              <a:t>	</a:t>
            </a:r>
            <a:r>
              <a:rPr lang="it-IT" altLang="it-IT" u="sng" dirty="0"/>
              <a:t>amministrazioni, allo scopo di  favorire forme diffuse di controllo sul  perseguimento delle funzioni istituzionali e  sull’utilizzo delle risorse </a:t>
            </a:r>
            <a:r>
              <a:rPr lang="it-IT" altLang="it-IT" dirty="0"/>
              <a:t> </a:t>
            </a:r>
            <a:r>
              <a:rPr lang="it-IT" altLang="it-IT" u="sng" dirty="0"/>
              <a:t>pubbliche.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767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 sz="2700" dirty="0"/>
              <a:t>DECRETO LEGISLATIVO 33/2013 - </a:t>
            </a:r>
            <a:r>
              <a:rPr lang="it-IT" altLang="it-IT" sz="2400" b="1" dirty="0"/>
              <a:t>Riordino della disciplina riguardante il diritto di accesso civico e gli obblighi di pubblicità, trasparenza e diffusione di informazioni da parte delle pubbliche amministrazioni</a:t>
            </a:r>
            <a:endParaRPr lang="it-IT" sz="2400" dirty="0"/>
          </a:p>
        </p:txBody>
      </p:sp>
      <p:graphicFrame>
        <p:nvGraphicFramePr>
          <p:cNvPr id="5" name="Segnaposto contenuto 4"/>
          <p:cNvGraphicFramePr>
            <a:graphicFrameLocks noGrp="1"/>
          </p:cNvGraphicFramePr>
          <p:nvPr>
            <p:ph idx="1"/>
            <p:extLst/>
          </p:nvPr>
        </p:nvGraphicFramePr>
        <p:xfrm>
          <a:off x="1811593" y="2136701"/>
          <a:ext cx="9601200" cy="3809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604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 sz="2400" dirty="0"/>
              <a:t>DECRETO LEGISLATIVO 39/2013 - </a:t>
            </a:r>
            <a:r>
              <a:rPr lang="it-IT" altLang="it-IT" sz="2400" b="1" dirty="0"/>
              <a:t>Riordino della disciplina riguardante il diritto di accesso civico e gli obblighi di pubblicità, trasparenza e diffusione di informazioni da parte delle pubbliche amministrazioni</a:t>
            </a: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lnSpc>
                <a:spcPct val="80000"/>
              </a:lnSpc>
            </a:pPr>
            <a:r>
              <a:rPr lang="it-IT" altLang="it-IT" sz="1400" dirty="0"/>
              <a:t>Il D. </a:t>
            </a:r>
            <a:r>
              <a:rPr lang="it-IT" altLang="it-IT" sz="1400" dirty="0" err="1"/>
              <a:t>Lgs</a:t>
            </a:r>
            <a:r>
              <a:rPr lang="it-IT" altLang="it-IT" sz="1400" dirty="0"/>
              <a:t> 39 dell’8 aprile 2013 ha ad oggetto “Disposizioni in materia di </a:t>
            </a:r>
            <a:r>
              <a:rPr lang="it-IT" altLang="it-IT" sz="1400" dirty="0" err="1"/>
              <a:t>inconferibilità</a:t>
            </a:r>
            <a:r>
              <a:rPr lang="it-IT" altLang="it-IT" sz="1400" dirty="0"/>
              <a:t> </a:t>
            </a:r>
            <a:r>
              <a:rPr lang="it-IT" altLang="it-IT" sz="1400" dirty="0" smtClean="0"/>
              <a:t>e incompatibilità </a:t>
            </a:r>
            <a:r>
              <a:rPr lang="it-IT" altLang="it-IT" sz="1400" dirty="0"/>
              <a:t>di incarichi presso </a:t>
            </a:r>
            <a:r>
              <a:rPr lang="it-IT" altLang="it-IT" sz="1400" dirty="0" smtClean="0"/>
              <a:t>le</a:t>
            </a:r>
          </a:p>
          <a:p>
            <a:pPr marL="274320" lvl="1" indent="0" algn="just">
              <a:lnSpc>
                <a:spcPct val="80000"/>
              </a:lnSpc>
              <a:buNone/>
            </a:pPr>
            <a:r>
              <a:rPr lang="it-IT" altLang="it-IT" sz="1400" dirty="0"/>
              <a:t> pubbliche </a:t>
            </a:r>
            <a:r>
              <a:rPr lang="it-IT" altLang="it-IT" sz="1400" dirty="0" smtClean="0"/>
              <a:t>amministrazioni </a:t>
            </a:r>
            <a:r>
              <a:rPr lang="it-IT" altLang="it-IT" sz="1400" dirty="0"/>
              <a:t>e presso gli </a:t>
            </a:r>
            <a:r>
              <a:rPr lang="it-IT" altLang="it-IT" sz="1400" dirty="0" smtClean="0"/>
              <a:t>enti  </a:t>
            </a:r>
            <a:r>
              <a:rPr lang="it-IT" altLang="it-IT" sz="1400" dirty="0"/>
              <a:t>privati </a:t>
            </a:r>
            <a:r>
              <a:rPr lang="it-IT" altLang="it-IT" sz="1400" dirty="0" smtClean="0"/>
              <a:t>in controllo </a:t>
            </a:r>
            <a:r>
              <a:rPr lang="it-IT" altLang="it-IT" sz="1400" dirty="0"/>
              <a:t>pubblico, a norma dell’articolo 1, commi 49 e 50, della </a:t>
            </a:r>
            <a:r>
              <a:rPr lang="it-IT" altLang="it-IT" sz="1400" dirty="0" smtClean="0"/>
              <a:t>legge </a:t>
            </a:r>
          </a:p>
          <a:p>
            <a:pPr marL="274320" lvl="1" indent="0" algn="just">
              <a:lnSpc>
                <a:spcPct val="80000"/>
              </a:lnSpc>
              <a:buNone/>
            </a:pPr>
            <a:r>
              <a:rPr lang="it-IT" altLang="it-IT" sz="1400" dirty="0" smtClean="0"/>
              <a:t> </a:t>
            </a:r>
            <a:r>
              <a:rPr lang="it-IT" altLang="it-IT" sz="1400" dirty="0"/>
              <a:t>190/2012”. </a:t>
            </a:r>
            <a:endParaRPr lang="it-IT" altLang="it-IT" sz="1400" dirty="0" smtClean="0"/>
          </a:p>
          <a:p>
            <a:pPr marL="0" indent="0" algn="just">
              <a:lnSpc>
                <a:spcPct val="80000"/>
              </a:lnSpc>
              <a:buNone/>
            </a:pPr>
            <a:endParaRPr lang="it-IT" altLang="it-IT" sz="1400" dirty="0"/>
          </a:p>
          <a:p>
            <a:pPr algn="just">
              <a:lnSpc>
                <a:spcPct val="80000"/>
              </a:lnSpc>
              <a:buNone/>
            </a:pPr>
            <a:r>
              <a:rPr lang="it-IT" altLang="it-IT" sz="1400" dirty="0"/>
              <a:t>	Le disposizioni contenute in tale decreto devono essere osservate ai fini del </a:t>
            </a:r>
            <a:r>
              <a:rPr lang="it-IT" altLang="it-IT" sz="1400" dirty="0" smtClean="0"/>
              <a:t>conferimento  </a:t>
            </a:r>
            <a:r>
              <a:rPr lang="it-IT" altLang="it-IT" sz="1400" dirty="0"/>
              <a:t>di incarichi dirigenziali e </a:t>
            </a:r>
            <a:r>
              <a:rPr lang="it-IT" altLang="it-IT" sz="1400" dirty="0" smtClean="0"/>
              <a:t>di</a:t>
            </a:r>
          </a:p>
          <a:p>
            <a:pPr algn="just">
              <a:lnSpc>
                <a:spcPct val="80000"/>
              </a:lnSpc>
              <a:buNone/>
            </a:pPr>
            <a:r>
              <a:rPr lang="it-IT" altLang="it-IT" sz="1400" dirty="0"/>
              <a:t>	</a:t>
            </a:r>
            <a:r>
              <a:rPr lang="it-IT" altLang="it-IT" sz="1400" dirty="0" smtClean="0"/>
              <a:t>responsabilità</a:t>
            </a:r>
            <a:r>
              <a:rPr lang="it-IT" altLang="it-IT" sz="1400" dirty="0"/>
              <a:t> </a:t>
            </a:r>
            <a:r>
              <a:rPr lang="it-IT" altLang="it-IT" sz="1400" dirty="0" smtClean="0"/>
              <a:t>amministrativa </a:t>
            </a:r>
            <a:r>
              <a:rPr lang="it-IT" altLang="it-IT" sz="1400" dirty="0"/>
              <a:t>di vertice nelle pubbliche </a:t>
            </a:r>
            <a:r>
              <a:rPr lang="it-IT" altLang="it-IT" sz="1400" dirty="0" smtClean="0"/>
              <a:t>amministrazioni</a:t>
            </a:r>
            <a:r>
              <a:rPr lang="it-IT" altLang="it-IT" sz="1400" dirty="0"/>
              <a:t>, negli enti pubblici e negli enti di diritto privato </a:t>
            </a:r>
            <a:r>
              <a:rPr lang="it-IT" altLang="it-IT" sz="1400" dirty="0" smtClean="0"/>
              <a:t>in</a:t>
            </a:r>
          </a:p>
          <a:p>
            <a:pPr algn="just">
              <a:lnSpc>
                <a:spcPct val="80000"/>
              </a:lnSpc>
              <a:buNone/>
            </a:pPr>
            <a:r>
              <a:rPr lang="it-IT" altLang="it-IT" sz="1400" dirty="0"/>
              <a:t>	</a:t>
            </a:r>
            <a:r>
              <a:rPr lang="it-IT" altLang="it-IT" sz="1400" dirty="0" smtClean="0"/>
              <a:t> </a:t>
            </a:r>
            <a:r>
              <a:rPr lang="it-IT" altLang="it-IT" sz="1400" dirty="0"/>
              <a:t>controllo pubblico. </a:t>
            </a:r>
          </a:p>
          <a:p>
            <a:pPr algn="just">
              <a:lnSpc>
                <a:spcPct val="80000"/>
              </a:lnSpc>
              <a:buNone/>
            </a:pPr>
            <a:r>
              <a:rPr lang="it-IT" altLang="it-IT" sz="1400" dirty="0"/>
              <a:t>	La norma in particolare prevede che il responsabile del piano anticorruzione di </a:t>
            </a:r>
            <a:r>
              <a:rPr lang="it-IT" altLang="it-IT" sz="1400" dirty="0" smtClean="0"/>
              <a:t>ciascuna amministrazione </a:t>
            </a:r>
            <a:r>
              <a:rPr lang="it-IT" altLang="it-IT" sz="1400" dirty="0"/>
              <a:t>pubblica, </a:t>
            </a:r>
            <a:r>
              <a:rPr lang="it-IT" altLang="it-IT" sz="1400" dirty="0" smtClean="0"/>
              <a:t>ente</a:t>
            </a:r>
          </a:p>
          <a:p>
            <a:pPr algn="just">
              <a:lnSpc>
                <a:spcPct val="80000"/>
              </a:lnSpc>
              <a:buNone/>
            </a:pPr>
            <a:r>
              <a:rPr lang="it-IT" altLang="it-IT" sz="1400" dirty="0"/>
              <a:t>	</a:t>
            </a:r>
            <a:r>
              <a:rPr lang="it-IT" altLang="it-IT" sz="1400" dirty="0" smtClean="0"/>
              <a:t> </a:t>
            </a:r>
            <a:r>
              <a:rPr lang="it-IT" altLang="it-IT" sz="1400" dirty="0"/>
              <a:t>pubblico ed </a:t>
            </a:r>
            <a:r>
              <a:rPr lang="it-IT" altLang="it-IT" sz="1400" dirty="0" smtClean="0"/>
              <a:t>ente  </a:t>
            </a:r>
            <a:r>
              <a:rPr lang="it-IT" altLang="it-IT" sz="1400" dirty="0"/>
              <a:t>di diritto privato in controllo pubblico curi</a:t>
            </a:r>
            <a:r>
              <a:rPr lang="it-IT" altLang="it-IT" sz="1400" dirty="0" smtClean="0"/>
              <a:t>, </a:t>
            </a:r>
            <a:r>
              <a:rPr lang="it-IT" altLang="it-IT" sz="1400" dirty="0"/>
              <a:t>anche attraverso le disposizioni del piano anticorruzione, </a:t>
            </a:r>
            <a:r>
              <a:rPr lang="it-IT" altLang="it-IT" sz="1400" dirty="0" smtClean="0"/>
              <a:t>che</a:t>
            </a:r>
          </a:p>
          <a:p>
            <a:pPr algn="just">
              <a:lnSpc>
                <a:spcPct val="80000"/>
              </a:lnSpc>
              <a:buNone/>
            </a:pPr>
            <a:r>
              <a:rPr lang="it-IT" altLang="it-IT" sz="1400" dirty="0"/>
              <a:t>	</a:t>
            </a:r>
            <a:r>
              <a:rPr lang="it-IT" altLang="it-IT" sz="1400" dirty="0" smtClean="0"/>
              <a:t> </a:t>
            </a:r>
            <a:r>
              <a:rPr lang="it-IT" altLang="it-IT" sz="1400" dirty="0"/>
              <a:t>nell’amministrazione, </a:t>
            </a:r>
            <a:r>
              <a:rPr lang="it-IT" altLang="it-IT" sz="1400" dirty="0" smtClean="0"/>
              <a:t>ente pubblico ed ente </a:t>
            </a:r>
            <a:r>
              <a:rPr lang="it-IT" altLang="it-IT" sz="1400" dirty="0"/>
              <a:t>di diritto privato in controllo pubblico siano rispettate le disposizioni stabilite </a:t>
            </a:r>
            <a:r>
              <a:rPr lang="it-IT" altLang="it-IT" sz="1400" dirty="0" smtClean="0"/>
              <a:t>in</a:t>
            </a:r>
          </a:p>
          <a:p>
            <a:pPr algn="just">
              <a:lnSpc>
                <a:spcPct val="80000"/>
              </a:lnSpc>
              <a:buNone/>
            </a:pPr>
            <a:r>
              <a:rPr lang="it-IT" altLang="it-IT" sz="1400" dirty="0"/>
              <a:t>	</a:t>
            </a:r>
            <a:r>
              <a:rPr lang="it-IT" altLang="it-IT" sz="1400" dirty="0" smtClean="0"/>
              <a:t> </a:t>
            </a:r>
            <a:r>
              <a:rPr lang="it-IT" altLang="it-IT" sz="1400" dirty="0"/>
              <a:t>materia </a:t>
            </a:r>
            <a:r>
              <a:rPr lang="it-IT" altLang="it-IT" sz="1400" dirty="0" smtClean="0"/>
              <a:t>di  </a:t>
            </a:r>
            <a:r>
              <a:rPr lang="it-IT" altLang="it-IT" sz="1400" dirty="0" err="1" smtClean="0"/>
              <a:t>inconferibilità</a:t>
            </a:r>
            <a:r>
              <a:rPr lang="it-IT" altLang="it-IT" sz="1400" dirty="0"/>
              <a:t> </a:t>
            </a:r>
            <a:r>
              <a:rPr lang="it-IT" altLang="it-IT" sz="1400" dirty="0" smtClean="0"/>
              <a:t>ed incompatibilità </a:t>
            </a:r>
            <a:r>
              <a:rPr lang="it-IT" altLang="it-IT" sz="1400" dirty="0"/>
              <a:t>degli incarichi.</a:t>
            </a:r>
          </a:p>
          <a:p>
            <a:endParaRPr lang="it-IT" sz="14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0336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altLang="it-IT" sz="2400" dirty="0"/>
              <a:t>D.P.R. 62/2013 - </a:t>
            </a:r>
            <a:r>
              <a:rPr lang="it-IT" altLang="it-IT" sz="2400" b="1" dirty="0"/>
              <a:t>Regolamento recante codice di comportamento dei dipendenti pubblici, a norma dell’articolo 54 del decreto legislativo 30 marzo 2001, n. 165</a:t>
            </a: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</a:pPr>
            <a:r>
              <a:rPr lang="it-IT" altLang="it-IT" dirty="0"/>
              <a:t>I</a:t>
            </a:r>
            <a:r>
              <a:rPr lang="it-IT" altLang="it-IT" sz="2400" dirty="0"/>
              <a:t>l D.P.R. 62/2013 ha approvato il regolamento recante il “codice di comportamento dei dipendenti pubblici”, a norma dell’art. 54 del d. </a:t>
            </a:r>
            <a:r>
              <a:rPr lang="it-IT" altLang="it-IT" sz="2400" dirty="0" err="1"/>
              <a:t>lgs</a:t>
            </a:r>
            <a:r>
              <a:rPr lang="it-IT" altLang="it-IT" sz="2400" dirty="0"/>
              <a:t>. 165/2001. </a:t>
            </a:r>
          </a:p>
          <a:p>
            <a:pPr algn="just">
              <a:lnSpc>
                <a:spcPct val="90000"/>
              </a:lnSpc>
              <a:buNone/>
            </a:pPr>
            <a:r>
              <a:rPr lang="it-IT" altLang="it-IT" sz="2400" dirty="0"/>
              <a:t>	Ciascuna pubblica amministrazione definisce, con procedura aperta alla partecipazione e previo parere obbligatorio del proprio organismo indipendente di valutazione, un proprio codice di comportamento che integra e specifica, in relazione alle caratteristiche dell’ente, il codice di comportamento di cui al D.P.R. sopra menzionato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577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 sz="2000" dirty="0"/>
              <a:t>DECRETO LEGISLATIVO 97/2016 - </a:t>
            </a:r>
            <a:r>
              <a:rPr lang="it-IT" altLang="it-IT" sz="2000" b="1" dirty="0"/>
              <a:t>Revisione e semplificazione delle disposizioni in materia di prevenzione della corruzione, pubblicità e trasparenza, correttivo della legge 6 novembre 2012, n. 190 e del decreto legislativo 14 marzo 2013, n. 33, ai sensi dell’art. 7 della legge 7 agosto 2015, n. 124, in materia di riorganizzazione delle amministrazioni pubbliche</a:t>
            </a:r>
            <a:endParaRPr lang="it-IT" sz="2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lnSpc>
                <a:spcPct val="90000"/>
              </a:lnSpc>
            </a:pPr>
            <a:r>
              <a:rPr lang="it-IT" altLang="it-IT" sz="2400" dirty="0"/>
              <a:t>IL D. LEGS.VO E’ FINALIZZATO A RAFFORZARE LA TRASPARENZA AMMINISTRATIVA ATTRAVERSO L’INTRODUZIONE DI:</a:t>
            </a:r>
          </a:p>
          <a:p>
            <a:pPr algn="just">
              <a:lnSpc>
                <a:spcPct val="90000"/>
              </a:lnSpc>
              <a:buNone/>
            </a:pPr>
            <a:endParaRPr lang="it-IT" altLang="it-IT" sz="2400" dirty="0"/>
          </a:p>
          <a:p>
            <a:pPr algn="just">
              <a:lnSpc>
                <a:spcPct val="90000"/>
              </a:lnSpc>
              <a:buNone/>
            </a:pPr>
            <a:r>
              <a:rPr lang="it-IT" altLang="it-IT" sz="2400" dirty="0"/>
              <a:t>	- FORME DIFFUSE DI CONTROLLO DA PARTE DEI CITTADINI</a:t>
            </a:r>
          </a:p>
          <a:p>
            <a:pPr algn="just">
              <a:lnSpc>
                <a:spcPct val="90000"/>
              </a:lnSpc>
              <a:buNone/>
            </a:pPr>
            <a:endParaRPr lang="it-IT" altLang="it-IT" sz="2400" dirty="0"/>
          </a:p>
          <a:p>
            <a:pPr algn="just">
              <a:lnSpc>
                <a:spcPct val="90000"/>
              </a:lnSpc>
              <a:buNone/>
            </a:pPr>
            <a:r>
              <a:rPr lang="it-IT" altLang="it-IT" sz="2400" dirty="0"/>
              <a:t>	- MISURE CHE CONSENTONO UNA PIU’ EFFICACE AZIONE DI CONTRASTO ALLE CONDOTTE ILLECITE NELLE PUBBLICHE AMMINISTRAZIONI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27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/>
              <a:t>CORRUZIONE: aspetti definitori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altLang="it-IT" sz="2800" dirty="0"/>
              <a:t>CORRUZIONE</a:t>
            </a:r>
            <a:r>
              <a:rPr lang="it-IT" altLang="it-IT" sz="2800" b="1" dirty="0"/>
              <a:t> in senso stretto = Reato punito dal codice penale</a:t>
            </a:r>
          </a:p>
          <a:p>
            <a:pPr>
              <a:buNone/>
            </a:pPr>
            <a:endParaRPr lang="it-IT" altLang="it-IT" sz="2800" b="1" dirty="0"/>
          </a:p>
          <a:p>
            <a:r>
              <a:rPr lang="it-IT" altLang="it-IT" sz="2800" dirty="0"/>
              <a:t>CORRUZIONE</a:t>
            </a:r>
            <a:r>
              <a:rPr lang="it-IT" altLang="it-IT" sz="2800" b="1" dirty="0"/>
              <a:t> in senso lato</a:t>
            </a:r>
            <a:r>
              <a:rPr lang="it-IT" altLang="it-IT" sz="2800" dirty="0"/>
              <a:t> </a:t>
            </a:r>
            <a:endParaRPr lang="it-IT" altLang="it-IT" sz="2800" b="1" dirty="0"/>
          </a:p>
          <a:p>
            <a:pPr algn="just">
              <a:buNone/>
            </a:pPr>
            <a:r>
              <a:rPr lang="it-IT" altLang="it-IT" dirty="0"/>
              <a:t>	Sono le situazioni in cui – a prescindere dalla rilevanza penale - venga in evidenza “</a:t>
            </a:r>
            <a:r>
              <a:rPr lang="it-IT" altLang="it-IT" i="1" dirty="0"/>
              <a:t>un malfunzionamento dell’Amministrazione a causa dell’uso a fini privati delle funzioni attribuite»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818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Corruzione in senso stretto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Sono i delitti contro la Pubblica Amministrazione disciplinati dal codice penale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304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800" dirty="0" smtClean="0"/>
              <a:t>REATI RILEVANTI AI FINI DELLA LEGGE 190/2012</a:t>
            </a:r>
            <a:endParaRPr lang="it-IT" sz="2800" dirty="0"/>
          </a:p>
        </p:txBody>
      </p:sp>
      <p:graphicFrame>
        <p:nvGraphicFramePr>
          <p:cNvPr id="5" name="Segnaposto contenut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5007259"/>
              </p:ext>
            </p:extLst>
          </p:nvPr>
        </p:nvGraphicFramePr>
        <p:xfrm>
          <a:off x="1155940" y="1708033"/>
          <a:ext cx="10347085" cy="49803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6637">
                  <a:extLst>
                    <a:ext uri="{9D8B030D-6E8A-4147-A177-3AD203B41FA5}">
                      <a16:colId xmlns:a16="http://schemas.microsoft.com/office/drawing/2014/main" xmlns="" val="1155573346"/>
                    </a:ext>
                  </a:extLst>
                </a:gridCol>
                <a:gridCol w="3314205">
                  <a:extLst>
                    <a:ext uri="{9D8B030D-6E8A-4147-A177-3AD203B41FA5}">
                      <a16:colId xmlns:a16="http://schemas.microsoft.com/office/drawing/2014/main" xmlns="" val="2209544033"/>
                    </a:ext>
                  </a:extLst>
                </a:gridCol>
                <a:gridCol w="4996243">
                  <a:extLst>
                    <a:ext uri="{9D8B030D-6E8A-4147-A177-3AD203B41FA5}">
                      <a16:colId xmlns:a16="http://schemas.microsoft.com/office/drawing/2014/main" xmlns="" val="616982340"/>
                    </a:ext>
                  </a:extLst>
                </a:gridCol>
              </a:tblGrid>
              <a:tr h="1182903"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Art. 316-bis</a:t>
                      </a:r>
                      <a:r>
                        <a:rPr lang="it-IT" sz="1200" baseline="0" dirty="0" smtClean="0"/>
                        <a:t> c.p.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Malversazione a danno dello Stato o dell’Unione Europea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>
                          <a:effectLst/>
                        </a:rPr>
                        <a:t>Chiunque, estraneo alla pubblica amministrazione, avendo ottenuto dallo Stato o da altro ente pubblico o dalle Comunità europee contributi, sovvenzioni o finanziamenti destinati a favorire iniziative dirette alla realizzazione di opere od allo svolgimento di attività di pubblico interesse, non li destina alle predette finalità …</a:t>
                      </a:r>
                      <a:endParaRPr lang="it-IT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0305270"/>
                  </a:ext>
                </a:extLst>
              </a:tr>
              <a:tr h="1369211"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Art. 316-ter c.p.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Indebita</a:t>
                      </a:r>
                      <a:r>
                        <a:rPr lang="it-IT" sz="1200" baseline="0" dirty="0" smtClean="0"/>
                        <a:t> percezione di erogazioni a danno dello Stato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>
                          <a:effectLst/>
                        </a:rPr>
                        <a:t>chiunque mediante l'utilizzo o la presentazione di dichiarazioni o di documenti falsi o attestanti cose non vere, ovvero mediante l'omissione di informazioni dovute, consegue indebitamente, per sé o per altri, contributi, finanziamenti, mutui agevolati o altre erogazioni dello stesso tipo, comunque denominate, concessi o erogati dallo Stato, da altri enti pubblici o dalle Comunità europee …</a:t>
                      </a:r>
                      <a:endParaRPr lang="it-IT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76552379"/>
                  </a:ext>
                </a:extLst>
              </a:tr>
              <a:tr h="737268"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Art. 317 c.p.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Concussione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>
                          <a:effectLst/>
                        </a:rPr>
                        <a:t>Il pubblico ufficiale o l’incaricato di un pubblico servizio, che, abusando della sua qualità o dei suoi poteri, costringe o induce taluno a dare o a promettere indebitamente, a lui o ad un terzo, denaro od altra utilità …</a:t>
                      </a:r>
                      <a:endParaRPr lang="it-IT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6281955"/>
                  </a:ext>
                </a:extLst>
              </a:tr>
              <a:tr h="737268"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Art. 318 c.p.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Corruzione</a:t>
                      </a:r>
                      <a:r>
                        <a:rPr lang="it-IT" sz="1200" baseline="0" dirty="0" smtClean="0"/>
                        <a:t> per l’esercizio della funzione (corruzione impropria)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>
                          <a:effectLst/>
                        </a:rPr>
                        <a:t>Il pubblico ufficiale, che, per l'esercizio delle sue funzioni o dei suoi poteri, riceve indebitamente,  per sé o per un terzo, denaro o altra utilità, o ne accetta la promessa …</a:t>
                      </a:r>
                      <a:endParaRPr lang="it-IT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18933053"/>
                  </a:ext>
                </a:extLst>
              </a:tr>
              <a:tr h="94791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 smtClean="0"/>
                        <a:t>Art. 319 c.p.</a:t>
                      </a:r>
                    </a:p>
                    <a:p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Corruzione per un</a:t>
                      </a:r>
                      <a:r>
                        <a:rPr lang="it-IT" sz="1200" baseline="0" dirty="0" smtClean="0"/>
                        <a:t> atto contrario ai doveri d’ufficio (corruzione propria)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>
                          <a:effectLst/>
                        </a:rPr>
                        <a:t>Il pubblico ufficiale , che, per omettere o ritardare o per aver omesso o ritardato un atto del suo ufficio, ovvero per compiere o per aver compiuto un atto contrario ai doveri di ufficio, riceve, per sé o per un terzo, denaro od altra utilità, o ne accetta la promessa …</a:t>
                      </a:r>
                      <a:endParaRPr lang="it-IT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68995126"/>
                  </a:ext>
                </a:extLst>
              </a:tr>
            </a:tbl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146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800" dirty="0"/>
              <a:t>REATI RILEVANTI AI FINI DELLA LEGGE </a:t>
            </a:r>
            <a:r>
              <a:rPr lang="it-IT" sz="2800" dirty="0" smtClean="0"/>
              <a:t>190/2012 (2)</a:t>
            </a:r>
            <a:endParaRPr lang="it-IT" sz="2800" dirty="0"/>
          </a:p>
        </p:txBody>
      </p:sp>
      <p:graphicFrame>
        <p:nvGraphicFramePr>
          <p:cNvPr id="5" name="Segnaposto contenut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9994265"/>
              </p:ext>
            </p:extLst>
          </p:nvPr>
        </p:nvGraphicFramePr>
        <p:xfrm>
          <a:off x="1006414" y="1646240"/>
          <a:ext cx="10042287" cy="52140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8401">
                  <a:extLst>
                    <a:ext uri="{9D8B030D-6E8A-4147-A177-3AD203B41FA5}">
                      <a16:colId xmlns:a16="http://schemas.microsoft.com/office/drawing/2014/main" xmlns="" val="2237005717"/>
                    </a:ext>
                  </a:extLst>
                </a:gridCol>
                <a:gridCol w="2824593">
                  <a:extLst>
                    <a:ext uri="{9D8B030D-6E8A-4147-A177-3AD203B41FA5}">
                      <a16:colId xmlns:a16="http://schemas.microsoft.com/office/drawing/2014/main" xmlns="" val="2556283527"/>
                    </a:ext>
                  </a:extLst>
                </a:gridCol>
                <a:gridCol w="5039293">
                  <a:extLst>
                    <a:ext uri="{9D8B030D-6E8A-4147-A177-3AD203B41FA5}">
                      <a16:colId xmlns:a16="http://schemas.microsoft.com/office/drawing/2014/main" xmlns="" val="1281562009"/>
                    </a:ext>
                  </a:extLst>
                </a:gridCol>
              </a:tblGrid>
              <a:tr h="642019"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Art. 319-ter c.p.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Corruzione in atti giudiziari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>
                          <a:effectLst/>
                        </a:rPr>
                        <a:t>Se i fatti indicati negli artt. 318 e 319 sono commessi per favorire o danneggiare una parte in un processo civile, penale o amministrativo …</a:t>
                      </a:r>
                      <a:endParaRPr lang="it-IT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17224306"/>
                  </a:ext>
                </a:extLst>
              </a:tr>
              <a:tr h="813754"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Art. 319-quater c.p.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Induzione indebita a dare o promettere</a:t>
                      </a:r>
                      <a:r>
                        <a:rPr lang="it-IT" sz="1200" baseline="0" dirty="0" smtClean="0"/>
                        <a:t> utilità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>
                          <a:effectLst/>
                        </a:rPr>
                        <a:t>Salvo che il fatto costituisca più grave reato, il pubblico ufficiale o l'incaricato di pubblico servizio  che, abusando della sua qualità o dei suoi poteri, induce  taluno a dare o a promettere indebitamente, a lui o a un terzo, denaro o altra utilità …</a:t>
                      </a:r>
                      <a:endParaRPr lang="it-IT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80908501"/>
                  </a:ext>
                </a:extLst>
              </a:tr>
              <a:tr h="813754"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Art. 322 c.p.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Istigazione alla corruzione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200" dirty="0" smtClean="0">
                          <a:effectLst/>
                        </a:rPr>
                        <a:t>Chiunque offre o promette denaro od altra utilità non dovuti ad un pubblico ufficiale o ad un incaricato di un pubblico servizio</a:t>
                      </a:r>
                      <a:r>
                        <a:rPr lang="it-IT" sz="1200" baseline="0" dirty="0" smtClean="0">
                          <a:effectLst/>
                        </a:rPr>
                        <a:t> </a:t>
                      </a:r>
                      <a:r>
                        <a:rPr lang="it-IT" sz="1200" dirty="0" smtClean="0">
                          <a:effectLst/>
                        </a:rPr>
                        <a:t>per l'esercizio delle sue funzioni o dei suoi poteri, soggiace, qualora l'offerta o la promessa non sia accettata …</a:t>
                      </a:r>
                      <a:endParaRPr lang="it-IT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7311767"/>
                  </a:ext>
                </a:extLst>
              </a:tr>
              <a:tr h="1356258"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Art. 323 c.p.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Abuso d’ufficio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>
                          <a:effectLst/>
                        </a:rPr>
                        <a:t>Salvo che il fatto non costituisca un più grave reato, il pubblico ufficiale</a:t>
                      </a:r>
                      <a:r>
                        <a:rPr lang="it-IT" sz="1200" baseline="0" dirty="0" smtClean="0">
                          <a:effectLst/>
                        </a:rPr>
                        <a:t> </a:t>
                      </a:r>
                      <a:r>
                        <a:rPr lang="it-IT" sz="1200" dirty="0" smtClean="0">
                          <a:effectLst/>
                        </a:rPr>
                        <a:t>o l'incaricato di pubblico servizio che, nello svolgimento delle funzioni o del servizio, in violazione di norme di legge o di regolamento, ovvero omettendo di astenersi in presenza di un interesse proprio o di un prossimo congiunto o negli altri casi prescritti, intenzionalmente procura a sé o ad altri un ingiusto vantaggio patrimoniale ovvero arreca ad altri un danno ingiusto …</a:t>
                      </a:r>
                      <a:endParaRPr lang="it-IT" sz="1200" baseline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35142302"/>
                  </a:ext>
                </a:extLst>
              </a:tr>
              <a:tr h="1537092"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Art. 346-bis c.p.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Traffico di influenze illecite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>
                          <a:effectLst/>
                        </a:rPr>
                        <a:t>Chiunque, fuori dei casi di concorso nei reati di cui agli articoli 319 e 319-ter, sfruttando relazioni esistenti</a:t>
                      </a:r>
                      <a:r>
                        <a:rPr lang="it-IT" sz="1200" baseline="0" dirty="0" smtClean="0">
                          <a:effectLst/>
                        </a:rPr>
                        <a:t> </a:t>
                      </a:r>
                      <a:r>
                        <a:rPr lang="it-IT" sz="1200" dirty="0" smtClean="0">
                          <a:effectLst/>
                        </a:rPr>
                        <a:t>con un pubblico ufficiale o con un incaricato di un pubblico servizio, indebitamente fa dare o promettere, a sé o ad altri, denaro o altro vantaggio patrimoniale, come prezzo della propria mediazione illecita verso il pubblico ufficiale o l'incaricato di un pubblico servizio ovvero per remunerarlo, in relazione al compimento di un atto contrario ai doveri di ufficio o all'omissione o al ritardo di un atto del suo ufficio …</a:t>
                      </a:r>
                      <a:endParaRPr lang="it-IT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54930126"/>
                  </a:ext>
                </a:extLst>
              </a:tr>
            </a:tbl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88416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800" dirty="0"/>
              <a:t>REATI RILEVANTI AI FINI DELLA LEGGE 190/2012 </a:t>
            </a:r>
            <a:r>
              <a:rPr lang="it-IT" sz="2800" dirty="0" smtClean="0"/>
              <a:t>(3)</a:t>
            </a:r>
            <a:endParaRPr lang="it-IT" sz="2800" dirty="0"/>
          </a:p>
        </p:txBody>
      </p:sp>
      <p:graphicFrame>
        <p:nvGraphicFramePr>
          <p:cNvPr id="6" name="Segnaposto contenut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3751989"/>
              </p:ext>
            </p:extLst>
          </p:nvPr>
        </p:nvGraphicFramePr>
        <p:xfrm>
          <a:off x="1106036" y="1575760"/>
          <a:ext cx="10018716" cy="51672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2045">
                  <a:extLst>
                    <a:ext uri="{9D8B030D-6E8A-4147-A177-3AD203B41FA5}">
                      <a16:colId xmlns:a16="http://schemas.microsoft.com/office/drawing/2014/main" xmlns="" val="3947604410"/>
                    </a:ext>
                  </a:extLst>
                </a:gridCol>
                <a:gridCol w="2967487">
                  <a:extLst>
                    <a:ext uri="{9D8B030D-6E8A-4147-A177-3AD203B41FA5}">
                      <a16:colId xmlns:a16="http://schemas.microsoft.com/office/drawing/2014/main" xmlns="" val="3807835963"/>
                    </a:ext>
                  </a:extLst>
                </a:gridCol>
                <a:gridCol w="4849184">
                  <a:extLst>
                    <a:ext uri="{9D8B030D-6E8A-4147-A177-3AD203B41FA5}">
                      <a16:colId xmlns:a16="http://schemas.microsoft.com/office/drawing/2014/main" xmlns="" val="2563978447"/>
                    </a:ext>
                  </a:extLst>
                </a:gridCol>
              </a:tblGrid>
              <a:tr h="1249218"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Art. 353 c.p.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Turbata libertà degli incanti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>
                          <a:effectLst/>
                        </a:rPr>
                        <a:t>Chiunque, con violenza o minaccia, o con doni, promesse, collusioni o altri mezzi fraudolenti, impedisce</a:t>
                      </a:r>
                      <a:r>
                        <a:rPr lang="it-IT" sz="1200" baseline="0" dirty="0" smtClean="0">
                          <a:effectLst/>
                        </a:rPr>
                        <a:t> </a:t>
                      </a:r>
                      <a:r>
                        <a:rPr lang="it-IT" sz="1200" dirty="0" smtClean="0">
                          <a:effectLst/>
                        </a:rPr>
                        <a:t>o turba la gara nei pubblici incanti [534, 576-581; 264] o nelle licitazioni private per conto di pubbliche Amministrazioni, </a:t>
                      </a:r>
                      <a:r>
                        <a:rPr lang="it-IT" sz="1200" baseline="0" dirty="0" smtClean="0">
                          <a:effectLst/>
                        </a:rPr>
                        <a:t> o</a:t>
                      </a:r>
                      <a:r>
                        <a:rPr lang="it-IT" sz="1200" dirty="0" smtClean="0">
                          <a:effectLst/>
                        </a:rPr>
                        <a:t>vvero ne allontana</a:t>
                      </a:r>
                      <a:r>
                        <a:rPr lang="it-IT" sz="1200" b="1" dirty="0" smtClean="0">
                          <a:effectLst/>
                        </a:rPr>
                        <a:t> </a:t>
                      </a:r>
                      <a:r>
                        <a:rPr lang="it-IT" sz="1200" dirty="0" smtClean="0">
                          <a:effectLst/>
                        </a:rPr>
                        <a:t>gli offerenti …</a:t>
                      </a:r>
                      <a:endParaRPr lang="it-IT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15938504"/>
                  </a:ext>
                </a:extLst>
              </a:tr>
              <a:tr h="1249218"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Art. 353-bis c.p.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Turbata libertà del procedimento di</a:t>
                      </a:r>
                      <a:r>
                        <a:rPr lang="it-IT" sz="1200" baseline="0" dirty="0" smtClean="0"/>
                        <a:t> scelta del contraente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>
                          <a:effectLst/>
                        </a:rPr>
                        <a:t>Salvo che il fatto costituisca più grave reato, chiunque con violenza o minaccia, o con doni, promesse, collusioni o altri mezzi fraudolenti, turba il procedimento amministrativo diretto a stabilire il contenuto del bando o di altro atto equipollente </a:t>
                      </a:r>
                      <a:r>
                        <a:rPr lang="it-IT" sz="1200" baseline="30000" dirty="0" smtClean="0">
                          <a:effectLst/>
                        </a:rPr>
                        <a:t> </a:t>
                      </a:r>
                      <a:r>
                        <a:rPr lang="it-IT" sz="1200" dirty="0" smtClean="0">
                          <a:effectLst/>
                        </a:rPr>
                        <a:t>al fine di condizionare le modalità di scelta del contraente da parte della pubblica amministrazione …</a:t>
                      </a:r>
                      <a:endParaRPr lang="it-IT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12036473"/>
                  </a:ext>
                </a:extLst>
              </a:tr>
              <a:tr h="1078870"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Art. 640 co. 2 n. 1 c.p.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Truffa</a:t>
                      </a:r>
                      <a:r>
                        <a:rPr lang="it-IT" sz="1200" baseline="0" dirty="0" smtClean="0"/>
                        <a:t> in danno dello Stato, di altro ente pubblico o dell’Unione Europea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>
                          <a:effectLst/>
                        </a:rPr>
                        <a:t>Chiunque, con artifizi o raggiri</a:t>
                      </a:r>
                      <a:r>
                        <a:rPr lang="it-IT" sz="1200" baseline="30000" dirty="0" smtClean="0">
                          <a:effectLst/>
                          <a:hlinkClick r:id="rId3"/>
                        </a:rPr>
                        <a:t>)</a:t>
                      </a:r>
                      <a:r>
                        <a:rPr lang="it-IT" sz="1200" dirty="0" smtClean="0">
                          <a:effectLst/>
                        </a:rPr>
                        <a:t>, inducendo taluno in errore, procura a sé o ad altri un ingiusto profitto con altrui danno  …</a:t>
                      </a:r>
                      <a:endParaRPr lang="it-IT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17978134"/>
                  </a:ext>
                </a:extLst>
              </a:tr>
              <a:tr h="1589915"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Art. 2635 c.c.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Corruzione tra privati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>
                          <a:effectLst/>
                        </a:rPr>
                        <a:t>Salvo che il fatto costituisca più grave reato, gli amministratori, i direttori generali, i dirigenti preposti alla redazione dei documenti contabili societari, i sindaci e i liquidatori, che, a seguito della dazione o della promessa di denaro o altra utilità, per sé o per altri, compiono od omettono atti, in violazione degli obblighi inerenti al loro ufficio o degli obblighi di fedeltà, cagionando nocumento </a:t>
                      </a:r>
                      <a:r>
                        <a:rPr lang="it-IT" sz="1200" baseline="30000" dirty="0" smtClean="0">
                          <a:effectLst/>
                        </a:rPr>
                        <a:t> </a:t>
                      </a:r>
                      <a:r>
                        <a:rPr lang="it-IT" sz="1200" dirty="0" smtClean="0">
                          <a:effectLst/>
                        </a:rPr>
                        <a:t>alla società</a:t>
                      </a:r>
                      <a:r>
                        <a:rPr lang="it-IT" sz="1200" baseline="0" dirty="0" smtClean="0">
                          <a:effectLst/>
                        </a:rPr>
                        <a:t> …</a:t>
                      </a:r>
                      <a:endParaRPr lang="it-IT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66845509"/>
                  </a:ext>
                </a:extLst>
              </a:tr>
            </a:tbl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80634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Argomenti</a:t>
            </a:r>
            <a:endParaRPr lang="it-IT" dirty="0"/>
          </a:p>
        </p:txBody>
      </p:sp>
      <p:graphicFrame>
        <p:nvGraphicFramePr>
          <p:cNvPr id="5" name="Segnaposto contenut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0686496"/>
              </p:ext>
            </p:extLst>
          </p:nvPr>
        </p:nvGraphicFramePr>
        <p:xfrm>
          <a:off x="1295400" y="1981201"/>
          <a:ext cx="9601200" cy="3809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43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/>
              <a:t>CORRUZIONE IN SENSO LATO (1)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it-IT" altLang="it-IT" sz="2400" dirty="0"/>
              <a:t>CORRUZIONE in senso lato = Tutte le situazioni in cui, nel corso dell’attività amministrativa, si riscontri l’abuso da parte di un soggetto del potere a lui affidato al fine di ottenere vantaggi privati (per sé o per altri).</a:t>
            </a:r>
          </a:p>
          <a:p>
            <a:pPr algn="just">
              <a:buNone/>
            </a:pPr>
            <a:endParaRPr lang="it-IT" altLang="it-IT" sz="2400" dirty="0"/>
          </a:p>
          <a:p>
            <a:pPr algn="just">
              <a:buNone/>
            </a:pPr>
            <a:r>
              <a:rPr lang="it-IT" altLang="it-IT" sz="2400" dirty="0"/>
              <a:t>	Sono le situazioni in cui – a prescindere dalla rilevanza penale - venga in evidenza “</a:t>
            </a:r>
            <a:r>
              <a:rPr lang="it-IT" altLang="it-IT" sz="2400" i="1" dirty="0"/>
              <a:t>un malfunzionamento dell’Amministrazione a causa dell’uso a fini privati delle funzioni attribuite»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5576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/>
              <a:t>CORRUZIONE IN SENSO LATO (2)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276709" y="1966823"/>
            <a:ext cx="10226314" cy="3824378"/>
          </a:xfrm>
        </p:spPr>
        <p:txBody>
          <a:bodyPr>
            <a:normAutofit fontScale="85000" lnSpcReduction="20000"/>
          </a:bodyPr>
          <a:lstStyle/>
          <a:p>
            <a:pPr algn="just">
              <a:lnSpc>
                <a:spcPct val="80000"/>
              </a:lnSpc>
              <a:buNone/>
            </a:pPr>
            <a:r>
              <a:rPr lang="it-IT" altLang="it-IT" b="1" i="1" dirty="0"/>
              <a:t>Concetto di </a:t>
            </a:r>
            <a:r>
              <a:rPr lang="it-IT" altLang="it-IT" b="1" dirty="0"/>
              <a:t>«</a:t>
            </a:r>
            <a:r>
              <a:rPr lang="it-IT" altLang="it-IT" b="1" i="1" dirty="0"/>
              <a:t>corruzione» in senso lato</a:t>
            </a:r>
            <a:endParaRPr lang="it-IT" altLang="it-IT" dirty="0"/>
          </a:p>
          <a:p>
            <a:pPr algn="just">
              <a:lnSpc>
                <a:spcPct val="80000"/>
              </a:lnSpc>
              <a:buNone/>
            </a:pPr>
            <a:r>
              <a:rPr lang="it-IT" altLang="it-IT" dirty="0"/>
              <a:t>Per </a:t>
            </a:r>
            <a:r>
              <a:rPr lang="it-IT" altLang="it-IT" b="1" i="1" dirty="0"/>
              <a:t>corruzione </a:t>
            </a:r>
            <a:r>
              <a:rPr lang="it-IT" altLang="it-IT" dirty="0"/>
              <a:t>si intende l’</a:t>
            </a:r>
            <a:r>
              <a:rPr lang="it-IT" altLang="it-IT" u="sng" dirty="0">
                <a:solidFill>
                  <a:srgbClr val="C00000"/>
                </a:solidFill>
              </a:rPr>
              <a:t>abuso</a:t>
            </a:r>
            <a:r>
              <a:rPr lang="it-IT" altLang="it-IT" dirty="0"/>
              <a:t> da parte di un </a:t>
            </a:r>
            <a:r>
              <a:rPr lang="it-IT" altLang="it-IT" u="sng" dirty="0" smtClean="0">
                <a:solidFill>
                  <a:srgbClr val="002060"/>
                </a:solidFill>
              </a:rPr>
              <a:t>soggetto</a:t>
            </a:r>
            <a:r>
              <a:rPr lang="it-IT" altLang="it-IT" u="sng" dirty="0" smtClean="0"/>
              <a:t> </a:t>
            </a:r>
            <a:r>
              <a:rPr lang="it-IT" altLang="it-IT" dirty="0" smtClean="0"/>
              <a:t>del </a:t>
            </a:r>
            <a:r>
              <a:rPr lang="it-IT" altLang="it-IT" u="sng" dirty="0">
                <a:solidFill>
                  <a:srgbClr val="7030A0"/>
                </a:solidFill>
              </a:rPr>
              <a:t>potere</a:t>
            </a:r>
            <a:r>
              <a:rPr lang="it-IT" altLang="it-IT" dirty="0"/>
              <a:t> a lui affidato al fine di </a:t>
            </a:r>
            <a:r>
              <a:rPr lang="it-IT" altLang="it-IT" dirty="0" smtClean="0"/>
              <a:t>ottenerne</a:t>
            </a:r>
          </a:p>
          <a:p>
            <a:pPr algn="just">
              <a:lnSpc>
                <a:spcPct val="80000"/>
              </a:lnSpc>
              <a:buNone/>
            </a:pPr>
            <a:r>
              <a:rPr lang="it-IT" altLang="it-IT" dirty="0" smtClean="0"/>
              <a:t> </a:t>
            </a:r>
            <a:r>
              <a:rPr lang="it-IT" altLang="it-IT" u="sng" dirty="0">
                <a:solidFill>
                  <a:srgbClr val="00B050"/>
                </a:solidFill>
              </a:rPr>
              <a:t>vantaggi privati</a:t>
            </a:r>
            <a:r>
              <a:rPr lang="it-IT" altLang="it-IT" dirty="0"/>
              <a:t>. </a:t>
            </a:r>
          </a:p>
          <a:p>
            <a:pPr algn="just">
              <a:lnSpc>
                <a:spcPct val="80000"/>
              </a:lnSpc>
              <a:buNone/>
            </a:pPr>
            <a:endParaRPr lang="it-IT" altLang="it-IT" dirty="0"/>
          </a:p>
          <a:p>
            <a:pPr algn="just">
              <a:lnSpc>
                <a:spcPct val="80000"/>
              </a:lnSpc>
            </a:pPr>
            <a:r>
              <a:rPr lang="it-IT" altLang="it-IT" dirty="0"/>
              <a:t>il </a:t>
            </a:r>
            <a:r>
              <a:rPr lang="it-IT" altLang="it-IT" i="1" u="sng" dirty="0">
                <a:solidFill>
                  <a:srgbClr val="7030A0"/>
                </a:solidFill>
              </a:rPr>
              <a:t>potere</a:t>
            </a:r>
            <a:r>
              <a:rPr lang="it-IT" altLang="it-IT" i="1" dirty="0"/>
              <a:t> è </a:t>
            </a:r>
            <a:r>
              <a:rPr lang="it-IT" altLang="it-IT" dirty="0"/>
              <a:t>l’esercizio della funzione affidata al dipendente pubblico;</a:t>
            </a:r>
          </a:p>
          <a:p>
            <a:pPr algn="just">
              <a:lnSpc>
                <a:spcPct val="80000"/>
              </a:lnSpc>
            </a:pPr>
            <a:r>
              <a:rPr lang="it-IT" altLang="it-IT" dirty="0"/>
              <a:t>il </a:t>
            </a:r>
            <a:r>
              <a:rPr lang="it-IT" altLang="it-IT" i="1" u="sng" dirty="0">
                <a:solidFill>
                  <a:srgbClr val="002060"/>
                </a:solidFill>
              </a:rPr>
              <a:t>soggetto</a:t>
            </a:r>
            <a:r>
              <a:rPr lang="it-IT" altLang="it-IT" i="1" dirty="0"/>
              <a:t> è</a:t>
            </a:r>
            <a:r>
              <a:rPr lang="it-IT" altLang="it-IT" dirty="0"/>
              <a:t> il dipendente pubblico cui è affidata la funzione </a:t>
            </a:r>
          </a:p>
          <a:p>
            <a:pPr algn="just">
              <a:lnSpc>
                <a:spcPct val="80000"/>
              </a:lnSpc>
            </a:pPr>
            <a:r>
              <a:rPr lang="it-IT" altLang="it-IT" dirty="0"/>
              <a:t>l’</a:t>
            </a:r>
            <a:r>
              <a:rPr lang="it-IT" altLang="it-IT" i="1" u="sng" dirty="0">
                <a:solidFill>
                  <a:srgbClr val="C00000"/>
                </a:solidFill>
              </a:rPr>
              <a:t>abuso</a:t>
            </a:r>
            <a:r>
              <a:rPr lang="it-IT" altLang="it-IT" i="1" dirty="0"/>
              <a:t> </a:t>
            </a:r>
            <a:r>
              <a:rPr lang="it-IT" altLang="it-IT" dirty="0"/>
              <a:t>si ha quando il potere non è esercitato nei termini previsti dalla delega;</a:t>
            </a:r>
          </a:p>
          <a:p>
            <a:pPr algn="just">
              <a:lnSpc>
                <a:spcPct val="80000"/>
              </a:lnSpc>
            </a:pPr>
            <a:r>
              <a:rPr lang="it-IT" altLang="it-IT" dirty="0"/>
              <a:t>il </a:t>
            </a:r>
            <a:r>
              <a:rPr lang="it-IT" altLang="it-IT" i="1" u="sng" dirty="0">
                <a:solidFill>
                  <a:srgbClr val="00B050"/>
                </a:solidFill>
              </a:rPr>
              <a:t>vantaggio privato </a:t>
            </a:r>
            <a:r>
              <a:rPr lang="it-IT" altLang="it-IT" dirty="0"/>
              <a:t>è</a:t>
            </a:r>
            <a:r>
              <a:rPr lang="it-IT" altLang="it-IT" dirty="0" smtClean="0"/>
              <a:t> </a:t>
            </a:r>
            <a:r>
              <a:rPr lang="it-IT" altLang="it-IT" dirty="0"/>
              <a:t>un beneficio finanziario o di altra natura, non </a:t>
            </a:r>
            <a:r>
              <a:rPr lang="it-IT" altLang="it-IT" dirty="0" smtClean="0"/>
              <a:t>necessariamente personale, ma </a:t>
            </a:r>
          </a:p>
          <a:p>
            <a:pPr marL="0" indent="0" algn="just">
              <a:lnSpc>
                <a:spcPct val="80000"/>
              </a:lnSpc>
              <a:buNone/>
            </a:pPr>
            <a:r>
              <a:rPr lang="it-IT" altLang="it-IT" dirty="0"/>
              <a:t> </a:t>
            </a:r>
            <a:r>
              <a:rPr lang="it-IT" altLang="it-IT" dirty="0" smtClean="0"/>
              <a:t>    che </a:t>
            </a:r>
            <a:r>
              <a:rPr lang="it-IT" altLang="it-IT" dirty="0"/>
              <a:t>può riguardare anche soggetti terzi cui il soggetto è legato in qualche </a:t>
            </a:r>
            <a:r>
              <a:rPr lang="it-IT" altLang="it-IT" dirty="0" smtClean="0"/>
              <a:t>modo (famiglia, amicizia,</a:t>
            </a:r>
          </a:p>
          <a:p>
            <a:pPr marL="0" indent="0" algn="just">
              <a:lnSpc>
                <a:spcPct val="80000"/>
              </a:lnSpc>
              <a:buNone/>
            </a:pPr>
            <a:r>
              <a:rPr lang="it-IT" altLang="it-IT" dirty="0"/>
              <a:t> </a:t>
            </a:r>
            <a:r>
              <a:rPr lang="it-IT" altLang="it-IT" dirty="0" smtClean="0"/>
              <a:t>     etc.)</a:t>
            </a:r>
          </a:p>
          <a:p>
            <a:pPr marL="0" indent="0" algn="just">
              <a:lnSpc>
                <a:spcPct val="80000"/>
              </a:lnSpc>
              <a:buNone/>
            </a:pPr>
            <a:endParaRPr lang="it-IT" altLang="it-IT" dirty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709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/>
              <a:t>CORRUZIONE IN SENSO LATO (3)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it-IT" altLang="it-IT" sz="2400" dirty="0"/>
              <a:t>Per questo motivo nel diritto amministrativo è stata elaborata una nozione di corruzione più ampia di quella penalistica che rinvia non solo a condotte penalmente rilevanti ma anche a “</a:t>
            </a:r>
            <a:r>
              <a:rPr lang="it-IT" altLang="it-IT" sz="2400" u="sng" dirty="0"/>
              <a:t>condotte che sono fonte di responsabilità di altro tipo o non espongono ad alcuna sanzione, ma sono comunque sgradite all’ordinamento giuridico</a:t>
            </a:r>
            <a:r>
              <a:rPr lang="it-IT" altLang="it-IT" sz="2400" dirty="0"/>
              <a:t>: conflitti di interessi, nepotismo, clientelismo, partigianeria, occupazione di cariche pubbliche, assenteismo, sprechi”</a:t>
            </a:r>
          </a:p>
          <a:p>
            <a:endParaRPr lang="it-IT" sz="24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318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altLang="it-IT" sz="3600" dirty="0"/>
              <a:t>AUTORITA’ NAZIONALE ANTI CORRUZIONE (1)</a:t>
            </a:r>
            <a:endParaRPr lang="it-IT" sz="3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lnSpc>
                <a:spcPct val="80000"/>
              </a:lnSpc>
              <a:buNone/>
            </a:pPr>
            <a:r>
              <a:rPr lang="it-IT" altLang="it-IT" dirty="0" smtClean="0"/>
              <a:t>L’ANAC </a:t>
            </a:r>
            <a:r>
              <a:rPr lang="it-IT" altLang="it-IT" dirty="0"/>
              <a:t>(già CIVIT- Commissione per la valutazione, la trasparenza e </a:t>
            </a:r>
            <a:r>
              <a:rPr lang="it-IT" altLang="it-IT" dirty="0" smtClean="0"/>
              <a:t>l'integrità  </a:t>
            </a:r>
            <a:r>
              <a:rPr lang="it-IT" altLang="it-IT" dirty="0"/>
              <a:t>delle </a:t>
            </a:r>
            <a:r>
              <a:rPr lang="it-IT" altLang="it-IT" dirty="0" smtClean="0"/>
              <a:t>amministrazioni </a:t>
            </a:r>
            <a:r>
              <a:rPr lang="it-IT" altLang="it-IT" dirty="0"/>
              <a:t>pubbliche</a:t>
            </a:r>
            <a:r>
              <a:rPr lang="it-IT" altLang="it-IT" dirty="0" smtClean="0"/>
              <a:t>)</a:t>
            </a:r>
          </a:p>
          <a:p>
            <a:pPr algn="just">
              <a:lnSpc>
                <a:spcPct val="80000"/>
              </a:lnSpc>
              <a:buNone/>
            </a:pPr>
            <a:r>
              <a:rPr lang="it-IT" altLang="it-IT" dirty="0"/>
              <a:t> </a:t>
            </a:r>
            <a:r>
              <a:rPr lang="it-IT" altLang="it-IT" dirty="0" smtClean="0"/>
              <a:t> </a:t>
            </a:r>
            <a:r>
              <a:rPr lang="it-IT" altLang="it-IT" dirty="0"/>
              <a:t>svolge funzioni </a:t>
            </a:r>
            <a:r>
              <a:rPr lang="it-IT" altLang="it-IT" dirty="0" smtClean="0"/>
              <a:t>consultive, di </a:t>
            </a:r>
            <a:r>
              <a:rPr lang="it-IT" altLang="it-IT" dirty="0"/>
              <a:t>vigilanza e </a:t>
            </a:r>
            <a:r>
              <a:rPr lang="it-IT" altLang="it-IT" dirty="0" smtClean="0"/>
              <a:t>di controllo</a:t>
            </a:r>
            <a:r>
              <a:rPr lang="it-IT" altLang="it-IT" dirty="0"/>
              <a:t>. </a:t>
            </a:r>
            <a:r>
              <a:rPr lang="it-IT" altLang="it-IT" dirty="0" smtClean="0"/>
              <a:t>Nello </a:t>
            </a:r>
            <a:r>
              <a:rPr lang="it-IT" altLang="it-IT" dirty="0"/>
              <a:t>specifico:</a:t>
            </a:r>
          </a:p>
          <a:p>
            <a:pPr algn="just">
              <a:lnSpc>
                <a:spcPct val="80000"/>
              </a:lnSpc>
            </a:pPr>
            <a:r>
              <a:rPr lang="it-IT" altLang="it-IT" dirty="0" smtClean="0"/>
              <a:t>approva </a:t>
            </a:r>
            <a:r>
              <a:rPr lang="it-IT" altLang="it-IT" dirty="0"/>
              <a:t>il Piano nazionale anticorruzione predisposto dal Dipartimento della </a:t>
            </a:r>
            <a:r>
              <a:rPr lang="it-IT" altLang="it-IT" dirty="0" smtClean="0"/>
              <a:t> funzione </a:t>
            </a:r>
            <a:r>
              <a:rPr lang="it-IT" altLang="it-IT" dirty="0"/>
              <a:t>pubblica;</a:t>
            </a:r>
          </a:p>
          <a:p>
            <a:pPr algn="just">
              <a:lnSpc>
                <a:spcPct val="80000"/>
              </a:lnSpc>
            </a:pPr>
            <a:r>
              <a:rPr lang="it-IT" altLang="it-IT" dirty="0" smtClean="0"/>
              <a:t>analizza </a:t>
            </a:r>
            <a:r>
              <a:rPr lang="it-IT" altLang="it-IT" dirty="0"/>
              <a:t>le cause e i fattori della corruzione e individua gli interventi che </a:t>
            </a:r>
            <a:r>
              <a:rPr lang="it-IT" altLang="it-IT" dirty="0" smtClean="0"/>
              <a:t>ne possono </a:t>
            </a:r>
            <a:r>
              <a:rPr lang="it-IT" altLang="it-IT" dirty="0"/>
              <a:t>favorire </a:t>
            </a:r>
            <a:r>
              <a:rPr lang="it-IT" altLang="it-IT" dirty="0" smtClean="0"/>
              <a:t>la  prevenzione </a:t>
            </a:r>
            <a:r>
              <a:rPr lang="it-IT" altLang="it-IT" dirty="0"/>
              <a:t>e </a:t>
            </a:r>
            <a:r>
              <a:rPr lang="it-IT" altLang="it-IT" dirty="0" smtClean="0"/>
              <a:t>il</a:t>
            </a:r>
          </a:p>
          <a:p>
            <a:pPr marL="0" indent="0" algn="just">
              <a:lnSpc>
                <a:spcPct val="80000"/>
              </a:lnSpc>
              <a:buNone/>
            </a:pPr>
            <a:r>
              <a:rPr lang="it-IT" altLang="it-IT" dirty="0"/>
              <a:t> </a:t>
            </a:r>
            <a:r>
              <a:rPr lang="it-IT" altLang="it-IT" dirty="0" smtClean="0"/>
              <a:t>    contrasto</a:t>
            </a:r>
            <a:r>
              <a:rPr lang="it-IT" altLang="it-IT" dirty="0"/>
              <a:t>;</a:t>
            </a:r>
          </a:p>
          <a:p>
            <a:pPr algn="just">
              <a:lnSpc>
                <a:spcPct val="80000"/>
              </a:lnSpc>
            </a:pPr>
            <a:r>
              <a:rPr lang="it-IT" altLang="it-IT" dirty="0" smtClean="0"/>
              <a:t>esprime </a:t>
            </a:r>
            <a:r>
              <a:rPr lang="it-IT" altLang="it-IT" dirty="0"/>
              <a:t>pareri facoltativi agli organi dello Stato e alle PA, in materia </a:t>
            </a:r>
            <a:r>
              <a:rPr lang="it-IT" altLang="it-IT" dirty="0" smtClean="0"/>
              <a:t>di  </a:t>
            </a:r>
            <a:r>
              <a:rPr lang="it-IT" altLang="it-IT" dirty="0"/>
              <a:t>conformità di atti </a:t>
            </a:r>
            <a:r>
              <a:rPr lang="it-IT" altLang="it-IT" dirty="0" smtClean="0"/>
              <a:t>e  </a:t>
            </a:r>
            <a:r>
              <a:rPr lang="it-IT" altLang="it-IT" dirty="0"/>
              <a:t>comportamenti </a:t>
            </a:r>
            <a:r>
              <a:rPr lang="it-IT" altLang="it-IT" dirty="0" smtClean="0"/>
              <a:t>  dei</a:t>
            </a:r>
          </a:p>
          <a:p>
            <a:pPr marL="0" indent="0" algn="just">
              <a:lnSpc>
                <a:spcPct val="80000"/>
              </a:lnSpc>
              <a:buNone/>
            </a:pPr>
            <a:r>
              <a:rPr lang="it-IT" altLang="it-IT" dirty="0" smtClean="0"/>
              <a:t>     funzionari </a:t>
            </a:r>
            <a:r>
              <a:rPr lang="it-IT" altLang="it-IT" dirty="0"/>
              <a:t>pubblici alla legge, ai  </a:t>
            </a:r>
            <a:r>
              <a:rPr lang="it-IT" altLang="it-IT" dirty="0" smtClean="0"/>
              <a:t>codici </a:t>
            </a:r>
            <a:r>
              <a:rPr lang="it-IT" altLang="it-IT" dirty="0"/>
              <a:t>di comportamento e ai contratti, collettivi </a:t>
            </a:r>
            <a:r>
              <a:rPr lang="it-IT" altLang="it-IT" dirty="0" smtClean="0"/>
              <a:t>e  </a:t>
            </a:r>
            <a:r>
              <a:rPr lang="it-IT" altLang="it-IT" dirty="0"/>
              <a:t>individuali, </a:t>
            </a:r>
            <a:r>
              <a:rPr lang="it-IT" altLang="it-IT" dirty="0" smtClean="0"/>
              <a:t>regolanti  il rapporto di</a:t>
            </a:r>
          </a:p>
          <a:p>
            <a:pPr marL="0" indent="0" algn="just">
              <a:lnSpc>
                <a:spcPct val="80000"/>
              </a:lnSpc>
              <a:buNone/>
            </a:pPr>
            <a:r>
              <a:rPr lang="it-IT" altLang="it-IT" dirty="0"/>
              <a:t> </a:t>
            </a:r>
            <a:r>
              <a:rPr lang="it-IT" altLang="it-IT" dirty="0" smtClean="0"/>
              <a:t>    </a:t>
            </a:r>
            <a:r>
              <a:rPr lang="it-IT" altLang="it-IT" dirty="0"/>
              <a:t>lavoro pubblico;</a:t>
            </a:r>
          </a:p>
          <a:p>
            <a:pPr algn="just">
              <a:lnSpc>
                <a:spcPct val="80000"/>
              </a:lnSpc>
            </a:pPr>
            <a:r>
              <a:rPr lang="it-IT" altLang="it-IT" dirty="0" smtClean="0"/>
              <a:t>esprime </a:t>
            </a:r>
            <a:r>
              <a:rPr lang="it-IT" altLang="it-IT" dirty="0"/>
              <a:t>pareri facoltativi in materia di autorizzazioni, di cui all’art. 53 del </a:t>
            </a:r>
            <a:r>
              <a:rPr lang="it-IT" altLang="it-IT" dirty="0" err="1" smtClean="0"/>
              <a:t>D.Lgs.</a:t>
            </a:r>
            <a:r>
              <a:rPr lang="it-IT" altLang="it-IT" dirty="0"/>
              <a:t> </a:t>
            </a:r>
            <a:r>
              <a:rPr lang="it-IT" altLang="it-IT" dirty="0" smtClean="0"/>
              <a:t>165/2001 </a:t>
            </a:r>
            <a:r>
              <a:rPr lang="it-IT" altLang="it-IT" dirty="0"/>
              <a:t>per </a:t>
            </a:r>
            <a:r>
              <a:rPr lang="it-IT" altLang="it-IT" dirty="0" smtClean="0"/>
              <a:t>svolgimento  di</a:t>
            </a:r>
          </a:p>
          <a:p>
            <a:pPr marL="0" indent="0" algn="just">
              <a:lnSpc>
                <a:spcPct val="80000"/>
              </a:lnSpc>
              <a:buNone/>
            </a:pPr>
            <a:r>
              <a:rPr lang="it-IT" altLang="it-IT" dirty="0"/>
              <a:t> </a:t>
            </a:r>
            <a:r>
              <a:rPr lang="it-IT" altLang="it-IT" dirty="0" smtClean="0"/>
              <a:t>     incarichi </a:t>
            </a:r>
            <a:r>
              <a:rPr lang="it-IT" altLang="it-IT" dirty="0"/>
              <a:t>esterni da parte dei dirigenti dello Stato  </a:t>
            </a:r>
            <a:r>
              <a:rPr lang="it-IT" altLang="it-IT" dirty="0" smtClean="0"/>
              <a:t>e </a:t>
            </a:r>
            <a:r>
              <a:rPr lang="it-IT" altLang="it-IT" dirty="0"/>
              <a:t>degli enti pubblici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AUTORITA' NAIONALE ANTICORRUZIONE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4058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altLang="it-IT" sz="3600" dirty="0"/>
              <a:t>AUTORITA’ NAZIONALE ANTI CORRUZIONE (2)</a:t>
            </a:r>
            <a:endParaRPr lang="it-IT" sz="3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104293" y="2052918"/>
            <a:ext cx="8946541" cy="4195481"/>
          </a:xfrm>
        </p:spPr>
        <p:txBody>
          <a:bodyPr>
            <a:normAutofit fontScale="62500" lnSpcReduction="20000"/>
          </a:bodyPr>
          <a:lstStyle/>
          <a:p>
            <a:pPr algn="just">
              <a:lnSpc>
                <a:spcPct val="80000"/>
              </a:lnSpc>
            </a:pPr>
            <a:r>
              <a:rPr lang="it-IT" altLang="it-IT" dirty="0" smtClean="0"/>
              <a:t>vigila </a:t>
            </a:r>
            <a:r>
              <a:rPr lang="it-IT" altLang="it-IT" dirty="0"/>
              <a:t>e controlla sulla effettiva applicazione delle misure adottate dalle PPAA </a:t>
            </a:r>
            <a:r>
              <a:rPr lang="it-IT" altLang="it-IT" dirty="0" smtClean="0"/>
              <a:t>e  </a:t>
            </a:r>
            <a:r>
              <a:rPr lang="it-IT" altLang="it-IT" dirty="0"/>
              <a:t>sul rispetto delle regole </a:t>
            </a:r>
            <a:r>
              <a:rPr lang="it-IT" altLang="it-IT" dirty="0" smtClean="0"/>
              <a:t>sulla</a:t>
            </a:r>
          </a:p>
          <a:p>
            <a:pPr marL="0" indent="0" algn="just">
              <a:lnSpc>
                <a:spcPct val="80000"/>
              </a:lnSpc>
              <a:buNone/>
            </a:pPr>
            <a:r>
              <a:rPr lang="it-IT" altLang="it-IT" dirty="0" smtClean="0"/>
              <a:t>      trasparenza, disponendo </a:t>
            </a:r>
            <a:r>
              <a:rPr lang="it-IT" altLang="it-IT" dirty="0"/>
              <a:t>i necessari </a:t>
            </a:r>
            <a:r>
              <a:rPr lang="it-IT" altLang="it-IT" dirty="0" smtClean="0"/>
              <a:t>poteri  </a:t>
            </a:r>
            <a:r>
              <a:rPr lang="it-IT" altLang="it-IT" dirty="0"/>
              <a:t>ispettivi;</a:t>
            </a:r>
          </a:p>
          <a:p>
            <a:pPr algn="just">
              <a:lnSpc>
                <a:spcPct val="80000"/>
              </a:lnSpc>
            </a:pPr>
            <a:r>
              <a:rPr lang="it-IT" altLang="it-IT" dirty="0" smtClean="0"/>
              <a:t>riferisce </a:t>
            </a:r>
            <a:r>
              <a:rPr lang="it-IT" altLang="it-IT" dirty="0"/>
              <a:t>al Parlamento sull’attività di contrasto della corruzione e dell’illegalità </a:t>
            </a:r>
            <a:r>
              <a:rPr lang="it-IT" altLang="it-IT" dirty="0" smtClean="0"/>
              <a:t>nelle PP.AA.;</a:t>
            </a:r>
            <a:endParaRPr lang="it-IT" altLang="it-IT" dirty="0"/>
          </a:p>
          <a:p>
            <a:pPr algn="just">
              <a:lnSpc>
                <a:spcPct val="80000"/>
              </a:lnSpc>
            </a:pPr>
            <a:r>
              <a:rPr lang="it-IT" altLang="it-IT" dirty="0" smtClean="0"/>
              <a:t>ordina </a:t>
            </a:r>
            <a:r>
              <a:rPr lang="it-IT" altLang="it-IT" dirty="0"/>
              <a:t>l’adozione di atti o provvedimenti richiesti dai piani  dalle regole sulla trasparenza  </a:t>
            </a:r>
            <a:r>
              <a:rPr lang="it-IT" altLang="it-IT" dirty="0" smtClean="0"/>
              <a:t>dell’attività</a:t>
            </a:r>
          </a:p>
          <a:p>
            <a:pPr marL="0" indent="0" algn="just">
              <a:lnSpc>
                <a:spcPct val="80000"/>
              </a:lnSpc>
              <a:buNone/>
            </a:pPr>
            <a:r>
              <a:rPr lang="it-IT" altLang="it-IT" dirty="0"/>
              <a:t> </a:t>
            </a:r>
            <a:r>
              <a:rPr lang="it-IT" altLang="it-IT" dirty="0" smtClean="0"/>
              <a:t>     amministrativa, ovvero </a:t>
            </a:r>
            <a:r>
              <a:rPr lang="it-IT" altLang="it-IT" dirty="0"/>
              <a:t>la rimozione di comportamenti o atti contrastanti con gli  </a:t>
            </a:r>
            <a:r>
              <a:rPr lang="it-IT" altLang="it-IT" dirty="0" smtClean="0"/>
              <a:t>stessi</a:t>
            </a:r>
            <a:r>
              <a:rPr lang="it-IT" altLang="it-IT" dirty="0"/>
              <a:t>.</a:t>
            </a:r>
          </a:p>
          <a:p>
            <a:pPr algn="just">
              <a:lnSpc>
                <a:spcPct val="80000"/>
              </a:lnSpc>
              <a:buNone/>
            </a:pPr>
            <a:endParaRPr lang="it-IT" altLang="it-IT" dirty="0"/>
          </a:p>
          <a:p>
            <a:pPr algn="just">
              <a:lnSpc>
                <a:spcPct val="80000"/>
              </a:lnSpc>
            </a:pPr>
            <a:r>
              <a:rPr lang="it-IT" altLang="it-IT" dirty="0"/>
              <a:t>Funzioni dell’Autorità:</a:t>
            </a:r>
          </a:p>
          <a:p>
            <a:pPr algn="just">
              <a:lnSpc>
                <a:spcPct val="80000"/>
              </a:lnSpc>
              <a:buFontTx/>
              <a:buChar char="-"/>
            </a:pPr>
            <a:r>
              <a:rPr lang="it-IT" altLang="it-IT" dirty="0" smtClean="0"/>
              <a:t>Collabora </a:t>
            </a:r>
            <a:r>
              <a:rPr lang="it-IT" altLang="it-IT" dirty="0"/>
              <a:t>con gli organismi analoghi che operano a livello internazionale</a:t>
            </a:r>
          </a:p>
          <a:p>
            <a:pPr algn="just">
              <a:lnSpc>
                <a:spcPct val="80000"/>
              </a:lnSpc>
              <a:buFontTx/>
              <a:buChar char="-"/>
            </a:pPr>
            <a:r>
              <a:rPr lang="it-IT" altLang="it-IT" dirty="0" smtClean="0"/>
              <a:t>Definisce il </a:t>
            </a:r>
            <a:r>
              <a:rPr lang="it-IT" altLang="it-IT" dirty="0"/>
              <a:t>piano nazionale anticorruzione e vigilanza sull’attuazione della legge da </a:t>
            </a:r>
            <a:r>
              <a:rPr lang="it-IT" altLang="it-IT" dirty="0" smtClean="0"/>
              <a:t>parte  </a:t>
            </a:r>
            <a:r>
              <a:rPr lang="it-IT" altLang="it-IT" dirty="0"/>
              <a:t>delle </a:t>
            </a:r>
            <a:r>
              <a:rPr lang="it-IT" altLang="it-IT" dirty="0" smtClean="0"/>
              <a:t>pubbliche</a:t>
            </a:r>
          </a:p>
          <a:p>
            <a:pPr marL="0" indent="0" algn="just">
              <a:lnSpc>
                <a:spcPct val="80000"/>
              </a:lnSpc>
              <a:buNone/>
            </a:pPr>
            <a:r>
              <a:rPr lang="it-IT" altLang="it-IT" dirty="0" smtClean="0"/>
              <a:t>      amministrazioni</a:t>
            </a:r>
            <a:endParaRPr lang="it-IT" altLang="it-IT" dirty="0"/>
          </a:p>
          <a:p>
            <a:pPr algn="just">
              <a:lnSpc>
                <a:spcPct val="80000"/>
              </a:lnSpc>
              <a:buFontTx/>
              <a:buChar char="-"/>
            </a:pPr>
            <a:r>
              <a:rPr lang="it-IT" altLang="it-IT" dirty="0" smtClean="0"/>
              <a:t>Analizza i </a:t>
            </a:r>
            <a:r>
              <a:rPr lang="it-IT" altLang="it-IT" dirty="0"/>
              <a:t>fenomeni di corruzione e presentazione di misure per contrastarli</a:t>
            </a:r>
          </a:p>
          <a:p>
            <a:pPr algn="just">
              <a:lnSpc>
                <a:spcPct val="80000"/>
              </a:lnSpc>
              <a:buFontTx/>
              <a:buChar char="-"/>
            </a:pPr>
            <a:r>
              <a:rPr lang="it-IT" altLang="it-IT" dirty="0" smtClean="0"/>
              <a:t>Dà pareri </a:t>
            </a:r>
            <a:r>
              <a:rPr lang="it-IT" altLang="it-IT" dirty="0"/>
              <a:t>consultivi sulle autorizzazioni allo svolgimento di incarichi esterni da parte dei </a:t>
            </a:r>
            <a:r>
              <a:rPr lang="it-IT" altLang="it-IT" dirty="0" smtClean="0"/>
              <a:t>dirigenti  </a:t>
            </a:r>
            <a:r>
              <a:rPr lang="it-IT" altLang="it-IT" dirty="0"/>
              <a:t>amministrativi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62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/>
              <a:t>Articolazione del PNA 2013</a:t>
            </a:r>
            <a:endParaRPr lang="it-IT" dirty="0"/>
          </a:p>
        </p:txBody>
      </p:sp>
      <p:graphicFrame>
        <p:nvGraphicFramePr>
          <p:cNvPr id="5" name="Segnaposto contenuto 4"/>
          <p:cNvGraphicFramePr>
            <a:graphicFrameLocks noGrp="1"/>
          </p:cNvGraphicFramePr>
          <p:nvPr>
            <p:ph idx="1"/>
            <p:extLst/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PIANO NAZIONALE ANTICORRUZIONE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890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/>
              <a:t>Allegati al PNA 2013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90000"/>
              </a:lnSpc>
            </a:pPr>
            <a:r>
              <a:rPr lang="it-IT" altLang="it-IT" dirty="0"/>
              <a:t>Allegato 1: soggetti, azioni e misure finalizzati alla prevenzione della corruzione</a:t>
            </a:r>
          </a:p>
          <a:p>
            <a:pPr algn="just">
              <a:lnSpc>
                <a:spcPct val="90000"/>
              </a:lnSpc>
            </a:pPr>
            <a:r>
              <a:rPr lang="it-IT" altLang="it-IT" dirty="0"/>
              <a:t>Allegato 2: aree di rischio comuni e obbligatorie</a:t>
            </a:r>
          </a:p>
          <a:p>
            <a:pPr algn="just">
              <a:lnSpc>
                <a:spcPct val="90000"/>
              </a:lnSpc>
            </a:pPr>
            <a:r>
              <a:rPr lang="it-IT" altLang="it-IT" dirty="0"/>
              <a:t>Allegato 3: elenco esemplificazione  rischi</a:t>
            </a:r>
          </a:p>
          <a:p>
            <a:pPr algn="just">
              <a:lnSpc>
                <a:spcPct val="90000"/>
              </a:lnSpc>
            </a:pPr>
            <a:r>
              <a:rPr lang="it-IT" altLang="it-IT" dirty="0"/>
              <a:t>Allegato 4: elenco esemplificazione misure ulteriori</a:t>
            </a:r>
          </a:p>
          <a:p>
            <a:pPr algn="just">
              <a:lnSpc>
                <a:spcPct val="90000"/>
              </a:lnSpc>
            </a:pPr>
            <a:r>
              <a:rPr lang="it-IT" altLang="it-IT" dirty="0"/>
              <a:t>Allegato 5: tabella valutazione del rischio</a:t>
            </a:r>
          </a:p>
          <a:p>
            <a:pPr algn="just">
              <a:lnSpc>
                <a:spcPct val="90000"/>
              </a:lnSpc>
            </a:pPr>
            <a:r>
              <a:rPr lang="it-IT" altLang="it-IT" dirty="0"/>
              <a:t>Allegato 6: principi per la gestione del rischio</a:t>
            </a:r>
          </a:p>
          <a:p>
            <a:pPr algn="just">
              <a:lnSpc>
                <a:spcPct val="90000"/>
              </a:lnSpc>
            </a:pPr>
            <a:r>
              <a:rPr lang="it-IT" altLang="it-IT" dirty="0"/>
              <a:t>Tavole PNA – riferimenti normativi e approfondimenti sulle misure obbligatorie 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080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PNA 2015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Il PNA 2015 è articolato in:</a:t>
            </a:r>
          </a:p>
          <a:p>
            <a:pPr>
              <a:buFontTx/>
              <a:buChar char="-"/>
            </a:pPr>
            <a:r>
              <a:rPr lang="it-IT" dirty="0" smtClean="0"/>
              <a:t>parte </a:t>
            </a:r>
            <a:r>
              <a:rPr lang="it-IT" dirty="0"/>
              <a:t>generale, di ricostruzione dei limiti della esperienza pregressa e di indicazioni per una rapida correzione di </a:t>
            </a:r>
            <a:r>
              <a:rPr lang="it-IT" dirty="0" smtClean="0"/>
              <a:t>rotta</a:t>
            </a:r>
          </a:p>
          <a:p>
            <a:pPr>
              <a:buFontTx/>
              <a:buChar char="-"/>
            </a:pPr>
            <a:r>
              <a:rPr lang="it-IT" dirty="0" smtClean="0"/>
              <a:t>parte </a:t>
            </a:r>
            <a:r>
              <a:rPr lang="it-IT" dirty="0"/>
              <a:t>speciale, dedicata a due approfondimenti in  settori particolarmente esposti al rischio corruttivo: i contratti pubblici e la </a:t>
            </a:r>
            <a:r>
              <a:rPr lang="it-IT" dirty="0" smtClean="0"/>
              <a:t>sanità (per </a:t>
            </a:r>
            <a:r>
              <a:rPr lang="it-IT" dirty="0"/>
              <a:t>ciascuno di questi settori si individuano eventi rischiosi e si indicano alcune possibili misure di </a:t>
            </a:r>
            <a:r>
              <a:rPr lang="it-IT" dirty="0" smtClean="0"/>
              <a:t>prevenzione)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343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/>
              <a:t>Struttura del PNA 2016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>
              <a:lnSpc>
                <a:spcPct val="80000"/>
              </a:lnSpc>
            </a:pPr>
            <a:r>
              <a:rPr lang="it-IT" altLang="it-IT" dirty="0"/>
              <a:t>PARTE GENERALE</a:t>
            </a:r>
          </a:p>
          <a:p>
            <a:pPr algn="just">
              <a:lnSpc>
                <a:spcPct val="80000"/>
              </a:lnSpc>
              <a:buFontTx/>
              <a:buChar char="-"/>
            </a:pPr>
            <a:r>
              <a:rPr lang="it-IT" altLang="it-IT" sz="1800" dirty="0"/>
              <a:t>Esiti della valutazione dei PTPC 2016-2018</a:t>
            </a:r>
          </a:p>
          <a:p>
            <a:pPr algn="just">
              <a:lnSpc>
                <a:spcPct val="80000"/>
              </a:lnSpc>
              <a:buFontTx/>
              <a:buChar char="-"/>
            </a:pPr>
            <a:r>
              <a:rPr lang="it-IT" altLang="it-IT" sz="1800" dirty="0"/>
              <a:t>Soggetti tenuti all’adozione di misure di prevenzione della </a:t>
            </a:r>
            <a:r>
              <a:rPr lang="it-IT" altLang="it-IT" sz="1800" dirty="0" smtClean="0"/>
              <a:t>corruzione </a:t>
            </a:r>
            <a:r>
              <a:rPr lang="it-IT" altLang="it-IT" sz="1800" dirty="0"/>
              <a:t>(collegato al D. </a:t>
            </a:r>
            <a:r>
              <a:rPr lang="it-IT" altLang="it-IT" sz="1800" dirty="0" err="1" smtClean="0"/>
              <a:t>Lgs.vo</a:t>
            </a:r>
            <a:r>
              <a:rPr lang="it-IT" altLang="it-IT" sz="1800" dirty="0"/>
              <a:t> </a:t>
            </a:r>
            <a:r>
              <a:rPr lang="it-IT" altLang="it-IT" sz="1800" dirty="0" smtClean="0"/>
              <a:t> </a:t>
            </a:r>
            <a:r>
              <a:rPr lang="it-IT" altLang="it-IT" sz="1800" dirty="0"/>
              <a:t>97/2016)</a:t>
            </a:r>
          </a:p>
          <a:p>
            <a:pPr algn="just">
              <a:lnSpc>
                <a:spcPct val="80000"/>
              </a:lnSpc>
              <a:buFontTx/>
              <a:buChar char="-"/>
            </a:pPr>
            <a:r>
              <a:rPr lang="it-IT" altLang="it-IT" sz="1800" dirty="0"/>
              <a:t>Ulteriori contenuti del PTPC (obiettivi strategici fissati dall’organo di indirizzo per il contrasto </a:t>
            </a:r>
            <a:r>
              <a:rPr lang="it-IT" altLang="it-IT" sz="1800" dirty="0" smtClean="0"/>
              <a:t>alla</a:t>
            </a:r>
          </a:p>
          <a:p>
            <a:pPr marL="0" indent="0" algn="just">
              <a:lnSpc>
                <a:spcPct val="80000"/>
              </a:lnSpc>
              <a:buNone/>
            </a:pPr>
            <a:r>
              <a:rPr lang="it-IT" altLang="it-IT" sz="1800" dirty="0"/>
              <a:t> </a:t>
            </a:r>
            <a:r>
              <a:rPr lang="it-IT" altLang="it-IT" sz="1800" dirty="0" smtClean="0"/>
              <a:t>  corruzione </a:t>
            </a:r>
            <a:r>
              <a:rPr lang="it-IT" altLang="it-IT" sz="1800" dirty="0"/>
              <a:t>e modalità di attuazione della trasparenza)</a:t>
            </a:r>
          </a:p>
          <a:p>
            <a:pPr algn="just">
              <a:lnSpc>
                <a:spcPct val="80000"/>
              </a:lnSpc>
              <a:buFontTx/>
              <a:buChar char="-"/>
            </a:pPr>
            <a:r>
              <a:rPr lang="it-IT" altLang="it-IT" sz="1800" dirty="0"/>
              <a:t>Soggetti interni coinvolti nella predisposizione e adozione del PTPC (organo di indirizzo, RPC, OIV)</a:t>
            </a:r>
          </a:p>
          <a:p>
            <a:pPr algn="just">
              <a:lnSpc>
                <a:spcPct val="80000"/>
              </a:lnSpc>
              <a:buFontTx/>
              <a:buChar char="-"/>
            </a:pPr>
            <a:r>
              <a:rPr lang="it-IT" altLang="it-IT" sz="1800" dirty="0"/>
              <a:t>Gestione del rischio di corruzione (confermate le indicazioni del PNA 2013 e dell’aggiornamento 2015)</a:t>
            </a:r>
          </a:p>
          <a:p>
            <a:pPr algn="just">
              <a:lnSpc>
                <a:spcPct val="80000"/>
              </a:lnSpc>
              <a:buFontTx/>
              <a:buChar char="-"/>
            </a:pPr>
            <a:r>
              <a:rPr lang="it-IT" altLang="it-IT" sz="1800" dirty="0"/>
              <a:t>Azioni e misure per la prevenzione (confermate le indicazioni fornite dal PNA 2013 e con </a:t>
            </a:r>
            <a:r>
              <a:rPr lang="it-IT" altLang="it-IT" sz="1800" dirty="0" smtClean="0"/>
              <a:t>l’aggiornamento</a:t>
            </a:r>
          </a:p>
          <a:p>
            <a:pPr marL="0" indent="0" algn="just">
              <a:lnSpc>
                <a:spcPct val="80000"/>
              </a:lnSpc>
              <a:buNone/>
            </a:pPr>
            <a:r>
              <a:rPr lang="it-IT" altLang="it-IT" sz="1800" dirty="0"/>
              <a:t> </a:t>
            </a:r>
            <a:r>
              <a:rPr lang="it-IT" altLang="it-IT" sz="1800" dirty="0" smtClean="0"/>
              <a:t>  </a:t>
            </a:r>
            <a:r>
              <a:rPr lang="it-IT" altLang="it-IT" sz="1800" dirty="0"/>
              <a:t>2015)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306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/>
              <a:t>STRUTTURA PNA 2016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90000"/>
              </a:lnSpc>
            </a:pPr>
            <a:r>
              <a:rPr lang="it-IT" altLang="it-IT" dirty="0"/>
              <a:t>PARTE SPECIALE – </a:t>
            </a:r>
            <a:r>
              <a:rPr lang="it-IT" altLang="it-IT" dirty="0" smtClean="0"/>
              <a:t>APPROFONDIMENTI</a:t>
            </a:r>
            <a:endParaRPr lang="it-IT" altLang="it-IT" sz="1800" dirty="0"/>
          </a:p>
          <a:p>
            <a:pPr>
              <a:lnSpc>
                <a:spcPct val="90000"/>
              </a:lnSpc>
              <a:buFontTx/>
              <a:buChar char="-"/>
            </a:pPr>
            <a:r>
              <a:rPr lang="it-IT" altLang="it-IT" dirty="0"/>
              <a:t>SOGGETTI:</a:t>
            </a:r>
          </a:p>
          <a:p>
            <a:pPr>
              <a:lnSpc>
                <a:spcPct val="90000"/>
              </a:lnSpc>
              <a:buNone/>
            </a:pPr>
            <a:r>
              <a:rPr lang="it-IT" altLang="it-IT" dirty="0"/>
              <a:t>	* PICCOLI COMUNI</a:t>
            </a:r>
          </a:p>
          <a:p>
            <a:pPr>
              <a:lnSpc>
                <a:spcPct val="90000"/>
              </a:lnSpc>
              <a:buNone/>
            </a:pPr>
            <a:r>
              <a:rPr lang="it-IT" altLang="it-IT" dirty="0"/>
              <a:t>	* CITTA’ METROPOLITANE</a:t>
            </a:r>
          </a:p>
          <a:p>
            <a:pPr>
              <a:lnSpc>
                <a:spcPct val="90000"/>
              </a:lnSpc>
              <a:buNone/>
            </a:pPr>
            <a:r>
              <a:rPr lang="it-IT" altLang="it-IT" dirty="0"/>
              <a:t>	* ORDINI E COLLEGI PROFESSIONALI</a:t>
            </a:r>
          </a:p>
          <a:p>
            <a:pPr>
              <a:lnSpc>
                <a:spcPct val="90000"/>
              </a:lnSpc>
              <a:buNone/>
            </a:pPr>
            <a:r>
              <a:rPr lang="it-IT" altLang="it-IT" dirty="0"/>
              <a:t>	* ISTITUZIONI </a:t>
            </a:r>
            <a:r>
              <a:rPr lang="it-IT" altLang="it-IT" dirty="0" smtClean="0"/>
              <a:t>SCOLASTICHE</a:t>
            </a:r>
            <a:endParaRPr lang="it-IT" altLang="it-IT" dirty="0"/>
          </a:p>
          <a:p>
            <a:pPr>
              <a:lnSpc>
                <a:spcPct val="90000"/>
              </a:lnSpc>
              <a:buFontTx/>
              <a:buChar char="-"/>
            </a:pPr>
            <a:r>
              <a:rPr lang="it-IT" altLang="it-IT" dirty="0"/>
              <a:t>MATERIE:</a:t>
            </a:r>
          </a:p>
          <a:p>
            <a:pPr>
              <a:lnSpc>
                <a:spcPct val="90000"/>
              </a:lnSpc>
              <a:buNone/>
            </a:pPr>
            <a:r>
              <a:rPr lang="it-IT" altLang="it-IT" dirty="0"/>
              <a:t>	* TUTELA E VALORIZZAZIONE DEI BENI CULTURALI</a:t>
            </a:r>
          </a:p>
          <a:p>
            <a:pPr>
              <a:lnSpc>
                <a:spcPct val="90000"/>
              </a:lnSpc>
              <a:buNone/>
            </a:pPr>
            <a:r>
              <a:rPr lang="it-IT" altLang="it-IT" dirty="0"/>
              <a:t>	* GOVERNO DEL TERRITORIO</a:t>
            </a:r>
          </a:p>
          <a:p>
            <a:pPr>
              <a:lnSpc>
                <a:spcPct val="90000"/>
              </a:lnSpc>
              <a:buNone/>
            </a:pPr>
            <a:r>
              <a:rPr lang="it-IT" altLang="it-IT" dirty="0"/>
              <a:t>	* SANITA’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7929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VALORI DELLA TRASPARENZA ED ETICA PUBBLICA </a:t>
            </a:r>
            <a:r>
              <a:rPr lang="it-IT" sz="1100" dirty="0" smtClean="0"/>
              <a:t>(dati tratti da Agenda anticorruzione 2017 – </a:t>
            </a:r>
            <a:r>
              <a:rPr lang="it-IT" sz="1100" dirty="0" err="1" smtClean="0"/>
              <a:t>Transparency</a:t>
            </a:r>
            <a:r>
              <a:rPr lang="it-IT" sz="1100" dirty="0" smtClean="0"/>
              <a:t> International Italia)</a:t>
            </a:r>
            <a:endParaRPr lang="it-IT" sz="1100" dirty="0"/>
          </a:p>
        </p:txBody>
      </p:sp>
      <p:graphicFrame>
        <p:nvGraphicFramePr>
          <p:cNvPr id="5" name="Segnaposto contenut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2949489"/>
              </p:ext>
            </p:extLst>
          </p:nvPr>
        </p:nvGraphicFramePr>
        <p:xfrm>
          <a:off x="1295400" y="1981201"/>
          <a:ext cx="9601200" cy="3809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646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/>
              <a:t>PNA 2016 e piccoli Comuni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>
              <a:lnSpc>
                <a:spcPct val="80000"/>
              </a:lnSpc>
            </a:pPr>
            <a:r>
              <a:rPr lang="it-IT" altLang="it-IT" dirty="0"/>
              <a:t>Piccoli Comuni: </a:t>
            </a:r>
          </a:p>
          <a:p>
            <a:pPr algn="just">
              <a:lnSpc>
                <a:spcPct val="80000"/>
              </a:lnSpc>
              <a:buNone/>
            </a:pPr>
            <a:r>
              <a:rPr lang="it-IT" altLang="it-IT" dirty="0"/>
              <a:t>	popolazione inferiore a 15.000 abitanti (criterio analogo a quello </a:t>
            </a:r>
            <a:r>
              <a:rPr lang="it-IT" altLang="it-IT" dirty="0" smtClean="0"/>
              <a:t>che  </a:t>
            </a:r>
            <a:r>
              <a:rPr lang="it-IT" altLang="it-IT" dirty="0"/>
              <a:t>identifica i sistemi elettorali – artt. 71 e 73 TUEL) </a:t>
            </a:r>
            <a:r>
              <a:rPr lang="it-IT" altLang="it-IT" dirty="0" smtClean="0"/>
              <a:t>–</a:t>
            </a:r>
          </a:p>
          <a:p>
            <a:pPr algn="just">
              <a:lnSpc>
                <a:spcPct val="80000"/>
              </a:lnSpc>
              <a:buNone/>
            </a:pPr>
            <a:r>
              <a:rPr lang="it-IT" altLang="it-IT" dirty="0" smtClean="0"/>
              <a:t>  art</a:t>
            </a:r>
            <a:r>
              <a:rPr lang="it-IT" altLang="it-IT" dirty="0"/>
              <a:t>. 3, c. 1 ter D. </a:t>
            </a:r>
            <a:r>
              <a:rPr lang="it-IT" altLang="it-IT" dirty="0" err="1" smtClean="0"/>
              <a:t>Lgs.vo</a:t>
            </a:r>
            <a:r>
              <a:rPr lang="it-IT" altLang="it-IT" dirty="0"/>
              <a:t> </a:t>
            </a:r>
            <a:r>
              <a:rPr lang="it-IT" altLang="it-IT" dirty="0" smtClean="0"/>
              <a:t> </a:t>
            </a:r>
            <a:r>
              <a:rPr lang="it-IT" altLang="it-IT" dirty="0"/>
              <a:t>33/2013</a:t>
            </a:r>
          </a:p>
          <a:p>
            <a:pPr algn="just">
              <a:lnSpc>
                <a:spcPct val="80000"/>
              </a:lnSpc>
              <a:buNone/>
            </a:pPr>
            <a:endParaRPr lang="it-IT" altLang="it-IT" dirty="0"/>
          </a:p>
          <a:p>
            <a:pPr algn="just">
              <a:lnSpc>
                <a:spcPct val="80000"/>
              </a:lnSpc>
            </a:pPr>
            <a:r>
              <a:rPr lang="it-IT" altLang="it-IT" dirty="0"/>
              <a:t>La gestione associata dell’anticorruzione (*) può essere realizzata</a:t>
            </a:r>
            <a:r>
              <a:rPr lang="it-IT" altLang="it-IT" dirty="0" smtClean="0"/>
              <a:t>:</a:t>
            </a:r>
            <a:endParaRPr lang="it-IT" altLang="it-IT" dirty="0"/>
          </a:p>
          <a:p>
            <a:pPr algn="just">
              <a:lnSpc>
                <a:spcPct val="80000"/>
              </a:lnSpc>
              <a:buFontTx/>
              <a:buChar char="-"/>
            </a:pPr>
            <a:r>
              <a:rPr lang="it-IT" altLang="it-IT" dirty="0"/>
              <a:t>Convenzione tra Comuni (art. 30 D. </a:t>
            </a:r>
            <a:r>
              <a:rPr lang="it-IT" altLang="it-IT" dirty="0" err="1"/>
              <a:t>Lgs.vo</a:t>
            </a:r>
            <a:r>
              <a:rPr lang="it-IT" altLang="it-IT" dirty="0"/>
              <a:t> 267/2000)</a:t>
            </a:r>
          </a:p>
          <a:p>
            <a:pPr algn="just">
              <a:lnSpc>
                <a:spcPct val="80000"/>
              </a:lnSpc>
              <a:buFontTx/>
              <a:buChar char="-"/>
            </a:pPr>
            <a:r>
              <a:rPr lang="it-IT" altLang="it-IT" dirty="0"/>
              <a:t>Unione di Comuni (art. 32 D. </a:t>
            </a:r>
            <a:r>
              <a:rPr lang="it-IT" altLang="it-IT" dirty="0" err="1"/>
              <a:t>Lgs.vo</a:t>
            </a:r>
            <a:r>
              <a:rPr lang="it-IT" altLang="it-IT" dirty="0"/>
              <a:t> 267/2000) </a:t>
            </a:r>
          </a:p>
          <a:p>
            <a:pPr algn="just">
              <a:lnSpc>
                <a:spcPct val="80000"/>
              </a:lnSpc>
              <a:buFontTx/>
              <a:buChar char="-"/>
            </a:pPr>
            <a:r>
              <a:rPr lang="it-IT" altLang="it-IT" dirty="0"/>
              <a:t>Accordi tra i comuni (art. 15 L. 241/90)</a:t>
            </a:r>
          </a:p>
          <a:p>
            <a:pPr algn="just">
              <a:lnSpc>
                <a:spcPct val="80000"/>
              </a:lnSpc>
              <a:buFontTx/>
              <a:buChar char="-"/>
            </a:pPr>
            <a:endParaRPr lang="it-IT" altLang="it-IT" dirty="0"/>
          </a:p>
          <a:p>
            <a:pPr algn="just">
              <a:lnSpc>
                <a:spcPct val="80000"/>
              </a:lnSpc>
              <a:buNone/>
            </a:pPr>
            <a:r>
              <a:rPr lang="it-IT" altLang="it-IT" dirty="0"/>
              <a:t>(*) </a:t>
            </a:r>
            <a:r>
              <a:rPr lang="it-IT" altLang="it-IT" sz="2200" dirty="0"/>
              <a:t>L’ANAC ritiene che il tema dell’anticorruzione e trasparenza </a:t>
            </a:r>
            <a:r>
              <a:rPr lang="it-IT" altLang="it-IT" sz="2200" dirty="0" smtClean="0"/>
              <a:t>rientri  </a:t>
            </a:r>
            <a:r>
              <a:rPr lang="it-IT" altLang="it-IT" sz="2200" dirty="0"/>
              <a:t>tra le “funzioni di organizzazione </a:t>
            </a:r>
            <a:r>
              <a:rPr lang="it-IT" altLang="it-IT" sz="2200" dirty="0" smtClean="0"/>
              <a:t>generale</a:t>
            </a:r>
          </a:p>
          <a:p>
            <a:pPr algn="just">
              <a:lnSpc>
                <a:spcPct val="80000"/>
              </a:lnSpc>
              <a:buNone/>
            </a:pPr>
            <a:r>
              <a:rPr lang="it-IT" altLang="it-IT" sz="2200" dirty="0"/>
              <a:t> </a:t>
            </a:r>
            <a:r>
              <a:rPr lang="it-IT" altLang="it-IT" sz="2200" dirty="0" smtClean="0"/>
              <a:t>    </a:t>
            </a:r>
            <a:r>
              <a:rPr lang="it-IT" altLang="it-IT" sz="2200" dirty="0"/>
              <a:t>dell’amministrazione</a:t>
            </a:r>
            <a:r>
              <a:rPr lang="it-IT" altLang="it-IT" sz="2200" dirty="0" smtClean="0"/>
              <a:t>”, funzione </a:t>
            </a:r>
            <a:r>
              <a:rPr lang="it-IT" altLang="it-IT" sz="2200" dirty="0"/>
              <a:t>questa annoverata tra quelle fondamentali dall’art. 14, </a:t>
            </a:r>
            <a:r>
              <a:rPr lang="it-IT" altLang="it-IT" sz="2200" dirty="0" smtClean="0"/>
              <a:t>co. 27</a:t>
            </a:r>
            <a:r>
              <a:rPr lang="it-IT" altLang="it-IT" sz="2200" dirty="0"/>
              <a:t>, del D.L. 78/2010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257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/>
              <a:t>PNA 2016 – Unione di Comuni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lnSpc>
                <a:spcPct val="90000"/>
              </a:lnSpc>
              <a:defRPr/>
            </a:pPr>
            <a:r>
              <a:rPr lang="it-IT" altLang="it-IT" sz="2800" dirty="0"/>
              <a:t>Se lo Statuto dell’Unione prevede la gestione associata dell’anticorruzione</a:t>
            </a:r>
            <a:r>
              <a:rPr lang="it-IT" altLang="it-IT" sz="2800" dirty="0" smtClean="0"/>
              <a:t>:</a:t>
            </a:r>
            <a:endParaRPr lang="it-IT" altLang="it-IT" sz="2800" dirty="0"/>
          </a:p>
          <a:p>
            <a:pPr algn="just">
              <a:lnSpc>
                <a:spcPct val="90000"/>
              </a:lnSpc>
              <a:buNone/>
              <a:defRPr/>
            </a:pPr>
            <a:r>
              <a:rPr lang="it-IT" altLang="it-IT" sz="2800" dirty="0"/>
              <a:t>	Funzioni svolte direttamente dall’Unione</a:t>
            </a:r>
          </a:p>
          <a:p>
            <a:pPr algn="just">
              <a:lnSpc>
                <a:spcPct val="90000"/>
              </a:lnSpc>
              <a:buNone/>
              <a:defRPr/>
            </a:pPr>
            <a:endParaRPr lang="it-IT" altLang="it-IT" sz="2800" dirty="0"/>
          </a:p>
          <a:p>
            <a:pPr algn="just">
              <a:lnSpc>
                <a:spcPct val="90000"/>
              </a:lnSpc>
              <a:buNone/>
              <a:defRPr/>
            </a:pPr>
            <a:r>
              <a:rPr lang="it-IT" altLang="it-IT" sz="2800" dirty="0"/>
              <a:t>Conseguentemente: </a:t>
            </a:r>
          </a:p>
          <a:p>
            <a:pPr algn="just">
              <a:lnSpc>
                <a:spcPct val="90000"/>
              </a:lnSpc>
              <a:buFontTx/>
              <a:buChar char="-"/>
              <a:defRPr/>
            </a:pPr>
            <a:r>
              <a:rPr lang="it-IT" altLang="it-IT" dirty="0"/>
              <a:t>Ci sarà un Unico PTPC, preceduto da idoneo coordinamento, che contiene sia le </a:t>
            </a:r>
            <a:r>
              <a:rPr lang="it-IT" altLang="it-IT" dirty="0" smtClean="0"/>
              <a:t>funzioni  </a:t>
            </a:r>
            <a:r>
              <a:rPr lang="it-IT" altLang="it-IT" dirty="0"/>
              <a:t>assegnate all’Unione </a:t>
            </a:r>
            <a:r>
              <a:rPr lang="it-IT" altLang="it-IT" dirty="0" smtClean="0"/>
              <a:t>sia</a:t>
            </a:r>
          </a:p>
          <a:p>
            <a:pPr marL="0" indent="0" algn="just">
              <a:lnSpc>
                <a:spcPct val="90000"/>
              </a:lnSpc>
              <a:buNone/>
              <a:defRPr/>
            </a:pPr>
            <a:r>
              <a:rPr lang="it-IT" altLang="it-IT" dirty="0"/>
              <a:t> </a:t>
            </a:r>
            <a:r>
              <a:rPr lang="it-IT" altLang="it-IT" dirty="0" smtClean="0"/>
              <a:t>     </a:t>
            </a:r>
            <a:r>
              <a:rPr lang="it-IT" altLang="it-IT" dirty="0"/>
              <a:t>le funzione in capo ai  </a:t>
            </a:r>
            <a:r>
              <a:rPr lang="it-IT" altLang="it-IT" dirty="0" smtClean="0"/>
              <a:t> singoli Comuni</a:t>
            </a:r>
            <a:r>
              <a:rPr lang="it-IT" altLang="it-IT" dirty="0"/>
              <a:t>. Ciascuna amministrazione </a:t>
            </a:r>
            <a:r>
              <a:rPr lang="it-IT" altLang="it-IT" dirty="0" smtClean="0"/>
              <a:t>sarà  </a:t>
            </a:r>
            <a:r>
              <a:rPr lang="it-IT" altLang="it-IT" dirty="0"/>
              <a:t>responsabile dell’attuazione del PTPC  </a:t>
            </a:r>
            <a:r>
              <a:rPr lang="it-IT" altLang="it-IT" dirty="0" smtClean="0"/>
              <a:t>di</a:t>
            </a:r>
          </a:p>
          <a:p>
            <a:pPr marL="0" indent="0" algn="just">
              <a:lnSpc>
                <a:spcPct val="90000"/>
              </a:lnSpc>
              <a:buNone/>
              <a:defRPr/>
            </a:pPr>
            <a:r>
              <a:rPr lang="it-IT" altLang="it-IT" dirty="0"/>
              <a:t> </a:t>
            </a:r>
            <a:r>
              <a:rPr lang="it-IT" altLang="it-IT" dirty="0" smtClean="0"/>
              <a:t>     propria competenza</a:t>
            </a:r>
            <a:endParaRPr lang="it-IT" altLang="it-IT" dirty="0"/>
          </a:p>
          <a:p>
            <a:pPr algn="just">
              <a:lnSpc>
                <a:spcPct val="90000"/>
              </a:lnSpc>
              <a:buFontTx/>
              <a:buChar char="-"/>
              <a:defRPr/>
            </a:pPr>
            <a:r>
              <a:rPr lang="it-IT" altLang="it-IT" dirty="0"/>
              <a:t>Il RPCT svolge le funzioni anche per i comuni associati. Per le funzioni non trasferite ogni </a:t>
            </a:r>
            <a:r>
              <a:rPr lang="it-IT" altLang="it-IT" dirty="0" smtClean="0"/>
              <a:t>comune dovrà  nominare</a:t>
            </a:r>
          </a:p>
          <a:p>
            <a:pPr marL="0" indent="0" algn="just">
              <a:lnSpc>
                <a:spcPct val="90000"/>
              </a:lnSpc>
              <a:buNone/>
              <a:defRPr/>
            </a:pPr>
            <a:r>
              <a:rPr lang="it-IT" altLang="it-IT" dirty="0"/>
              <a:t> </a:t>
            </a:r>
            <a:r>
              <a:rPr lang="it-IT" altLang="it-IT" dirty="0" smtClean="0"/>
              <a:t>     </a:t>
            </a:r>
            <a:r>
              <a:rPr lang="it-IT" altLang="it-IT" dirty="0"/>
              <a:t>al proprio interno </a:t>
            </a:r>
            <a:r>
              <a:rPr lang="it-IT" altLang="it-IT" dirty="0" smtClean="0"/>
              <a:t>un referente</a:t>
            </a:r>
            <a:endParaRPr lang="it-IT" altLang="it-IT" dirty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0977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/>
              <a:t>PNA 2016 – Unione di Comuni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>
              <a:lnSpc>
                <a:spcPct val="90000"/>
              </a:lnSpc>
            </a:pPr>
            <a:r>
              <a:rPr lang="it-IT" altLang="it-IT" dirty="0"/>
              <a:t>Se lo Statuto dell’Unione non prevede la gestione associata dell’anticorruzione:</a:t>
            </a:r>
          </a:p>
          <a:p>
            <a:pPr algn="just">
              <a:lnSpc>
                <a:spcPct val="90000"/>
              </a:lnSpc>
            </a:pPr>
            <a:endParaRPr lang="it-IT" altLang="it-IT" dirty="0"/>
          </a:p>
          <a:p>
            <a:pPr algn="just">
              <a:lnSpc>
                <a:spcPct val="90000"/>
              </a:lnSpc>
              <a:buNone/>
            </a:pPr>
            <a:r>
              <a:rPr lang="it-IT" altLang="it-IT" dirty="0"/>
              <a:t>	- Ciascun ente adotterà un proprio RTPC ma tutti i PTPC </a:t>
            </a:r>
            <a:r>
              <a:rPr lang="it-IT" altLang="it-IT" dirty="0" smtClean="0"/>
              <a:t>dovranno essere </a:t>
            </a:r>
            <a:r>
              <a:rPr lang="it-IT" altLang="it-IT" dirty="0"/>
              <a:t>coordinati (</a:t>
            </a:r>
            <a:r>
              <a:rPr lang="it-IT" altLang="it-IT" dirty="0" smtClean="0"/>
              <a:t>l’ANAC</a:t>
            </a:r>
          </a:p>
          <a:p>
            <a:pPr algn="just">
              <a:lnSpc>
                <a:spcPct val="90000"/>
              </a:lnSpc>
              <a:buNone/>
            </a:pPr>
            <a:r>
              <a:rPr lang="it-IT" altLang="it-IT" dirty="0"/>
              <a:t> </a:t>
            </a:r>
            <a:r>
              <a:rPr lang="it-IT" altLang="it-IT" dirty="0" smtClean="0"/>
              <a:t>   </a:t>
            </a:r>
            <a:r>
              <a:rPr lang="it-IT" altLang="it-IT" dirty="0"/>
              <a:t>ritiene sia opportuno che  l’analisi </a:t>
            </a:r>
            <a:r>
              <a:rPr lang="it-IT" altLang="it-IT" dirty="0" smtClean="0"/>
              <a:t>del contesto </a:t>
            </a:r>
            <a:r>
              <a:rPr lang="it-IT" altLang="it-IT" dirty="0"/>
              <a:t>esterno sia </a:t>
            </a:r>
            <a:r>
              <a:rPr lang="it-IT" altLang="it-IT" dirty="0" smtClean="0"/>
              <a:t>sviluppata </a:t>
            </a:r>
            <a:r>
              <a:rPr lang="it-IT" altLang="it-IT" dirty="0"/>
              <a:t>e sia  valida per tutti </a:t>
            </a:r>
            <a:r>
              <a:rPr lang="it-IT" altLang="it-IT" dirty="0" smtClean="0"/>
              <a:t>i</a:t>
            </a:r>
          </a:p>
          <a:p>
            <a:pPr algn="just">
              <a:lnSpc>
                <a:spcPct val="90000"/>
              </a:lnSpc>
              <a:buNone/>
            </a:pPr>
            <a:r>
              <a:rPr lang="it-IT" altLang="it-IT" dirty="0"/>
              <a:t> </a:t>
            </a:r>
            <a:r>
              <a:rPr lang="it-IT" altLang="it-IT" dirty="0" smtClean="0"/>
              <a:t>   </a:t>
            </a:r>
            <a:r>
              <a:rPr lang="it-IT" altLang="it-IT" dirty="0"/>
              <a:t>comuni)</a:t>
            </a:r>
          </a:p>
          <a:p>
            <a:pPr algn="just">
              <a:lnSpc>
                <a:spcPct val="90000"/>
              </a:lnSpc>
              <a:buNone/>
            </a:pPr>
            <a:endParaRPr lang="it-IT" altLang="it-IT" dirty="0"/>
          </a:p>
          <a:p>
            <a:pPr algn="just">
              <a:lnSpc>
                <a:spcPct val="90000"/>
              </a:lnSpc>
              <a:buNone/>
            </a:pPr>
            <a:r>
              <a:rPr lang="it-IT" altLang="it-IT" dirty="0"/>
              <a:t>	- Ciascun comune nomina un proprio RTPC che svolge la funzione </a:t>
            </a:r>
            <a:r>
              <a:rPr lang="it-IT" altLang="it-IT" dirty="0" smtClean="0"/>
              <a:t>di  </a:t>
            </a:r>
            <a:r>
              <a:rPr lang="it-IT" altLang="it-IT" dirty="0"/>
              <a:t>referente del </a:t>
            </a:r>
            <a:r>
              <a:rPr lang="it-IT" altLang="it-IT" dirty="0" smtClean="0"/>
              <a:t>RTPC</a:t>
            </a:r>
          </a:p>
          <a:p>
            <a:pPr algn="just">
              <a:lnSpc>
                <a:spcPct val="90000"/>
              </a:lnSpc>
              <a:buNone/>
            </a:pPr>
            <a:r>
              <a:rPr lang="it-IT" altLang="it-IT" dirty="0"/>
              <a:t> </a:t>
            </a:r>
            <a:r>
              <a:rPr lang="it-IT" altLang="it-IT" dirty="0" smtClean="0"/>
              <a:t>   dell’unione </a:t>
            </a:r>
            <a:r>
              <a:rPr lang="it-IT" altLang="it-IT" dirty="0"/>
              <a:t>per le funzioni ad essa </a:t>
            </a:r>
            <a:r>
              <a:rPr lang="it-IT" altLang="it-IT" dirty="0" smtClean="0"/>
              <a:t>attribuite  </a:t>
            </a:r>
            <a:r>
              <a:rPr lang="it-IT" altLang="it-IT" dirty="0"/>
              <a:t>(garantendo la regolare corrispondenza </a:t>
            </a:r>
            <a:r>
              <a:rPr lang="it-IT" altLang="it-IT" dirty="0" smtClean="0"/>
              <a:t>dei flussi</a:t>
            </a:r>
          </a:p>
          <a:p>
            <a:pPr algn="just">
              <a:lnSpc>
                <a:spcPct val="90000"/>
              </a:lnSpc>
              <a:buNone/>
            </a:pPr>
            <a:r>
              <a:rPr lang="it-IT" altLang="it-IT" dirty="0"/>
              <a:t> </a:t>
            </a:r>
            <a:r>
              <a:rPr lang="it-IT" altLang="it-IT" dirty="0" smtClean="0"/>
              <a:t>   </a:t>
            </a:r>
            <a:r>
              <a:rPr lang="it-IT" altLang="it-IT" dirty="0"/>
              <a:t>finanziari) 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324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/>
              <a:t>PNA 2016 - CONVENZIONI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>
              <a:lnSpc>
                <a:spcPct val="90000"/>
              </a:lnSpc>
            </a:pPr>
            <a:r>
              <a:rPr lang="it-IT" altLang="it-IT" dirty="0"/>
              <a:t>La convenzione, a differenza dell’unione, non dà vita a un nuovo </a:t>
            </a:r>
            <a:r>
              <a:rPr lang="it-IT" altLang="it-IT" dirty="0" smtClean="0"/>
              <a:t>ente locale </a:t>
            </a:r>
            <a:r>
              <a:rPr lang="it-IT" altLang="it-IT" dirty="0"/>
              <a:t>dotato di </a:t>
            </a:r>
            <a:r>
              <a:rPr lang="it-IT" altLang="it-IT" dirty="0" smtClean="0"/>
              <a:t> propria</a:t>
            </a:r>
          </a:p>
          <a:p>
            <a:pPr marL="0" indent="0" algn="just">
              <a:lnSpc>
                <a:spcPct val="90000"/>
              </a:lnSpc>
              <a:buNone/>
            </a:pPr>
            <a:r>
              <a:rPr lang="it-IT" altLang="it-IT" dirty="0"/>
              <a:t> </a:t>
            </a:r>
            <a:r>
              <a:rPr lang="it-IT" altLang="it-IT" dirty="0" smtClean="0"/>
              <a:t>   organizzazione </a:t>
            </a:r>
            <a:r>
              <a:rPr lang="it-IT" altLang="it-IT" dirty="0"/>
              <a:t>e di propri organi </a:t>
            </a:r>
            <a:r>
              <a:rPr lang="it-IT" altLang="it-IT" dirty="0" smtClean="0"/>
              <a:t>e  </a:t>
            </a:r>
            <a:r>
              <a:rPr lang="it-IT" altLang="it-IT" dirty="0"/>
              <a:t>rappresenta una forma meno stabile di </a:t>
            </a:r>
            <a:r>
              <a:rPr lang="it-IT" altLang="it-IT" dirty="0" smtClean="0"/>
              <a:t> cooperazione</a:t>
            </a:r>
            <a:endParaRPr lang="it-IT" altLang="it-IT" dirty="0"/>
          </a:p>
          <a:p>
            <a:pPr algn="just">
              <a:lnSpc>
                <a:spcPct val="90000"/>
              </a:lnSpc>
              <a:buNone/>
            </a:pPr>
            <a:endParaRPr lang="it-IT" altLang="it-IT" dirty="0"/>
          </a:p>
          <a:p>
            <a:pPr algn="just">
              <a:lnSpc>
                <a:spcPct val="90000"/>
              </a:lnSpc>
            </a:pPr>
            <a:r>
              <a:rPr lang="it-IT" altLang="it-IT" dirty="0"/>
              <a:t>Conseguentemente:</a:t>
            </a:r>
          </a:p>
          <a:p>
            <a:pPr algn="just">
              <a:lnSpc>
                <a:spcPct val="90000"/>
              </a:lnSpc>
              <a:buNone/>
            </a:pPr>
            <a:r>
              <a:rPr lang="it-IT" altLang="it-IT" dirty="0"/>
              <a:t>	anche quando i comuni abbiano associato la funzione di </a:t>
            </a:r>
            <a:r>
              <a:rPr lang="it-IT" altLang="it-IT" dirty="0" smtClean="0"/>
              <a:t>prevenzione della </a:t>
            </a:r>
            <a:r>
              <a:rPr lang="it-IT" altLang="it-IT" dirty="0"/>
              <a:t>corruzione o </a:t>
            </a:r>
            <a:r>
              <a:rPr lang="it-IT" altLang="it-IT" dirty="0" smtClean="0"/>
              <a:t>quando</a:t>
            </a:r>
          </a:p>
          <a:p>
            <a:pPr algn="just">
              <a:lnSpc>
                <a:spcPct val="90000"/>
              </a:lnSpc>
              <a:buNone/>
            </a:pPr>
            <a:r>
              <a:rPr lang="it-IT" altLang="it-IT" dirty="0" smtClean="0"/>
              <a:t> alla convenzione </a:t>
            </a:r>
            <a:r>
              <a:rPr lang="it-IT" altLang="it-IT" dirty="0"/>
              <a:t>sia demandata la funzione fondamentale di “</a:t>
            </a:r>
            <a:r>
              <a:rPr lang="it-IT" altLang="it-IT" i="1" dirty="0"/>
              <a:t>organizzazione </a:t>
            </a:r>
            <a:r>
              <a:rPr lang="it-IT" altLang="it-IT" i="1" dirty="0" smtClean="0"/>
              <a:t>generale</a:t>
            </a:r>
          </a:p>
          <a:p>
            <a:pPr algn="just">
              <a:lnSpc>
                <a:spcPct val="90000"/>
              </a:lnSpc>
              <a:buNone/>
            </a:pPr>
            <a:r>
              <a:rPr lang="it-IT" altLang="it-IT" i="1" dirty="0" smtClean="0"/>
              <a:t> dell’amministrazione, gestione </a:t>
            </a:r>
            <a:r>
              <a:rPr lang="it-IT" altLang="it-IT" i="1" dirty="0"/>
              <a:t>finanziaria e contabile e controllo</a:t>
            </a:r>
            <a:r>
              <a:rPr lang="it-IT" altLang="it-IT" dirty="0"/>
              <a:t>” </a:t>
            </a:r>
          </a:p>
          <a:p>
            <a:pPr algn="just">
              <a:lnSpc>
                <a:spcPct val="90000"/>
              </a:lnSpc>
              <a:buNone/>
            </a:pPr>
            <a:r>
              <a:rPr lang="it-IT" altLang="it-IT" dirty="0"/>
              <a:t>				NON E’ POSSIBILE</a:t>
            </a:r>
          </a:p>
          <a:p>
            <a:pPr algn="just">
              <a:lnSpc>
                <a:spcPct val="90000"/>
              </a:lnSpc>
              <a:buNone/>
            </a:pPr>
            <a:r>
              <a:rPr lang="it-IT" altLang="it-IT" dirty="0"/>
              <a:t>	redigere un solo PTPC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064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/>
              <a:t>PNA 2016 - CONVENZIONI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>
              <a:lnSpc>
                <a:spcPct val="90000"/>
              </a:lnSpc>
            </a:pPr>
            <a:r>
              <a:rPr lang="it-IT" altLang="it-IT" dirty="0"/>
              <a:t>Il Comune capofila, per le funzioni associate, elabora la parte di </a:t>
            </a:r>
            <a:r>
              <a:rPr lang="it-IT" altLang="it-IT" dirty="0" smtClean="0"/>
              <a:t>piano che riguarda  tali funzioni</a:t>
            </a:r>
          </a:p>
          <a:p>
            <a:pPr marL="0" indent="0" algn="just">
              <a:lnSpc>
                <a:spcPct val="90000"/>
              </a:lnSpc>
              <a:buNone/>
            </a:pPr>
            <a:r>
              <a:rPr lang="it-IT" altLang="it-IT" dirty="0"/>
              <a:t> </a:t>
            </a:r>
            <a:r>
              <a:rPr lang="it-IT" altLang="it-IT" dirty="0" smtClean="0"/>
              <a:t>   e </a:t>
            </a:r>
            <a:r>
              <a:rPr lang="it-IT" altLang="it-IT" dirty="0"/>
              <a:t>programma le misure di prevenzione, le modalità </a:t>
            </a:r>
            <a:r>
              <a:rPr lang="it-IT" altLang="it-IT" dirty="0" smtClean="0"/>
              <a:t>di attuazione</a:t>
            </a:r>
            <a:r>
              <a:rPr lang="it-IT" altLang="it-IT" dirty="0"/>
              <a:t>, i tempi e </a:t>
            </a:r>
            <a:r>
              <a:rPr lang="it-IT" altLang="it-IT" dirty="0" smtClean="0"/>
              <a:t>i soggetti</a:t>
            </a:r>
          </a:p>
          <a:p>
            <a:pPr marL="0" indent="0" algn="just">
              <a:lnSpc>
                <a:spcPct val="90000"/>
              </a:lnSpc>
              <a:buNone/>
            </a:pPr>
            <a:r>
              <a:rPr lang="it-IT" altLang="it-IT" dirty="0"/>
              <a:t> </a:t>
            </a:r>
            <a:r>
              <a:rPr lang="it-IT" altLang="it-IT" dirty="0" smtClean="0"/>
              <a:t>   responsabili</a:t>
            </a:r>
            <a:r>
              <a:rPr lang="it-IT" altLang="it-IT" dirty="0"/>
              <a:t>. Per le funzioni non associate ogni  </a:t>
            </a:r>
            <a:r>
              <a:rPr lang="it-IT" altLang="it-IT" dirty="0" smtClean="0"/>
              <a:t>comune </a:t>
            </a:r>
            <a:r>
              <a:rPr lang="it-IT" altLang="it-IT" dirty="0"/>
              <a:t>redige il proprio PTPC</a:t>
            </a:r>
          </a:p>
          <a:p>
            <a:pPr algn="just">
              <a:lnSpc>
                <a:spcPct val="90000"/>
              </a:lnSpc>
              <a:buNone/>
            </a:pPr>
            <a:endParaRPr lang="it-IT" altLang="it-IT" dirty="0"/>
          </a:p>
          <a:p>
            <a:pPr algn="just">
              <a:lnSpc>
                <a:spcPct val="90000"/>
              </a:lnSpc>
            </a:pPr>
            <a:r>
              <a:rPr lang="it-IT" altLang="it-IT" dirty="0"/>
              <a:t>I comuni aderenti nominano un proprio RPCT.</a:t>
            </a:r>
          </a:p>
          <a:p>
            <a:pPr algn="just">
              <a:lnSpc>
                <a:spcPct val="90000"/>
              </a:lnSpc>
              <a:buNone/>
            </a:pPr>
            <a:endParaRPr lang="it-IT" altLang="it-IT" dirty="0"/>
          </a:p>
          <a:p>
            <a:pPr algn="just">
              <a:lnSpc>
                <a:spcPct val="90000"/>
              </a:lnSpc>
            </a:pPr>
            <a:r>
              <a:rPr lang="it-IT" altLang="it-IT" dirty="0"/>
              <a:t>Il ruolo di coordinamento spetta al RPTC del comune capofila o </a:t>
            </a:r>
            <a:r>
              <a:rPr lang="it-IT" altLang="it-IT" dirty="0" smtClean="0"/>
              <a:t>da altro </a:t>
            </a:r>
            <a:r>
              <a:rPr lang="it-IT" altLang="it-IT" dirty="0"/>
              <a:t>RPTC </a:t>
            </a:r>
            <a:r>
              <a:rPr lang="it-IT" altLang="it-IT" dirty="0" smtClean="0"/>
              <a:t>–</a:t>
            </a:r>
          </a:p>
          <a:p>
            <a:pPr marL="0" indent="0" algn="just">
              <a:lnSpc>
                <a:spcPct val="90000"/>
              </a:lnSpc>
              <a:buNone/>
            </a:pPr>
            <a:r>
              <a:rPr lang="it-IT" altLang="it-IT" dirty="0"/>
              <a:t> </a:t>
            </a:r>
            <a:r>
              <a:rPr lang="it-IT" altLang="it-IT" dirty="0" smtClean="0"/>
              <a:t>   </a:t>
            </a:r>
            <a:r>
              <a:rPr lang="it-IT" altLang="it-IT" dirty="0"/>
              <a:t>scelto </a:t>
            </a:r>
            <a:r>
              <a:rPr lang="it-IT" altLang="it-IT" dirty="0" smtClean="0"/>
              <a:t>fra  quelli dei </a:t>
            </a:r>
            <a:r>
              <a:rPr lang="it-IT" altLang="it-IT" dirty="0"/>
              <a:t>Comuni associati – nel caso sia </a:t>
            </a:r>
            <a:r>
              <a:rPr lang="it-IT" altLang="it-IT" dirty="0" smtClean="0"/>
              <a:t>stato istituito </a:t>
            </a:r>
            <a:r>
              <a:rPr lang="it-IT" altLang="it-IT" dirty="0"/>
              <a:t>un ufficio </a:t>
            </a:r>
            <a:r>
              <a:rPr lang="it-IT" altLang="it-IT" dirty="0" smtClean="0"/>
              <a:t>comune</a:t>
            </a:r>
          </a:p>
          <a:p>
            <a:pPr marL="0" indent="0" algn="just">
              <a:lnSpc>
                <a:spcPct val="90000"/>
              </a:lnSpc>
              <a:buNone/>
            </a:pPr>
            <a:r>
              <a:rPr lang="it-IT" altLang="it-IT" dirty="0"/>
              <a:t> </a:t>
            </a:r>
            <a:r>
              <a:rPr lang="it-IT" altLang="it-IT" dirty="0" smtClean="0"/>
              <a:t>   </a:t>
            </a:r>
            <a:r>
              <a:rPr lang="it-IT" altLang="it-IT" dirty="0"/>
              <a:t>per l’esercizio </a:t>
            </a:r>
            <a:r>
              <a:rPr lang="it-IT" altLang="it-IT" dirty="0" smtClean="0"/>
              <a:t>delle  funzioni aggregate  </a:t>
            </a:r>
            <a:endParaRPr lang="it-IT" altLang="it-IT" dirty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7131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altLang="it-IT" sz="3600" dirty="0"/>
              <a:t>PIANO TRIENNALE PER LA  PREVENZIONE DELLA CORRUZIONE</a:t>
            </a:r>
            <a:endParaRPr lang="it-IT" sz="3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97280" y="1749008"/>
            <a:ext cx="10058400" cy="4023360"/>
          </a:xfrm>
        </p:spPr>
        <p:txBody>
          <a:bodyPr>
            <a:normAutofit/>
          </a:bodyPr>
          <a:lstStyle/>
          <a:p>
            <a:endParaRPr lang="it-IT" altLang="it-IT" sz="2400" dirty="0" smtClean="0"/>
          </a:p>
          <a:p>
            <a:endParaRPr lang="it-IT" altLang="it-IT" sz="2400" dirty="0"/>
          </a:p>
          <a:p>
            <a:r>
              <a:rPr lang="it-IT" altLang="it-IT" sz="2400" dirty="0" smtClean="0"/>
              <a:t>Il </a:t>
            </a:r>
            <a:r>
              <a:rPr lang="it-IT" altLang="it-IT" sz="2400" dirty="0"/>
              <a:t>PTCP è uno degli strumenti introdotti dalla Legge 190/2012 per prevenire la corruzione </a:t>
            </a:r>
            <a:r>
              <a:rPr lang="it-IT" altLang="it-IT" sz="2400" dirty="0" smtClean="0"/>
              <a:t>amministrativa</a:t>
            </a:r>
            <a:endParaRPr lang="it-IT" altLang="it-IT" sz="2400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PIANO TRIENNALE DELLA PREVENZIONE DELLA CORRUZIONE E TRASPARENZA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4276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/>
              <a:t>OBIETTIVO DEL PTPC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80000"/>
              </a:lnSpc>
              <a:defRPr/>
            </a:pPr>
            <a:r>
              <a:rPr lang="it-IT" altLang="it-IT" dirty="0"/>
              <a:t>Individuare le attività nell’ambito delle quali è più elevato il rischio </a:t>
            </a:r>
            <a:r>
              <a:rPr lang="it-IT" altLang="it-IT" dirty="0" smtClean="0"/>
              <a:t>di  corruzione</a:t>
            </a:r>
            <a:endParaRPr lang="it-IT" altLang="it-IT" dirty="0"/>
          </a:p>
          <a:p>
            <a:pPr algn="just">
              <a:lnSpc>
                <a:spcPct val="80000"/>
              </a:lnSpc>
              <a:defRPr/>
            </a:pPr>
            <a:r>
              <a:rPr lang="it-IT" altLang="it-IT" dirty="0"/>
              <a:t>Prevedere meccanismi per prevenire il rischio della corruzione</a:t>
            </a:r>
          </a:p>
          <a:p>
            <a:pPr algn="just">
              <a:lnSpc>
                <a:spcPct val="80000"/>
              </a:lnSpc>
              <a:defRPr/>
            </a:pPr>
            <a:r>
              <a:rPr lang="it-IT" altLang="it-IT" dirty="0" smtClean="0"/>
              <a:t>Prevedere </a:t>
            </a:r>
            <a:r>
              <a:rPr lang="it-IT" altLang="it-IT" dirty="0"/>
              <a:t>obblighi di informazione nei confronti del </a:t>
            </a:r>
            <a:r>
              <a:rPr lang="it-IT" altLang="it-IT" dirty="0" smtClean="0"/>
              <a:t>RPC</a:t>
            </a:r>
            <a:endParaRPr lang="it-IT" altLang="it-IT" dirty="0"/>
          </a:p>
          <a:p>
            <a:pPr algn="just">
              <a:lnSpc>
                <a:spcPct val="80000"/>
              </a:lnSpc>
              <a:defRPr/>
            </a:pPr>
            <a:r>
              <a:rPr lang="it-IT" altLang="it-IT" dirty="0"/>
              <a:t>Monitorare il rispetto dei termini per la conclusione del </a:t>
            </a:r>
            <a:r>
              <a:rPr lang="it-IT" altLang="it-IT" dirty="0" smtClean="0"/>
              <a:t>procedimenti</a:t>
            </a:r>
            <a:endParaRPr lang="it-IT" altLang="it-IT" dirty="0"/>
          </a:p>
          <a:p>
            <a:pPr algn="just">
              <a:lnSpc>
                <a:spcPct val="80000"/>
              </a:lnSpc>
              <a:defRPr/>
            </a:pPr>
            <a:r>
              <a:rPr lang="it-IT" altLang="it-IT" dirty="0"/>
              <a:t>Monitorare i rapporti tra l’amministrazione e i soggetti che con </a:t>
            </a:r>
            <a:r>
              <a:rPr lang="it-IT" altLang="it-IT" dirty="0" smtClean="0"/>
              <a:t>essa</a:t>
            </a:r>
          </a:p>
          <a:p>
            <a:pPr marL="0" indent="0" algn="just">
              <a:lnSpc>
                <a:spcPct val="80000"/>
              </a:lnSpc>
              <a:buNone/>
              <a:defRPr/>
            </a:pPr>
            <a:r>
              <a:rPr lang="it-IT" altLang="it-IT" dirty="0"/>
              <a:t> </a:t>
            </a:r>
            <a:r>
              <a:rPr lang="it-IT" altLang="it-IT" dirty="0" smtClean="0"/>
              <a:t>   </a:t>
            </a:r>
            <a:r>
              <a:rPr lang="it-IT" altLang="it-IT" dirty="0"/>
              <a:t>interloquiscono (ad esempio: in caso </a:t>
            </a:r>
            <a:r>
              <a:rPr lang="it-IT" altLang="it-IT" dirty="0" smtClean="0"/>
              <a:t>di sottoscrizione di contratti, richiedenti</a:t>
            </a:r>
          </a:p>
          <a:p>
            <a:pPr marL="0" indent="0" algn="just">
              <a:lnSpc>
                <a:spcPct val="80000"/>
              </a:lnSpc>
              <a:buNone/>
              <a:defRPr/>
            </a:pPr>
            <a:r>
              <a:rPr lang="it-IT" altLang="it-IT" dirty="0"/>
              <a:t> </a:t>
            </a:r>
            <a:r>
              <a:rPr lang="it-IT" altLang="it-IT" dirty="0" smtClean="0"/>
              <a:t>    </a:t>
            </a:r>
            <a:r>
              <a:rPr lang="it-IT" altLang="it-IT" dirty="0"/>
              <a:t>autorizzazioni o concessioni</a:t>
            </a:r>
            <a:r>
              <a:rPr lang="it-IT" altLang="it-IT" dirty="0" smtClean="0"/>
              <a:t>)</a:t>
            </a:r>
            <a:endParaRPr lang="it-IT" altLang="it-IT" dirty="0"/>
          </a:p>
          <a:p>
            <a:pPr algn="just">
              <a:lnSpc>
                <a:spcPct val="80000"/>
              </a:lnSpc>
              <a:defRPr/>
            </a:pPr>
            <a:r>
              <a:rPr lang="it-IT" altLang="it-IT" dirty="0"/>
              <a:t>Individuare obblighi di trasparenza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123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/>
              <a:t>OBIETTIVO DEL PTPC</a:t>
            </a:r>
            <a:endParaRPr lang="it-IT" dirty="0"/>
          </a:p>
        </p:txBody>
      </p:sp>
      <p:graphicFrame>
        <p:nvGraphicFramePr>
          <p:cNvPr id="5" name="Segnaposto contenuto 4"/>
          <p:cNvGraphicFramePr>
            <a:graphicFrameLocks noGrp="1"/>
          </p:cNvGraphicFramePr>
          <p:nvPr>
            <p:ph idx="1"/>
            <p:extLst/>
          </p:nvPr>
        </p:nvGraphicFramePr>
        <p:xfrm>
          <a:off x="1295400" y="1981201"/>
          <a:ext cx="9601200" cy="3809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483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/>
              <a:t>GESTIONE DEL RISCHIO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altLang="it-IT" sz="2400" dirty="0" smtClean="0"/>
          </a:p>
          <a:p>
            <a:endParaRPr lang="it-IT" altLang="it-IT" sz="2400" dirty="0"/>
          </a:p>
          <a:p>
            <a:r>
              <a:rPr lang="it-IT" altLang="it-IT" sz="2400" dirty="0" smtClean="0"/>
              <a:t>PER </a:t>
            </a:r>
            <a:r>
              <a:rPr lang="it-IT" altLang="it-IT" sz="2400" dirty="0"/>
              <a:t>GESTIONE DEL RISCHIO SI INTENDE L’INSIEME DELLE ATTIVITA’ COORDINATE PER GUIDARE E TENERE SOTTO CONTROLLO L’AMMINISTRAZIONE CON RIFERIMENTO AL RISCHIO</a:t>
            </a: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0334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/>
              <a:t>GESTIONE DEL RISCHIO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/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2285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>LEGGI IN MATERIA DI ANTICORRUZIONE</a:t>
            </a:r>
            <a:br>
              <a:rPr lang="it-IT" dirty="0"/>
            </a:br>
            <a:r>
              <a:rPr lang="it-IT" sz="1100" dirty="0"/>
              <a:t> (dati tratti da Agenda anticorruzione 2017 – </a:t>
            </a:r>
            <a:r>
              <a:rPr lang="it-IT" sz="1100" dirty="0" err="1"/>
              <a:t>Transparency</a:t>
            </a:r>
            <a:r>
              <a:rPr lang="it-IT" sz="1100" dirty="0"/>
              <a:t> International Italia)</a:t>
            </a:r>
          </a:p>
        </p:txBody>
      </p:sp>
      <p:graphicFrame>
        <p:nvGraphicFramePr>
          <p:cNvPr id="5" name="Segnaposto contenut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6371103"/>
              </p:ext>
            </p:extLst>
          </p:nvPr>
        </p:nvGraphicFramePr>
        <p:xfrm>
          <a:off x="1295400" y="1981201"/>
          <a:ext cx="9601200" cy="3809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021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/>
              <a:t>ANALISI DEL CONTESTO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it-IT" altLang="it-IT" dirty="0"/>
              <a:t>CONTESTO ESTERNO</a:t>
            </a:r>
          </a:p>
          <a:p>
            <a:pPr algn="just">
              <a:buNone/>
            </a:pPr>
            <a:r>
              <a:rPr lang="it-IT" altLang="it-IT" dirty="0"/>
              <a:t>	Ha l’obiettivo di evidenziare come le caratteristiche dell’ambiente nel quale opera l’ente possono favorire il verificarsi di fenomeni corruttivi al suo interno </a:t>
            </a:r>
          </a:p>
          <a:p>
            <a:pPr algn="just">
              <a:buNone/>
            </a:pPr>
            <a:endParaRPr lang="it-IT" altLang="it-IT" dirty="0"/>
          </a:p>
          <a:p>
            <a:pPr algn="just"/>
            <a:r>
              <a:rPr lang="it-IT" altLang="it-IT" dirty="0"/>
              <a:t>CONTESTO INTERNO</a:t>
            </a:r>
          </a:p>
          <a:p>
            <a:pPr algn="just">
              <a:buNone/>
            </a:pPr>
            <a:r>
              <a:rPr lang="it-IT" altLang="it-IT" dirty="0"/>
              <a:t>	Ha l’obiettivo di mappare le attività e individuare i comportamenti a rischio corruzione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40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/>
              <a:t>MAPPATURA DEI PROCESSI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lnSpc>
                <a:spcPct val="90000"/>
              </a:lnSpc>
              <a:buNone/>
            </a:pPr>
            <a:r>
              <a:rPr lang="it-IT" altLang="it-IT" dirty="0"/>
              <a:t>Cosa si intende per </a:t>
            </a:r>
            <a:r>
              <a:rPr lang="it-IT" altLang="it-IT" dirty="0" smtClean="0"/>
              <a:t>processo</a:t>
            </a:r>
            <a:endParaRPr lang="it-IT" altLang="it-IT" dirty="0"/>
          </a:p>
          <a:p>
            <a:pPr algn="just">
              <a:lnSpc>
                <a:spcPct val="90000"/>
              </a:lnSpc>
            </a:pPr>
            <a:r>
              <a:rPr lang="it-IT" altLang="it-IT" dirty="0"/>
              <a:t>Il processo è un insieme di attività interrelate che creano </a:t>
            </a:r>
            <a:r>
              <a:rPr lang="it-IT" altLang="it-IT" dirty="0" smtClean="0"/>
              <a:t>valore trasformando  </a:t>
            </a:r>
            <a:r>
              <a:rPr lang="it-IT" altLang="it-IT" dirty="0"/>
              <a:t>delle risorse (input del processo) in </a:t>
            </a:r>
            <a:r>
              <a:rPr lang="it-IT" altLang="it-IT" dirty="0" smtClean="0"/>
              <a:t>un</a:t>
            </a:r>
          </a:p>
          <a:p>
            <a:pPr algn="just">
              <a:lnSpc>
                <a:spcPct val="90000"/>
              </a:lnSpc>
            </a:pPr>
            <a:r>
              <a:rPr lang="it-IT" altLang="it-IT" dirty="0" smtClean="0"/>
              <a:t> prodotto </a:t>
            </a:r>
            <a:r>
              <a:rPr lang="it-IT" altLang="it-IT" dirty="0"/>
              <a:t> </a:t>
            </a:r>
            <a:r>
              <a:rPr lang="it-IT" altLang="it-IT" dirty="0" smtClean="0"/>
              <a:t>(output del processo) destinato </a:t>
            </a:r>
            <a:r>
              <a:rPr lang="it-IT" altLang="it-IT" dirty="0"/>
              <a:t>ad un utente (che può essere interno o esterno  </a:t>
            </a:r>
            <a:r>
              <a:rPr lang="it-IT" altLang="it-IT" dirty="0" smtClean="0"/>
              <a:t>all’amministrazione</a:t>
            </a:r>
            <a:r>
              <a:rPr lang="it-IT" altLang="it-IT" dirty="0"/>
              <a:t>).</a:t>
            </a:r>
          </a:p>
          <a:p>
            <a:pPr algn="just">
              <a:lnSpc>
                <a:spcPct val="90000"/>
              </a:lnSpc>
              <a:buNone/>
            </a:pPr>
            <a:endParaRPr lang="it-IT" altLang="it-IT" dirty="0"/>
          </a:p>
          <a:p>
            <a:pPr algn="just">
              <a:lnSpc>
                <a:spcPct val="90000"/>
              </a:lnSpc>
              <a:buNone/>
            </a:pPr>
            <a:r>
              <a:rPr lang="it-IT" altLang="it-IT" sz="1800" dirty="0" smtClean="0"/>
              <a:t>Il </a:t>
            </a:r>
            <a:r>
              <a:rPr lang="it-IT" altLang="it-IT" sz="1800" dirty="0"/>
              <a:t>concetto di processo è più ampio di procedimento </a:t>
            </a:r>
            <a:r>
              <a:rPr lang="it-IT" altLang="it-IT" sz="1800" dirty="0" smtClean="0"/>
              <a:t>amministrativo</a:t>
            </a:r>
          </a:p>
          <a:p>
            <a:pPr algn="just">
              <a:lnSpc>
                <a:spcPct val="90000"/>
              </a:lnSpc>
              <a:buNone/>
            </a:pPr>
            <a:endParaRPr lang="it-IT" altLang="it-IT" dirty="0" smtClean="0"/>
          </a:p>
          <a:p>
            <a:pPr algn="just">
              <a:lnSpc>
                <a:spcPct val="90000"/>
              </a:lnSpc>
            </a:pPr>
            <a:r>
              <a:rPr lang="it-IT" altLang="it-IT" dirty="0" smtClean="0"/>
              <a:t>La </a:t>
            </a:r>
            <a:r>
              <a:rPr lang="it-IT" altLang="it-IT" dirty="0"/>
              <a:t>mappatura consiste in:</a:t>
            </a:r>
          </a:p>
          <a:p>
            <a:pPr algn="just">
              <a:lnSpc>
                <a:spcPct val="90000"/>
              </a:lnSpc>
              <a:buNone/>
            </a:pPr>
            <a:r>
              <a:rPr lang="it-IT" altLang="it-IT" dirty="0"/>
              <a:t>	- individuazione del processo</a:t>
            </a:r>
          </a:p>
          <a:p>
            <a:pPr algn="just">
              <a:lnSpc>
                <a:spcPct val="90000"/>
              </a:lnSpc>
              <a:buNone/>
            </a:pPr>
            <a:r>
              <a:rPr lang="it-IT" altLang="it-IT" dirty="0"/>
              <a:t>	- delle fasi del processo</a:t>
            </a:r>
          </a:p>
          <a:p>
            <a:pPr algn="just">
              <a:lnSpc>
                <a:spcPct val="90000"/>
              </a:lnSpc>
              <a:buNone/>
            </a:pPr>
            <a:r>
              <a:rPr lang="it-IT" altLang="it-IT" dirty="0"/>
              <a:t>	- delle responsabilità per ciascuna fase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8851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/>
              <a:t>MAPPATURA DEI PROCESSI (2)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defRPr/>
            </a:pPr>
            <a:r>
              <a:rPr lang="it-IT" altLang="it-IT" dirty="0"/>
              <a:t>I procedimenti sono uguali in tutte le PP.AA. perché sono definiti dalla legge</a:t>
            </a:r>
          </a:p>
          <a:p>
            <a:pPr algn="just">
              <a:defRPr/>
            </a:pPr>
            <a:endParaRPr lang="it-IT" altLang="it-IT" dirty="0"/>
          </a:p>
          <a:p>
            <a:pPr algn="just">
              <a:defRPr/>
            </a:pPr>
            <a:r>
              <a:rPr lang="it-IT" altLang="it-IT" dirty="0"/>
              <a:t>Le PP.AA. possono attuare il medesimo provvedimento attraverso processi diversi</a:t>
            </a:r>
          </a:p>
          <a:p>
            <a:pPr marL="0" indent="0" algn="just">
              <a:buFont typeface="Wingdings" panose="05000000000000000000" pitchFamily="2" charset="2"/>
              <a:buNone/>
              <a:defRPr/>
            </a:pPr>
            <a:endParaRPr lang="it-IT" altLang="it-IT" dirty="0"/>
          </a:p>
          <a:p>
            <a:pPr algn="just">
              <a:defRPr/>
            </a:pPr>
            <a:r>
              <a:rPr lang="it-IT" altLang="it-IT" dirty="0"/>
              <a:t>Processi diversi che attuano lo stesso procedimento produrranno le stesse evidenze documentali (quelle previste dalla legge)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679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/>
              <a:t>MAPPATURA DEI PROCESSI (3)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defRPr/>
            </a:pPr>
            <a:r>
              <a:rPr lang="it-IT" altLang="it-IT" b="1" u="sng" dirty="0"/>
              <a:t>La mappatura tabellare</a:t>
            </a:r>
            <a:r>
              <a:rPr lang="it-IT" altLang="it-IT" b="1" dirty="0"/>
              <a:t> </a:t>
            </a:r>
            <a:r>
              <a:rPr lang="it-IT" altLang="it-IT" dirty="0"/>
              <a:t>dei processi serve a raccogliere una serie di informazioni sul processo.</a:t>
            </a:r>
          </a:p>
          <a:p>
            <a:pPr marL="0" indent="0" algn="just">
              <a:buFont typeface="Wingdings" panose="05000000000000000000" pitchFamily="2" charset="2"/>
              <a:buNone/>
              <a:defRPr/>
            </a:pPr>
            <a:endParaRPr lang="it-IT" altLang="it-IT" dirty="0"/>
          </a:p>
          <a:p>
            <a:pPr algn="just">
              <a:defRPr/>
            </a:pPr>
            <a:r>
              <a:rPr lang="it-IT" altLang="it-IT" b="1" u="sng" dirty="0"/>
              <a:t>La mappatura grafica</a:t>
            </a:r>
            <a:r>
              <a:rPr lang="it-IT" altLang="it-IT" b="1" dirty="0"/>
              <a:t> </a:t>
            </a:r>
            <a:r>
              <a:rPr lang="it-IT" altLang="it-IT" dirty="0"/>
              <a:t>consente di rappresentare il flusso delle attività, le conseguenze delle scelte, i flussi informativi e la documentazione prodotta durante il processo.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9547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/>
              <a:t>VALUTAZIONE DEL RISCHIO (1)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it-IT" altLang="it-IT" dirty="0"/>
              <a:t>FASI PRINCIPALI DEL PROCESSO DI </a:t>
            </a:r>
            <a:r>
              <a:rPr lang="it-IT" altLang="it-IT" dirty="0" smtClean="0"/>
              <a:t>VALUTAZIONE: </a:t>
            </a:r>
            <a:endParaRPr lang="it-IT" altLang="it-IT" dirty="0"/>
          </a:p>
          <a:p>
            <a:pPr algn="just">
              <a:buNone/>
            </a:pPr>
            <a:endParaRPr lang="it-IT" altLang="it-IT" dirty="0"/>
          </a:p>
          <a:p>
            <a:pPr algn="just"/>
            <a:r>
              <a:rPr lang="it-IT" altLang="it-IT" dirty="0" smtClean="0"/>
              <a:t>- IDENTIFICAZIONE</a:t>
            </a:r>
            <a:endParaRPr lang="it-IT" altLang="it-IT" dirty="0"/>
          </a:p>
          <a:p>
            <a:pPr algn="just">
              <a:buNone/>
            </a:pPr>
            <a:endParaRPr lang="it-IT" altLang="it-IT" dirty="0"/>
          </a:p>
          <a:p>
            <a:pPr algn="just"/>
            <a:r>
              <a:rPr lang="it-IT" altLang="it-IT" dirty="0" smtClean="0"/>
              <a:t>- ANALISI</a:t>
            </a:r>
            <a:endParaRPr lang="it-IT" altLang="it-IT" dirty="0"/>
          </a:p>
          <a:p>
            <a:pPr algn="just">
              <a:buNone/>
            </a:pPr>
            <a:endParaRPr lang="it-IT" altLang="it-IT" dirty="0"/>
          </a:p>
          <a:p>
            <a:pPr algn="just"/>
            <a:r>
              <a:rPr lang="it-IT" altLang="it-IT" dirty="0" smtClean="0"/>
              <a:t>- PONDERAZIONE </a:t>
            </a:r>
            <a:r>
              <a:rPr lang="it-IT" altLang="it-IT" dirty="0"/>
              <a:t>DEL RISCHIO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195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/>
              <a:t>VALUTAZIONE DEL RISCHIO (2)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177808" y="2064641"/>
            <a:ext cx="8946541" cy="4195481"/>
          </a:xfrm>
        </p:spPr>
        <p:txBody>
          <a:bodyPr>
            <a:normAutofit fontScale="85000" lnSpcReduction="20000"/>
          </a:bodyPr>
          <a:lstStyle/>
          <a:p>
            <a:pPr algn="just">
              <a:lnSpc>
                <a:spcPct val="90000"/>
              </a:lnSpc>
            </a:pPr>
            <a:r>
              <a:rPr lang="it-IT" altLang="it-IT" dirty="0"/>
              <a:t>L’IDENTIFICAZIONE CONSISTE NELLA RICERCA, INDIVIDUAZIONE </a:t>
            </a:r>
            <a:r>
              <a:rPr lang="it-IT" altLang="it-IT" dirty="0" smtClean="0"/>
              <a:t>E</a:t>
            </a:r>
          </a:p>
          <a:p>
            <a:pPr marL="0" indent="0" algn="just">
              <a:lnSpc>
                <a:spcPct val="90000"/>
              </a:lnSpc>
              <a:buNone/>
            </a:pPr>
            <a:r>
              <a:rPr lang="it-IT" altLang="it-IT" dirty="0"/>
              <a:t> </a:t>
            </a:r>
            <a:r>
              <a:rPr lang="it-IT" altLang="it-IT" dirty="0" smtClean="0"/>
              <a:t>   DESCRIZIONE </a:t>
            </a:r>
            <a:r>
              <a:rPr lang="it-IT" altLang="it-IT" dirty="0"/>
              <a:t>DEI RISCHI.</a:t>
            </a:r>
          </a:p>
          <a:p>
            <a:pPr algn="just">
              <a:lnSpc>
                <a:spcPct val="90000"/>
              </a:lnSpc>
              <a:buNone/>
            </a:pPr>
            <a:endParaRPr lang="it-IT" altLang="it-IT" dirty="0"/>
          </a:p>
          <a:p>
            <a:pPr algn="just">
              <a:lnSpc>
                <a:spcPct val="90000"/>
              </a:lnSpc>
            </a:pPr>
            <a:r>
              <a:rPr lang="it-IT" altLang="it-IT" dirty="0"/>
              <a:t>L’ATTIVITA’ DI IDENTIFICAZIONE RICHIEDE CHE PER CIASCUN </a:t>
            </a:r>
            <a:r>
              <a:rPr lang="it-IT" altLang="it-IT" dirty="0" smtClean="0"/>
              <a:t>PROCESSO O</a:t>
            </a:r>
          </a:p>
          <a:p>
            <a:pPr marL="0" indent="0" algn="just">
              <a:lnSpc>
                <a:spcPct val="90000"/>
              </a:lnSpc>
              <a:buNone/>
            </a:pPr>
            <a:r>
              <a:rPr lang="it-IT" altLang="it-IT" dirty="0"/>
              <a:t> </a:t>
            </a:r>
            <a:r>
              <a:rPr lang="it-IT" altLang="it-IT" dirty="0" smtClean="0"/>
              <a:t>   </a:t>
            </a:r>
            <a:r>
              <a:rPr lang="it-IT" altLang="it-IT" dirty="0"/>
              <a:t>FASE </a:t>
            </a:r>
            <a:r>
              <a:rPr lang="it-IT" altLang="it-IT" dirty="0" smtClean="0"/>
              <a:t>DEL PROCESSO SIANO </a:t>
            </a:r>
            <a:r>
              <a:rPr lang="it-IT" altLang="it-IT" dirty="0"/>
              <a:t>FATTI EMERGERE I POSSIBILI </a:t>
            </a:r>
            <a:r>
              <a:rPr lang="it-IT" altLang="it-IT" dirty="0" smtClean="0"/>
              <a:t>RISCHICORRUTTIVI</a:t>
            </a:r>
            <a:r>
              <a:rPr lang="it-IT" altLang="it-IT" dirty="0"/>
              <a:t>.</a:t>
            </a:r>
          </a:p>
          <a:p>
            <a:pPr algn="just">
              <a:lnSpc>
                <a:spcPct val="90000"/>
              </a:lnSpc>
              <a:buNone/>
            </a:pPr>
            <a:r>
              <a:rPr lang="it-IT" altLang="it-IT" dirty="0"/>
              <a:t>	</a:t>
            </a:r>
          </a:p>
          <a:p>
            <a:pPr algn="just">
              <a:lnSpc>
                <a:spcPct val="90000"/>
              </a:lnSpc>
            </a:pPr>
            <a:r>
              <a:rPr lang="it-IT" altLang="it-IT" dirty="0"/>
              <a:t>I RISCHI VENGONO IDENTIFICATI:</a:t>
            </a:r>
          </a:p>
          <a:p>
            <a:pPr algn="just">
              <a:lnSpc>
                <a:spcPct val="90000"/>
              </a:lnSpc>
              <a:buNone/>
            </a:pPr>
            <a:r>
              <a:rPr lang="it-IT" altLang="it-IT" dirty="0"/>
              <a:t>	- CON IL COINVOLGIMENTO DEI SOGGETTI COINVOLTI</a:t>
            </a:r>
          </a:p>
          <a:p>
            <a:pPr algn="just">
              <a:lnSpc>
                <a:spcPct val="90000"/>
              </a:lnSpc>
              <a:buNone/>
            </a:pPr>
            <a:r>
              <a:rPr lang="it-IT" altLang="it-IT" dirty="0"/>
              <a:t>	- CONSIDERANDO L’ESPERIENZA </a:t>
            </a:r>
          </a:p>
          <a:p>
            <a:pPr algn="just">
              <a:lnSpc>
                <a:spcPct val="90000"/>
              </a:lnSpc>
              <a:buNone/>
            </a:pPr>
            <a:r>
              <a:rPr lang="it-IT" altLang="it-IT" dirty="0"/>
              <a:t>	- UTILIZZANDO I CRITERI CIRCA “LA VALUTAZIONE DEL LIVELLO </a:t>
            </a:r>
            <a:r>
              <a:rPr lang="it-IT" altLang="it-IT" dirty="0" smtClean="0"/>
              <a:t>DI RISCHIO</a:t>
            </a:r>
            <a:r>
              <a:rPr lang="it-IT" altLang="it-IT" dirty="0"/>
              <a:t>”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9192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/>
              <a:t>ANALISI DEL RISCHIO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algn="just">
              <a:lnSpc>
                <a:spcPct val="90000"/>
              </a:lnSpc>
              <a:defRPr/>
            </a:pPr>
            <a:r>
              <a:rPr lang="it-IT" altLang="it-IT" dirty="0"/>
              <a:t>L’ANALISI CONSISTE NELLA VALUTAZIONE DELLA PROBABILITA’ CHE IL RISCHIO </a:t>
            </a:r>
            <a:r>
              <a:rPr lang="it-IT" altLang="it-IT" dirty="0" smtClean="0"/>
              <a:t>SI  </a:t>
            </a:r>
            <a:r>
              <a:rPr lang="it-IT" altLang="it-IT" dirty="0"/>
              <a:t>REALIZZI E </a:t>
            </a:r>
            <a:r>
              <a:rPr lang="it-IT" altLang="it-IT" dirty="0" smtClean="0"/>
              <a:t>DELLE CONSEGUENZE </a:t>
            </a:r>
            <a:r>
              <a:rPr lang="it-IT" altLang="it-IT" dirty="0"/>
              <a:t>CHE </a:t>
            </a:r>
            <a:r>
              <a:rPr lang="it-IT" altLang="it-IT" dirty="0" smtClean="0"/>
              <a:t>IL RISCHIO</a:t>
            </a:r>
          </a:p>
          <a:p>
            <a:pPr marL="0" indent="0" algn="just">
              <a:lnSpc>
                <a:spcPct val="90000"/>
              </a:lnSpc>
              <a:buNone/>
              <a:defRPr/>
            </a:pPr>
            <a:r>
              <a:rPr lang="it-IT" altLang="it-IT" dirty="0"/>
              <a:t> </a:t>
            </a:r>
            <a:r>
              <a:rPr lang="it-IT" altLang="it-IT" dirty="0" smtClean="0"/>
              <a:t>      PRODUCE </a:t>
            </a:r>
            <a:r>
              <a:rPr lang="it-IT" altLang="it-IT" dirty="0"/>
              <a:t>(probabilità </a:t>
            </a:r>
            <a:r>
              <a:rPr lang="it-IT" altLang="it-IT" dirty="0" smtClean="0"/>
              <a:t>e  </a:t>
            </a:r>
            <a:r>
              <a:rPr lang="it-IT" altLang="it-IT" dirty="0"/>
              <a:t>impatto) PER GIUNGERE ALLA DETERMINAZIONE </a:t>
            </a:r>
            <a:r>
              <a:rPr lang="it-IT" altLang="it-IT" dirty="0" smtClean="0"/>
              <a:t>DEL  </a:t>
            </a:r>
            <a:r>
              <a:rPr lang="it-IT" altLang="it-IT" dirty="0"/>
              <a:t>LIVELLO DI RISCHIO</a:t>
            </a:r>
          </a:p>
          <a:p>
            <a:pPr marL="0" indent="0" algn="just">
              <a:lnSpc>
                <a:spcPct val="90000"/>
              </a:lnSpc>
              <a:buNone/>
              <a:defRPr/>
            </a:pPr>
            <a:endParaRPr lang="it-IT" altLang="it-IT" dirty="0"/>
          </a:p>
          <a:p>
            <a:pPr algn="just">
              <a:lnSpc>
                <a:spcPct val="90000"/>
              </a:lnSpc>
              <a:defRPr/>
            </a:pPr>
            <a:r>
              <a:rPr lang="it-IT" altLang="it-IT" dirty="0"/>
              <a:t>IL LIVELLO DI RISCHIO E’ RAPPRESENTATO DA UN VALORE NUMERICO</a:t>
            </a:r>
          </a:p>
          <a:p>
            <a:pPr marL="0" indent="0" algn="just">
              <a:lnSpc>
                <a:spcPct val="90000"/>
              </a:lnSpc>
              <a:buNone/>
              <a:defRPr/>
            </a:pPr>
            <a:endParaRPr lang="it-IT" altLang="it-IT" dirty="0"/>
          </a:p>
          <a:p>
            <a:pPr algn="just">
              <a:lnSpc>
                <a:spcPct val="90000"/>
              </a:lnSpc>
              <a:defRPr/>
            </a:pPr>
            <a:r>
              <a:rPr lang="it-IT" altLang="it-IT" dirty="0"/>
              <a:t>PER CIASCUN RISCHIO OCCORRE STIMARE IL VALORE DELLA PROBABILITA’ E </a:t>
            </a:r>
            <a:r>
              <a:rPr lang="it-IT" altLang="it-IT" dirty="0" smtClean="0"/>
              <a:t>IL VALORE DELL’IMPATTO</a:t>
            </a:r>
          </a:p>
          <a:p>
            <a:pPr marL="0" indent="0" algn="just">
              <a:lnSpc>
                <a:spcPct val="90000"/>
              </a:lnSpc>
              <a:buNone/>
              <a:defRPr/>
            </a:pPr>
            <a:endParaRPr lang="it-IT" altLang="it-IT" dirty="0"/>
          </a:p>
          <a:p>
            <a:pPr algn="just">
              <a:lnSpc>
                <a:spcPct val="90000"/>
              </a:lnSpc>
              <a:buNone/>
              <a:defRPr/>
            </a:pPr>
            <a:r>
              <a:rPr lang="it-IT" altLang="it-IT" dirty="0"/>
              <a:t>	L’IMPATTO SI MISURA IN TERMINI DI:</a:t>
            </a:r>
          </a:p>
          <a:p>
            <a:pPr algn="just">
              <a:lnSpc>
                <a:spcPct val="90000"/>
              </a:lnSpc>
              <a:buNone/>
              <a:defRPr/>
            </a:pPr>
            <a:r>
              <a:rPr lang="it-IT" altLang="it-IT" dirty="0"/>
              <a:t>	- IMPATTO ECONOMICO</a:t>
            </a:r>
          </a:p>
          <a:p>
            <a:pPr algn="just">
              <a:lnSpc>
                <a:spcPct val="90000"/>
              </a:lnSpc>
              <a:buNone/>
              <a:defRPr/>
            </a:pPr>
            <a:r>
              <a:rPr lang="it-IT" altLang="it-IT" dirty="0"/>
              <a:t>	- IMPATTO ORGANIZZATIVO</a:t>
            </a:r>
          </a:p>
          <a:p>
            <a:pPr algn="just">
              <a:lnSpc>
                <a:spcPct val="90000"/>
              </a:lnSpc>
              <a:buNone/>
              <a:defRPr/>
            </a:pPr>
            <a:r>
              <a:rPr lang="it-IT" altLang="it-IT" dirty="0"/>
              <a:t>	- IMPATTO REPUTAZIONALE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397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/>
              <a:t>PONDERAZIONE DEL RISCHIO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lnSpc>
                <a:spcPct val="80000"/>
              </a:lnSpc>
            </a:pPr>
            <a:r>
              <a:rPr lang="it-IT" altLang="it-IT" dirty="0"/>
              <a:t>LA PONDERAZIONE CONSISTE NEL CONSIDERARE IL RISCHIO </a:t>
            </a:r>
            <a:r>
              <a:rPr lang="it-IT" altLang="it-IT" dirty="0" smtClean="0"/>
              <a:t>ALLA LUCE</a:t>
            </a:r>
          </a:p>
          <a:p>
            <a:pPr marL="0" indent="0" algn="just">
              <a:lnSpc>
                <a:spcPct val="80000"/>
              </a:lnSpc>
              <a:buNone/>
            </a:pPr>
            <a:r>
              <a:rPr lang="it-IT" altLang="it-IT" dirty="0"/>
              <a:t> </a:t>
            </a:r>
            <a:r>
              <a:rPr lang="it-IT" altLang="it-IT" dirty="0" smtClean="0"/>
              <a:t>  </a:t>
            </a:r>
            <a:r>
              <a:rPr lang="it-IT" altLang="it-IT" dirty="0"/>
              <a:t>DELL’ANALISI E </a:t>
            </a:r>
            <a:r>
              <a:rPr lang="it-IT" altLang="it-IT" dirty="0" smtClean="0"/>
              <a:t>NEL RAFFRONTARLO </a:t>
            </a:r>
            <a:r>
              <a:rPr lang="it-IT" altLang="it-IT" dirty="0"/>
              <a:t>CON ALTRI RISCHI AL </a:t>
            </a:r>
            <a:r>
              <a:rPr lang="it-IT" altLang="it-IT" dirty="0" smtClean="0"/>
              <a:t>FINE DI</a:t>
            </a:r>
          </a:p>
          <a:p>
            <a:pPr marL="0" indent="0" algn="just">
              <a:lnSpc>
                <a:spcPct val="80000"/>
              </a:lnSpc>
              <a:buNone/>
            </a:pPr>
            <a:r>
              <a:rPr lang="it-IT" altLang="it-IT" dirty="0"/>
              <a:t> </a:t>
            </a:r>
            <a:r>
              <a:rPr lang="it-IT" altLang="it-IT" dirty="0" smtClean="0"/>
              <a:t>   DECIDERE </a:t>
            </a:r>
            <a:r>
              <a:rPr lang="it-IT" altLang="it-IT" dirty="0"/>
              <a:t>LE PRIORITA’ E L’URGENZA </a:t>
            </a:r>
            <a:r>
              <a:rPr lang="it-IT" altLang="it-IT" dirty="0" smtClean="0"/>
              <a:t>DI TRATTAMENTO</a:t>
            </a:r>
            <a:endParaRPr lang="it-IT" altLang="it-IT" dirty="0"/>
          </a:p>
          <a:p>
            <a:pPr algn="just">
              <a:lnSpc>
                <a:spcPct val="80000"/>
              </a:lnSpc>
              <a:buNone/>
            </a:pPr>
            <a:endParaRPr lang="it-IT" altLang="it-IT" dirty="0"/>
          </a:p>
          <a:p>
            <a:pPr algn="just">
              <a:lnSpc>
                <a:spcPct val="80000"/>
              </a:lnSpc>
            </a:pPr>
            <a:r>
              <a:rPr lang="it-IT" altLang="it-IT" dirty="0"/>
              <a:t>L’ANALISI DEI RISCHI PERMETTE DI OTTENERE UNA </a:t>
            </a:r>
            <a:r>
              <a:rPr lang="it-IT" altLang="it-IT" dirty="0" smtClean="0"/>
              <a:t>CLASSIFICAZIONE</a:t>
            </a:r>
          </a:p>
          <a:p>
            <a:pPr marL="0" indent="0" algn="just">
              <a:lnSpc>
                <a:spcPct val="80000"/>
              </a:lnSpc>
              <a:buNone/>
            </a:pPr>
            <a:r>
              <a:rPr lang="it-IT" altLang="it-IT" dirty="0"/>
              <a:t> </a:t>
            </a:r>
            <a:r>
              <a:rPr lang="it-IT" altLang="it-IT" dirty="0" smtClean="0"/>
              <a:t>  DEGLI STESSI </a:t>
            </a:r>
            <a:r>
              <a:rPr lang="it-IT" altLang="it-IT" dirty="0"/>
              <a:t>IN BASE </a:t>
            </a:r>
            <a:r>
              <a:rPr lang="it-IT" altLang="it-IT" dirty="0" smtClean="0"/>
              <a:t>AL LIVELLO </a:t>
            </a:r>
            <a:r>
              <a:rPr lang="it-IT" altLang="it-IT" dirty="0"/>
              <a:t>DI RISCHIO PIU’ O MENO ELEVATO</a:t>
            </a:r>
          </a:p>
          <a:p>
            <a:pPr algn="just">
              <a:lnSpc>
                <a:spcPct val="80000"/>
              </a:lnSpc>
              <a:buNone/>
            </a:pPr>
            <a:endParaRPr lang="it-IT" altLang="it-IT" dirty="0"/>
          </a:p>
          <a:p>
            <a:pPr algn="just">
              <a:lnSpc>
                <a:spcPct val="80000"/>
              </a:lnSpc>
            </a:pPr>
            <a:r>
              <a:rPr lang="it-IT" altLang="it-IT" dirty="0"/>
              <a:t>A SEGUITO DELL’ANALISI SI DETERMINA UNA CLASSIFICA DEL </a:t>
            </a:r>
            <a:r>
              <a:rPr lang="it-IT" altLang="it-IT" dirty="0" smtClean="0"/>
              <a:t>LIVELLO DI</a:t>
            </a:r>
          </a:p>
          <a:p>
            <a:pPr marL="0" indent="0" algn="just">
              <a:lnSpc>
                <a:spcPct val="80000"/>
              </a:lnSpc>
              <a:buNone/>
            </a:pPr>
            <a:r>
              <a:rPr lang="it-IT" altLang="it-IT" dirty="0"/>
              <a:t> </a:t>
            </a:r>
            <a:r>
              <a:rPr lang="it-IT" altLang="it-IT" dirty="0" smtClean="0"/>
              <a:t>  RISCHIO</a:t>
            </a:r>
            <a:endParaRPr lang="it-IT" altLang="it-IT" dirty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262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altLang="it-IT" dirty="0"/>
              <a:t>MONITORAGGIO E AZIONI DI RISPOSTA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it-IT" altLang="it-IT" dirty="0"/>
              <a:t>IN QUESTA FASE  SI DEVE VERIFICARE L’EFFICACIA DEI SISTEMI DI PREVENZIONE ADOTTATI </a:t>
            </a:r>
          </a:p>
          <a:p>
            <a:pPr algn="just">
              <a:buNone/>
            </a:pPr>
            <a:endParaRPr lang="it-IT" altLang="it-IT" dirty="0"/>
          </a:p>
          <a:p>
            <a:pPr algn="just"/>
            <a:r>
              <a:rPr lang="it-IT" altLang="it-IT" dirty="0"/>
              <a:t>CONSEGUENTEMENTE:</a:t>
            </a:r>
          </a:p>
          <a:p>
            <a:pPr algn="just">
              <a:buNone/>
            </a:pPr>
            <a:r>
              <a:rPr lang="it-IT" altLang="it-IT" dirty="0"/>
              <a:t>	devono essere messe in atto ulteriori strategie di prevenzione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2512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/>
              <a:t>ORGANO DI INDIRIZZO POLITICO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90000"/>
              </a:lnSpc>
            </a:pPr>
            <a:r>
              <a:rPr lang="it-IT" altLang="it-IT" b="1" dirty="0"/>
              <a:t>Organo di indirizzo politico</a:t>
            </a:r>
          </a:p>
          <a:p>
            <a:pPr algn="just">
              <a:lnSpc>
                <a:spcPct val="90000"/>
              </a:lnSpc>
              <a:buNone/>
            </a:pPr>
            <a:endParaRPr lang="it-IT" altLang="it-IT" dirty="0"/>
          </a:p>
          <a:p>
            <a:pPr algn="just">
              <a:lnSpc>
                <a:spcPct val="90000"/>
              </a:lnSpc>
              <a:buNone/>
            </a:pPr>
            <a:r>
              <a:rPr lang="it-IT" altLang="it-IT" dirty="0"/>
              <a:t> 	Individua il responsabile della prevenzione della corruzione.</a:t>
            </a:r>
          </a:p>
          <a:p>
            <a:pPr algn="just">
              <a:lnSpc>
                <a:spcPct val="90000"/>
              </a:lnSpc>
            </a:pPr>
            <a:endParaRPr lang="it-IT" altLang="it-IT" dirty="0"/>
          </a:p>
          <a:p>
            <a:pPr algn="just">
              <a:lnSpc>
                <a:spcPct val="90000"/>
              </a:lnSpc>
              <a:buNone/>
            </a:pPr>
            <a:r>
              <a:rPr lang="it-IT" altLang="it-IT" dirty="0"/>
              <a:t>	Su proposta del RPC, adotta il Piano triennale di prevenzione della corruzione. </a:t>
            </a:r>
          </a:p>
          <a:p>
            <a:pPr algn="just">
              <a:lnSpc>
                <a:spcPct val="90000"/>
              </a:lnSpc>
              <a:buNone/>
            </a:pPr>
            <a:r>
              <a:rPr lang="it-IT" altLang="it-IT" dirty="0"/>
              <a:t>	L’attività di elaborazione del piano </a:t>
            </a:r>
            <a:r>
              <a:rPr lang="it-IT" altLang="it-IT" b="1" dirty="0"/>
              <a:t>non </a:t>
            </a:r>
            <a:r>
              <a:rPr lang="it-IT" altLang="it-IT" dirty="0"/>
              <a:t>può essere affidata a soggetti estranei all’amministrazione.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49</a:t>
            </a:fld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RUOLI E FUNZIONI DEI SOGGETTI CHE CONCORRONO ALLA PREVENZIONE DELLA CORRUZIONE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6806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altLang="it-IT" dirty="0"/>
              <a:t>IL CONTESTO NORMATIVO DELL’ANTICORRUZIONE</a:t>
            </a:r>
            <a:endParaRPr lang="it-IT" dirty="0"/>
          </a:p>
        </p:txBody>
      </p:sp>
      <p:graphicFrame>
        <p:nvGraphicFramePr>
          <p:cNvPr id="6" name="Segnaposto contenuto 5"/>
          <p:cNvGraphicFramePr>
            <a:graphicFrameLocks noGrp="1"/>
          </p:cNvGraphicFramePr>
          <p:nvPr>
            <p:ph idx="1"/>
            <p:extLst/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QUADRO NORMATIVO DI RIFERIMENTO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32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altLang="it-IT" sz="3600" dirty="0"/>
              <a:t>RESPONSABILE DI PREVENZIONE DELLA </a:t>
            </a:r>
            <a:r>
              <a:rPr lang="it-IT" altLang="it-IT" sz="3600" dirty="0" smtClean="0"/>
              <a:t>CORRUZIONE (1)</a:t>
            </a:r>
            <a:endParaRPr lang="it-IT" sz="3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lnSpc>
                <a:spcPct val="80000"/>
              </a:lnSpc>
              <a:buNone/>
            </a:pPr>
            <a:r>
              <a:rPr lang="it-IT" altLang="it-IT" dirty="0"/>
              <a:t>Compete al Responsabile della Prevenzione della corruzione e della trasparenza</a:t>
            </a:r>
            <a:r>
              <a:rPr lang="it-IT" altLang="it-IT" dirty="0" smtClean="0"/>
              <a:t>:</a:t>
            </a:r>
            <a:endParaRPr lang="it-IT" altLang="it-IT" dirty="0"/>
          </a:p>
          <a:p>
            <a:pPr algn="just">
              <a:lnSpc>
                <a:spcPct val="80000"/>
              </a:lnSpc>
            </a:pPr>
            <a:r>
              <a:rPr lang="it-IT" altLang="it-IT" dirty="0" smtClean="0"/>
              <a:t>segnalare </a:t>
            </a:r>
            <a:r>
              <a:rPr lang="it-IT" altLang="it-IT" dirty="0"/>
              <a:t>all’organo di indirizzo e all’organismo indipendente di valutazione </a:t>
            </a:r>
            <a:r>
              <a:rPr lang="it-IT" altLang="it-IT" dirty="0" smtClean="0"/>
              <a:t>le</a:t>
            </a:r>
          </a:p>
          <a:p>
            <a:pPr marL="0" indent="0" algn="just">
              <a:lnSpc>
                <a:spcPct val="80000"/>
              </a:lnSpc>
              <a:buNone/>
            </a:pPr>
            <a:r>
              <a:rPr lang="it-IT" altLang="it-IT" dirty="0"/>
              <a:t> </a:t>
            </a:r>
            <a:r>
              <a:rPr lang="it-IT" altLang="it-IT" dirty="0" smtClean="0"/>
              <a:t>  </a:t>
            </a:r>
            <a:r>
              <a:rPr lang="it-IT" altLang="it-IT" dirty="0"/>
              <a:t>disfunzioni inerenti all’attuazione delle </a:t>
            </a:r>
            <a:r>
              <a:rPr lang="it-IT" altLang="it-IT" dirty="0" smtClean="0"/>
              <a:t>misure  </a:t>
            </a:r>
            <a:r>
              <a:rPr lang="it-IT" altLang="it-IT" dirty="0"/>
              <a:t>in materia di prevenzione </a:t>
            </a:r>
            <a:r>
              <a:rPr lang="it-IT" altLang="it-IT" dirty="0" smtClean="0"/>
              <a:t>della</a:t>
            </a:r>
          </a:p>
          <a:p>
            <a:pPr marL="0" indent="0" algn="just">
              <a:lnSpc>
                <a:spcPct val="80000"/>
              </a:lnSpc>
              <a:buNone/>
            </a:pPr>
            <a:r>
              <a:rPr lang="it-IT" altLang="it-IT" dirty="0"/>
              <a:t> </a:t>
            </a:r>
            <a:r>
              <a:rPr lang="it-IT" altLang="it-IT" dirty="0" smtClean="0"/>
              <a:t>  corruzione </a:t>
            </a:r>
            <a:r>
              <a:rPr lang="it-IT" altLang="it-IT" dirty="0"/>
              <a:t>e </a:t>
            </a:r>
            <a:r>
              <a:rPr lang="it-IT" altLang="it-IT" dirty="0" smtClean="0"/>
              <a:t>di  </a:t>
            </a:r>
            <a:r>
              <a:rPr lang="it-IT" altLang="it-IT" dirty="0"/>
              <a:t>trasparenza;</a:t>
            </a:r>
          </a:p>
          <a:p>
            <a:pPr algn="just">
              <a:lnSpc>
                <a:spcPct val="80000"/>
              </a:lnSpc>
            </a:pPr>
            <a:r>
              <a:rPr lang="it-IT" altLang="it-IT" dirty="0" smtClean="0"/>
              <a:t>indicare </a:t>
            </a:r>
            <a:r>
              <a:rPr lang="it-IT" altLang="it-IT" dirty="0"/>
              <a:t>agli uffici competenti all’esercizio dell’azione disciplinare i nominativi </a:t>
            </a:r>
            <a:r>
              <a:rPr lang="it-IT" altLang="it-IT" dirty="0" smtClean="0"/>
              <a:t>dei</a:t>
            </a:r>
          </a:p>
          <a:p>
            <a:pPr marL="0" indent="0" algn="just">
              <a:lnSpc>
                <a:spcPct val="80000"/>
              </a:lnSpc>
              <a:buNone/>
            </a:pPr>
            <a:r>
              <a:rPr lang="it-IT" altLang="it-IT" dirty="0"/>
              <a:t> </a:t>
            </a:r>
            <a:r>
              <a:rPr lang="it-IT" altLang="it-IT" dirty="0" smtClean="0"/>
              <a:t>  dipendenti che non </a:t>
            </a:r>
            <a:r>
              <a:rPr lang="it-IT" altLang="it-IT" dirty="0"/>
              <a:t>hanno </a:t>
            </a:r>
            <a:r>
              <a:rPr lang="it-IT" altLang="it-IT" dirty="0" smtClean="0"/>
              <a:t>attuato  </a:t>
            </a:r>
            <a:r>
              <a:rPr lang="it-IT" altLang="it-IT" dirty="0"/>
              <a:t>correttamente le misure in materia di </a:t>
            </a:r>
            <a:r>
              <a:rPr lang="it-IT" altLang="it-IT" dirty="0" smtClean="0"/>
              <a:t>prevenzione</a:t>
            </a:r>
          </a:p>
          <a:p>
            <a:pPr marL="0" indent="0" algn="just">
              <a:lnSpc>
                <a:spcPct val="80000"/>
              </a:lnSpc>
              <a:buNone/>
            </a:pPr>
            <a:r>
              <a:rPr lang="it-IT" altLang="it-IT" dirty="0" smtClean="0"/>
              <a:t>   della corruzione e di trasparenza</a:t>
            </a:r>
            <a:r>
              <a:rPr lang="it-IT" altLang="it-IT" dirty="0"/>
              <a:t>;</a:t>
            </a:r>
          </a:p>
          <a:p>
            <a:pPr algn="just">
              <a:lnSpc>
                <a:spcPct val="80000"/>
              </a:lnSpc>
            </a:pPr>
            <a:r>
              <a:rPr lang="it-IT" altLang="it-IT" dirty="0" smtClean="0"/>
              <a:t>elaborare </a:t>
            </a:r>
            <a:r>
              <a:rPr lang="it-IT" altLang="it-IT" dirty="0"/>
              <a:t>la proposta di piano di prevenzione della corruzione e trasparenza sulla base </a:t>
            </a:r>
            <a:r>
              <a:rPr lang="it-IT" altLang="it-IT" dirty="0" smtClean="0"/>
              <a:t>dei</a:t>
            </a:r>
          </a:p>
          <a:p>
            <a:pPr marL="0" indent="0" algn="just">
              <a:lnSpc>
                <a:spcPct val="80000"/>
              </a:lnSpc>
              <a:buNone/>
            </a:pPr>
            <a:r>
              <a:rPr lang="it-IT" altLang="it-IT" dirty="0"/>
              <a:t> </a:t>
            </a:r>
            <a:r>
              <a:rPr lang="it-IT" altLang="it-IT" dirty="0" smtClean="0"/>
              <a:t>    </a:t>
            </a:r>
            <a:r>
              <a:rPr lang="it-IT" altLang="it-IT" dirty="0"/>
              <a:t>contenuti individuati </a:t>
            </a:r>
            <a:r>
              <a:rPr lang="it-IT" altLang="it-IT" dirty="0" smtClean="0"/>
              <a:t>all’articolo  </a:t>
            </a:r>
            <a:r>
              <a:rPr lang="it-IT" altLang="it-IT" dirty="0"/>
              <a:t>1, comma 9, della legge n. 190/2012;</a:t>
            </a:r>
          </a:p>
          <a:p>
            <a:pPr algn="just">
              <a:lnSpc>
                <a:spcPct val="80000"/>
              </a:lnSpc>
            </a:pPr>
            <a:r>
              <a:rPr lang="it-IT" altLang="it-IT" dirty="0" smtClean="0"/>
              <a:t>la </a:t>
            </a:r>
            <a:r>
              <a:rPr lang="it-IT" altLang="it-IT" dirty="0"/>
              <a:t>definizione di procedure appropriate per selezionare e formare i dipendenti destinati ad operare </a:t>
            </a:r>
            <a:r>
              <a:rPr lang="it-IT" altLang="it-IT" dirty="0" smtClean="0"/>
              <a:t>in</a:t>
            </a:r>
          </a:p>
          <a:p>
            <a:pPr marL="0" indent="0" algn="just">
              <a:lnSpc>
                <a:spcPct val="80000"/>
              </a:lnSpc>
              <a:buNone/>
            </a:pPr>
            <a:r>
              <a:rPr lang="it-IT" altLang="it-IT" dirty="0"/>
              <a:t> </a:t>
            </a:r>
            <a:r>
              <a:rPr lang="it-IT" altLang="it-IT" dirty="0" smtClean="0"/>
              <a:t>    settori  </a:t>
            </a:r>
            <a:r>
              <a:rPr lang="it-IT" altLang="it-IT" dirty="0"/>
              <a:t>particolarmente esposti alla corruzione;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068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RESPONSABILE DI PREVENZIONE DELLA CORRUZIONE </a:t>
            </a:r>
            <a:r>
              <a:rPr lang="it-IT" dirty="0" smtClean="0"/>
              <a:t>(2)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it-IT" dirty="0"/>
              <a:t>la verifica dell’efficace attuazione del piano e della sua idoneità, e a proporre la modifica dello </a:t>
            </a:r>
            <a:endParaRPr lang="it-IT" dirty="0" smtClean="0"/>
          </a:p>
          <a:p>
            <a:pPr marL="0" indent="0">
              <a:buNone/>
            </a:pPr>
            <a:r>
              <a:rPr lang="it-IT" dirty="0"/>
              <a:t> </a:t>
            </a:r>
            <a:r>
              <a:rPr lang="it-IT" dirty="0" smtClean="0"/>
              <a:t>   stesso </a:t>
            </a:r>
            <a:r>
              <a:rPr lang="it-IT" dirty="0"/>
              <a:t>quando sono  accertate significative violazioni delle prescrizioni  ovvero </a:t>
            </a:r>
            <a:r>
              <a:rPr lang="it-IT" dirty="0" smtClean="0"/>
              <a:t>quando </a:t>
            </a:r>
          </a:p>
          <a:p>
            <a:pPr marL="0" indent="0">
              <a:buNone/>
            </a:pPr>
            <a:r>
              <a:rPr lang="it-IT" dirty="0"/>
              <a:t> </a:t>
            </a:r>
            <a:r>
              <a:rPr lang="it-IT" dirty="0" smtClean="0"/>
              <a:t>   intervengono </a:t>
            </a:r>
            <a:r>
              <a:rPr lang="it-IT" dirty="0"/>
              <a:t>mutamenti nell’organizzazione o  nell’attività dell’amministrazione;</a:t>
            </a:r>
          </a:p>
          <a:p>
            <a:r>
              <a:rPr lang="it-IT" dirty="0"/>
              <a:t>la verifica, d’intesa con il dirigente competente, dell’effettiva rotazione degli incarichi negli uffici </a:t>
            </a:r>
            <a:endParaRPr lang="it-IT" dirty="0" smtClean="0"/>
          </a:p>
          <a:p>
            <a:pPr marL="0" indent="0">
              <a:buNone/>
            </a:pPr>
            <a:r>
              <a:rPr lang="it-IT" dirty="0"/>
              <a:t> </a:t>
            </a:r>
            <a:r>
              <a:rPr lang="it-IT" dirty="0" smtClean="0"/>
              <a:t>    preposti </a:t>
            </a:r>
            <a:r>
              <a:rPr lang="it-IT" dirty="0"/>
              <a:t>allo svolgimento delle attività  nel cui ambito è più elevato il  rischio che siano </a:t>
            </a: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     commessi </a:t>
            </a:r>
            <a:r>
              <a:rPr lang="it-IT" dirty="0"/>
              <a:t>reati di </a:t>
            </a:r>
            <a:r>
              <a:rPr lang="it-IT" dirty="0" smtClean="0"/>
              <a:t>  </a:t>
            </a:r>
            <a:r>
              <a:rPr lang="it-IT" dirty="0"/>
              <a:t>corruzione;</a:t>
            </a:r>
          </a:p>
          <a:p>
            <a:r>
              <a:rPr lang="it-IT" dirty="0"/>
              <a:t>Individuare il personale da inserire nei percorsi di formazione sui temi dell’etica e della legalità;</a:t>
            </a:r>
          </a:p>
          <a:p>
            <a:r>
              <a:rPr lang="it-IT" dirty="0"/>
              <a:t>trasmettere all’organismo indipendente di valutazione (o al nucleo di valutazione) e all’organo di </a:t>
            </a:r>
            <a:endParaRPr lang="it-IT" dirty="0" smtClean="0"/>
          </a:p>
          <a:p>
            <a:pPr marL="0" indent="0">
              <a:buNone/>
            </a:pPr>
            <a:r>
              <a:rPr lang="it-IT" dirty="0"/>
              <a:t> </a:t>
            </a:r>
            <a:r>
              <a:rPr lang="it-IT" dirty="0" smtClean="0"/>
              <a:t>    indirizzo </a:t>
            </a:r>
            <a:r>
              <a:rPr lang="it-IT" dirty="0"/>
              <a:t>dell’amministrazione, una  relazione recante i risultati dell’attività svolta, con  </a:t>
            </a:r>
            <a:r>
              <a:rPr lang="it-IT" dirty="0" smtClean="0"/>
              <a:t>pubblicazione </a:t>
            </a:r>
          </a:p>
          <a:p>
            <a:pPr marL="0" indent="0">
              <a:buNone/>
            </a:pPr>
            <a:r>
              <a:rPr lang="it-IT" dirty="0"/>
              <a:t> </a:t>
            </a:r>
            <a:r>
              <a:rPr lang="it-IT" dirty="0" smtClean="0"/>
              <a:t>    nel  sito </a:t>
            </a:r>
            <a:r>
              <a:rPr lang="it-IT" dirty="0"/>
              <a:t>web dell’amministrazione.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862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sz="3200" dirty="0"/>
              <a:t>SOGGETTI CHE CONCORRONO ALLA PREVENZIONE DELLA CORRUZIONE (1)</a:t>
            </a:r>
            <a:endParaRPr lang="it-IT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80000"/>
              </a:lnSpc>
              <a:buNone/>
            </a:pPr>
            <a:endParaRPr lang="it-IT" altLang="it-IT" dirty="0"/>
          </a:p>
          <a:p>
            <a:pPr algn="just">
              <a:lnSpc>
                <a:spcPct val="80000"/>
              </a:lnSpc>
              <a:buNone/>
            </a:pPr>
            <a:r>
              <a:rPr lang="it-IT" altLang="it-IT" dirty="0"/>
              <a:t> 	</a:t>
            </a:r>
            <a:r>
              <a:rPr lang="it-IT" altLang="it-IT" b="1" dirty="0"/>
              <a:t>I REFERENTI PER LA PREVENZIONE </a:t>
            </a:r>
            <a:r>
              <a:rPr lang="it-IT" altLang="it-IT" dirty="0"/>
              <a:t>per l’area di rispettiva competenza:</a:t>
            </a:r>
          </a:p>
          <a:p>
            <a:pPr algn="just">
              <a:lnSpc>
                <a:spcPct val="80000"/>
              </a:lnSpc>
              <a:buNone/>
            </a:pPr>
            <a:endParaRPr lang="it-IT" altLang="it-IT" dirty="0"/>
          </a:p>
          <a:p>
            <a:pPr algn="just">
              <a:lnSpc>
                <a:spcPct val="80000"/>
              </a:lnSpc>
              <a:buFontTx/>
              <a:buChar char="-"/>
            </a:pPr>
            <a:r>
              <a:rPr lang="it-IT" altLang="it-IT" dirty="0"/>
              <a:t>possono essere individuati nel P.T.P.C. (secondo quanto previsto </a:t>
            </a:r>
            <a:r>
              <a:rPr lang="it-IT" altLang="it-IT" dirty="0" smtClean="0"/>
              <a:t>nella circolare Dipartimento della</a:t>
            </a:r>
          </a:p>
          <a:p>
            <a:pPr marL="0" indent="0" algn="just">
              <a:lnSpc>
                <a:spcPct val="80000"/>
              </a:lnSpc>
              <a:buNone/>
            </a:pPr>
            <a:r>
              <a:rPr lang="it-IT" altLang="it-IT" dirty="0" smtClean="0"/>
              <a:t>  funzione pubblica </a:t>
            </a:r>
            <a:r>
              <a:rPr lang="it-IT" altLang="it-IT" dirty="0"/>
              <a:t>n. 1 del 2013),</a:t>
            </a:r>
          </a:p>
          <a:p>
            <a:pPr algn="just">
              <a:lnSpc>
                <a:spcPct val="80000"/>
              </a:lnSpc>
              <a:buFontTx/>
              <a:buChar char="-"/>
            </a:pPr>
            <a:r>
              <a:rPr lang="it-IT" altLang="it-IT" dirty="0"/>
              <a:t>svolgono attività informativa nei confronti del responsabile, </a:t>
            </a:r>
            <a:r>
              <a:rPr lang="it-IT" altLang="it-IT" dirty="0" smtClean="0"/>
              <a:t>affinché questi </a:t>
            </a:r>
            <a:r>
              <a:rPr lang="it-IT" altLang="it-IT" dirty="0"/>
              <a:t>abbia </a:t>
            </a:r>
            <a:r>
              <a:rPr lang="it-IT" altLang="it-IT" dirty="0" smtClean="0"/>
              <a:t>elementi </a:t>
            </a:r>
            <a:r>
              <a:rPr lang="it-IT" altLang="it-IT" dirty="0"/>
              <a:t>e </a:t>
            </a:r>
            <a:r>
              <a:rPr lang="it-IT" altLang="it-IT" dirty="0" smtClean="0"/>
              <a:t>riscontri</a:t>
            </a:r>
          </a:p>
          <a:p>
            <a:pPr marL="0" indent="0" algn="just">
              <a:lnSpc>
                <a:spcPct val="80000"/>
              </a:lnSpc>
              <a:buNone/>
            </a:pPr>
            <a:r>
              <a:rPr lang="it-IT" altLang="it-IT" dirty="0" smtClean="0"/>
              <a:t>  sull’intera organizzazione </a:t>
            </a:r>
            <a:r>
              <a:rPr lang="it-IT" altLang="it-IT" dirty="0"/>
              <a:t>ed </a:t>
            </a:r>
            <a:r>
              <a:rPr lang="it-IT" altLang="it-IT" dirty="0" smtClean="0"/>
              <a:t>attività dell’amministrazione</a:t>
            </a:r>
            <a:r>
              <a:rPr lang="it-IT" altLang="it-IT" dirty="0"/>
              <a:t>, e di </a:t>
            </a:r>
            <a:r>
              <a:rPr lang="it-IT" altLang="it-IT" dirty="0" smtClean="0"/>
              <a:t>costante </a:t>
            </a:r>
            <a:r>
              <a:rPr lang="it-IT" altLang="it-IT" dirty="0"/>
              <a:t>monitoraggio </a:t>
            </a:r>
            <a:r>
              <a:rPr lang="it-IT" altLang="it-IT" dirty="0" smtClean="0"/>
              <a:t>sull’attività</a:t>
            </a:r>
          </a:p>
          <a:p>
            <a:pPr marL="0" indent="0" algn="just">
              <a:lnSpc>
                <a:spcPct val="80000"/>
              </a:lnSpc>
              <a:buNone/>
            </a:pPr>
            <a:r>
              <a:rPr lang="it-IT" altLang="it-IT" dirty="0"/>
              <a:t> </a:t>
            </a:r>
            <a:r>
              <a:rPr lang="it-IT" altLang="it-IT" dirty="0" smtClean="0"/>
              <a:t> </a:t>
            </a:r>
            <a:r>
              <a:rPr lang="it-IT" altLang="it-IT" dirty="0"/>
              <a:t>svolta </a:t>
            </a:r>
            <a:r>
              <a:rPr lang="it-IT" altLang="it-IT" dirty="0" smtClean="0"/>
              <a:t>dai  dirigenti </a:t>
            </a:r>
            <a:r>
              <a:rPr lang="it-IT" altLang="it-IT" dirty="0"/>
              <a:t>assegnati agli uffici di </a:t>
            </a:r>
            <a:r>
              <a:rPr lang="it-IT" altLang="it-IT" dirty="0" smtClean="0"/>
              <a:t>riferimento, anche </a:t>
            </a:r>
            <a:r>
              <a:rPr lang="it-IT" altLang="it-IT" dirty="0"/>
              <a:t>con riferimento </a:t>
            </a:r>
            <a:r>
              <a:rPr lang="it-IT" altLang="it-IT" dirty="0" smtClean="0"/>
              <a:t>agli obblighi </a:t>
            </a:r>
            <a:r>
              <a:rPr lang="it-IT" altLang="it-IT" dirty="0"/>
              <a:t>di </a:t>
            </a:r>
            <a:r>
              <a:rPr lang="it-IT" altLang="it-IT" dirty="0" smtClean="0"/>
              <a:t>rotazione</a:t>
            </a:r>
          </a:p>
          <a:p>
            <a:pPr marL="0" indent="0" algn="just">
              <a:lnSpc>
                <a:spcPct val="80000"/>
              </a:lnSpc>
              <a:buNone/>
            </a:pPr>
            <a:r>
              <a:rPr lang="it-IT" altLang="it-IT" dirty="0"/>
              <a:t> </a:t>
            </a:r>
            <a:r>
              <a:rPr lang="it-IT" altLang="it-IT" dirty="0" smtClean="0"/>
              <a:t> del  </a:t>
            </a:r>
            <a:r>
              <a:rPr lang="it-IT" altLang="it-IT" dirty="0"/>
              <a:t>personale;</a:t>
            </a:r>
          </a:p>
          <a:p>
            <a:pPr algn="just">
              <a:lnSpc>
                <a:spcPct val="80000"/>
              </a:lnSpc>
              <a:buFontTx/>
              <a:buChar char="-"/>
            </a:pPr>
            <a:r>
              <a:rPr lang="it-IT" altLang="it-IT" dirty="0"/>
              <a:t>osservano le misure contenute nel P.T.P.C. (art. 1, comma 14, della l</a:t>
            </a:r>
            <a:r>
              <a:rPr lang="it-IT" altLang="it-IT" dirty="0" smtClean="0"/>
              <a:t>.  </a:t>
            </a:r>
            <a:r>
              <a:rPr lang="it-IT" altLang="it-IT" dirty="0"/>
              <a:t>n.190 del 2012)</a:t>
            </a:r>
            <a:endParaRPr lang="it-IT" altLang="it-IT" sz="2800" dirty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9861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sz="3200" dirty="0"/>
              <a:t>SOGGETTI CHE CONCORRONO ALLA PREVENZIONE DELLA CORRUZIONE (2)</a:t>
            </a:r>
            <a:endParaRPr lang="it-IT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80000"/>
              </a:lnSpc>
              <a:buNone/>
            </a:pPr>
            <a:r>
              <a:rPr lang="it-IT" altLang="it-IT" b="1" dirty="0"/>
              <a:t>TUTTI I DIRIGENTI</a:t>
            </a:r>
          </a:p>
          <a:p>
            <a:pPr>
              <a:lnSpc>
                <a:spcPct val="80000"/>
              </a:lnSpc>
              <a:buNone/>
            </a:pPr>
            <a:endParaRPr lang="it-IT" altLang="it-IT" b="1" dirty="0"/>
          </a:p>
          <a:p>
            <a:pPr algn="just">
              <a:lnSpc>
                <a:spcPct val="80000"/>
              </a:lnSpc>
              <a:buFontTx/>
              <a:buChar char="-"/>
            </a:pPr>
            <a:r>
              <a:rPr lang="it-IT" altLang="it-IT" dirty="0"/>
              <a:t>svolgono attività informativa nei confronti del responsabile, dei </a:t>
            </a:r>
            <a:r>
              <a:rPr lang="it-IT" altLang="it-IT" dirty="0" smtClean="0"/>
              <a:t>referenti  </a:t>
            </a:r>
            <a:r>
              <a:rPr lang="it-IT" altLang="it-IT" dirty="0"/>
              <a:t>dell’autorità </a:t>
            </a:r>
            <a:r>
              <a:rPr lang="it-IT" altLang="it-IT" dirty="0" smtClean="0"/>
              <a:t>giudiziaria (art.</a:t>
            </a:r>
          </a:p>
          <a:p>
            <a:pPr marL="0" indent="0" algn="just">
              <a:lnSpc>
                <a:spcPct val="80000"/>
              </a:lnSpc>
              <a:buNone/>
            </a:pPr>
            <a:r>
              <a:rPr lang="it-IT" altLang="it-IT" dirty="0" smtClean="0"/>
              <a:t> </a:t>
            </a:r>
            <a:r>
              <a:rPr lang="it-IT" altLang="it-IT" dirty="0"/>
              <a:t>16 d.lgs. n. 165 del 2001; art. 20 </a:t>
            </a:r>
            <a:r>
              <a:rPr lang="it-IT" altLang="it-IT" dirty="0" err="1"/>
              <a:t>d.P.R.</a:t>
            </a:r>
            <a:r>
              <a:rPr lang="it-IT" altLang="it-IT" dirty="0"/>
              <a:t> n. </a:t>
            </a:r>
            <a:r>
              <a:rPr lang="it-IT" altLang="it-IT" dirty="0" smtClean="0"/>
              <a:t>3 del </a:t>
            </a:r>
            <a:r>
              <a:rPr lang="it-IT" altLang="it-IT" dirty="0"/>
              <a:t>1957; art.1, comma 3, l. n. 20 del 1994; art. 331 c.p.p.);</a:t>
            </a:r>
          </a:p>
          <a:p>
            <a:pPr algn="just">
              <a:lnSpc>
                <a:spcPct val="80000"/>
              </a:lnSpc>
              <a:buFontTx/>
              <a:buChar char="-"/>
            </a:pPr>
            <a:r>
              <a:rPr lang="it-IT" altLang="it-IT" dirty="0"/>
              <a:t>partecipano al processo di gestione del rischio;</a:t>
            </a:r>
          </a:p>
          <a:p>
            <a:pPr algn="just">
              <a:lnSpc>
                <a:spcPct val="80000"/>
              </a:lnSpc>
              <a:buFontTx/>
              <a:buChar char="-"/>
            </a:pPr>
            <a:r>
              <a:rPr lang="it-IT" altLang="it-IT" dirty="0"/>
              <a:t>propongono le misure di prevenzione (art. 16 d.lgs. n. 165 del 2001);</a:t>
            </a:r>
          </a:p>
          <a:p>
            <a:pPr algn="just">
              <a:lnSpc>
                <a:spcPct val="80000"/>
              </a:lnSpc>
              <a:buFontTx/>
              <a:buChar char="-"/>
            </a:pPr>
            <a:r>
              <a:rPr lang="it-IT" altLang="it-IT" dirty="0"/>
              <a:t>assicurano l’osservanza del Codice di comportamento e verificano </a:t>
            </a:r>
            <a:r>
              <a:rPr lang="it-IT" altLang="it-IT" dirty="0" smtClean="0"/>
              <a:t>le  </a:t>
            </a:r>
            <a:r>
              <a:rPr lang="it-IT" altLang="it-IT" dirty="0"/>
              <a:t>ipotesi di violazione;</a:t>
            </a:r>
          </a:p>
          <a:p>
            <a:pPr algn="just">
              <a:lnSpc>
                <a:spcPct val="80000"/>
              </a:lnSpc>
              <a:buFontTx/>
              <a:buChar char="-"/>
            </a:pPr>
            <a:r>
              <a:rPr lang="it-IT" altLang="it-IT" dirty="0"/>
              <a:t>adottano, ove in loro potere, le misure gestionali, quali l’avvio </a:t>
            </a:r>
            <a:r>
              <a:rPr lang="it-IT" altLang="it-IT" dirty="0" smtClean="0"/>
              <a:t>di procedimenti </a:t>
            </a:r>
            <a:r>
              <a:rPr lang="it-IT" altLang="it-IT" dirty="0"/>
              <a:t>disciplinari, </a:t>
            </a:r>
            <a:r>
              <a:rPr lang="it-IT" altLang="it-IT" dirty="0" smtClean="0"/>
              <a:t>la</a:t>
            </a:r>
          </a:p>
          <a:p>
            <a:pPr marL="0" indent="0" algn="just">
              <a:lnSpc>
                <a:spcPct val="80000"/>
              </a:lnSpc>
              <a:buNone/>
            </a:pPr>
            <a:r>
              <a:rPr lang="it-IT" altLang="it-IT" dirty="0"/>
              <a:t> </a:t>
            </a:r>
            <a:r>
              <a:rPr lang="it-IT" altLang="it-IT" dirty="0" smtClean="0"/>
              <a:t> </a:t>
            </a:r>
            <a:r>
              <a:rPr lang="it-IT" altLang="it-IT" dirty="0"/>
              <a:t>sospensione </a:t>
            </a:r>
            <a:r>
              <a:rPr lang="it-IT" altLang="it-IT" dirty="0" smtClean="0"/>
              <a:t>e  rotazione </a:t>
            </a:r>
            <a:r>
              <a:rPr lang="it-IT" altLang="it-IT" dirty="0"/>
              <a:t>del </a:t>
            </a:r>
            <a:r>
              <a:rPr lang="it-IT" altLang="it-IT" dirty="0" smtClean="0"/>
              <a:t>personale  </a:t>
            </a:r>
            <a:r>
              <a:rPr lang="it-IT" altLang="it-IT" dirty="0"/>
              <a:t>(artt. 16 e 55 </a:t>
            </a:r>
            <a:r>
              <a:rPr lang="it-IT" altLang="it-IT" i="1" dirty="0"/>
              <a:t>bis </a:t>
            </a:r>
            <a:r>
              <a:rPr lang="it-IT" altLang="it-IT" dirty="0"/>
              <a:t>d.lgs. n. 165 del 2001)</a:t>
            </a:r>
          </a:p>
          <a:p>
            <a:pPr algn="just">
              <a:lnSpc>
                <a:spcPct val="80000"/>
              </a:lnSpc>
              <a:buFontTx/>
              <a:buChar char="-"/>
            </a:pPr>
            <a:r>
              <a:rPr lang="it-IT" altLang="it-IT" dirty="0"/>
              <a:t>osservano le misure contenute nel P.T.P.C. (art. 1, comma 14, della </a:t>
            </a:r>
            <a:r>
              <a:rPr lang="it-IT" altLang="it-IT" dirty="0" smtClean="0"/>
              <a:t>l. n.190 </a:t>
            </a:r>
            <a:r>
              <a:rPr lang="it-IT" altLang="it-IT" dirty="0"/>
              <a:t>del 2012)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806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sz="3200" dirty="0"/>
              <a:t>SOGGETTI CHE CONCORRONO ALLA PREVENZIONE DELLA CORRUZIONE (3)</a:t>
            </a:r>
            <a:endParaRPr lang="it-IT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algn="just">
              <a:lnSpc>
                <a:spcPct val="80000"/>
              </a:lnSpc>
              <a:buNone/>
            </a:pPr>
            <a:r>
              <a:rPr lang="it-IT" altLang="it-IT" b="1" dirty="0"/>
              <a:t>ALTRI </a:t>
            </a:r>
            <a:r>
              <a:rPr lang="it-IT" altLang="it-IT" b="1" dirty="0" smtClean="0"/>
              <a:t>SOGGETTI</a:t>
            </a:r>
            <a:endParaRPr lang="it-IT" altLang="it-IT" b="1" dirty="0"/>
          </a:p>
          <a:p>
            <a:pPr algn="just">
              <a:lnSpc>
                <a:spcPct val="80000"/>
              </a:lnSpc>
            </a:pPr>
            <a:r>
              <a:rPr lang="it-IT" altLang="it-IT" b="1" dirty="0"/>
              <a:t>GLI O.I.V. [o Nucleo di Valutazione] </a:t>
            </a:r>
            <a:r>
              <a:rPr lang="it-IT" altLang="it-IT" dirty="0"/>
              <a:t>partecipano al processo di gestione del rischio ;</a:t>
            </a:r>
          </a:p>
          <a:p>
            <a:pPr algn="just">
              <a:lnSpc>
                <a:spcPct val="80000"/>
              </a:lnSpc>
              <a:buFontTx/>
              <a:buChar char="-"/>
            </a:pPr>
            <a:r>
              <a:rPr lang="it-IT" altLang="it-IT" dirty="0"/>
              <a:t>considerano i rischi e le azioni inerenti la prevenzione della corruzione </a:t>
            </a:r>
            <a:r>
              <a:rPr lang="it-IT" altLang="it-IT" dirty="0" smtClean="0"/>
              <a:t>nello svolgimento </a:t>
            </a:r>
            <a:r>
              <a:rPr lang="it-IT" altLang="it-IT" dirty="0"/>
              <a:t>dei compiti ad essi attribuiti;</a:t>
            </a:r>
          </a:p>
          <a:p>
            <a:pPr algn="just">
              <a:lnSpc>
                <a:spcPct val="80000"/>
              </a:lnSpc>
              <a:buFontTx/>
              <a:buChar char="-"/>
            </a:pPr>
            <a:r>
              <a:rPr lang="it-IT" altLang="it-IT" dirty="0"/>
              <a:t>svolgono compiti propri connessi all’attività anticorruzione nel settore </a:t>
            </a:r>
            <a:r>
              <a:rPr lang="it-IT" altLang="it-IT" dirty="0" smtClean="0"/>
              <a:t>della  </a:t>
            </a:r>
            <a:r>
              <a:rPr lang="it-IT" altLang="it-IT" dirty="0"/>
              <a:t>trasparenza amministrativa (artt. 43 e 44 d.lgs. n. 33 </a:t>
            </a:r>
            <a:r>
              <a:rPr lang="it-IT" altLang="it-IT" dirty="0" smtClean="0"/>
              <a:t>del 2013</a:t>
            </a:r>
            <a:r>
              <a:rPr lang="it-IT" altLang="it-IT" dirty="0"/>
              <a:t>);</a:t>
            </a:r>
          </a:p>
          <a:p>
            <a:pPr algn="just">
              <a:lnSpc>
                <a:spcPct val="80000"/>
              </a:lnSpc>
              <a:buFontTx/>
              <a:buChar char="-"/>
            </a:pPr>
            <a:r>
              <a:rPr lang="it-IT" altLang="it-IT" dirty="0"/>
              <a:t>esprimono parere obbligatorio sul Codice di comportamento adottato dal Comune (art. </a:t>
            </a:r>
            <a:r>
              <a:rPr lang="it-IT" altLang="it-IT" dirty="0" smtClean="0"/>
              <a:t>54, comma </a:t>
            </a:r>
            <a:r>
              <a:rPr lang="it-IT" altLang="it-IT" dirty="0"/>
              <a:t>5, d.lgs. n. 165 del 2001);</a:t>
            </a:r>
          </a:p>
          <a:p>
            <a:pPr algn="just">
              <a:lnSpc>
                <a:spcPct val="80000"/>
              </a:lnSpc>
              <a:buNone/>
            </a:pPr>
            <a:endParaRPr lang="it-IT" altLang="it-IT" dirty="0"/>
          </a:p>
          <a:p>
            <a:pPr algn="just">
              <a:lnSpc>
                <a:spcPct val="80000"/>
              </a:lnSpc>
            </a:pPr>
            <a:r>
              <a:rPr lang="it-IT" altLang="it-IT" b="1" dirty="0"/>
              <a:t>L’UFFICIO PROCEDIMENTI DISCIPLINARI (U.P.D):</a:t>
            </a:r>
          </a:p>
          <a:p>
            <a:pPr algn="just">
              <a:lnSpc>
                <a:spcPct val="80000"/>
              </a:lnSpc>
              <a:buFontTx/>
              <a:buChar char="-"/>
            </a:pPr>
            <a:r>
              <a:rPr lang="it-IT" altLang="it-IT" dirty="0"/>
              <a:t>svolge i procedimenti disciplinari nell’ambito della propria competenza (art. 55 </a:t>
            </a:r>
            <a:r>
              <a:rPr lang="it-IT" altLang="it-IT" i="1" dirty="0"/>
              <a:t>bis </a:t>
            </a:r>
            <a:r>
              <a:rPr lang="it-IT" altLang="it-IT" dirty="0"/>
              <a:t>d.lgs. n. 165 </a:t>
            </a:r>
            <a:r>
              <a:rPr lang="it-IT" altLang="it-IT" dirty="0" smtClean="0"/>
              <a:t>del 2001</a:t>
            </a:r>
            <a:r>
              <a:rPr lang="it-IT" altLang="it-IT" dirty="0"/>
              <a:t>);</a:t>
            </a:r>
          </a:p>
          <a:p>
            <a:pPr algn="just">
              <a:lnSpc>
                <a:spcPct val="80000"/>
              </a:lnSpc>
              <a:buFontTx/>
              <a:buChar char="-"/>
            </a:pPr>
            <a:r>
              <a:rPr lang="it-IT" altLang="it-IT" dirty="0"/>
              <a:t>provvede alle comunicazioni obbligatorie nei confronti dell’autorità giudiziaria (art. 20 </a:t>
            </a:r>
            <a:r>
              <a:rPr lang="it-IT" altLang="it-IT" dirty="0" err="1"/>
              <a:t>d.P.R.</a:t>
            </a:r>
            <a:r>
              <a:rPr lang="it-IT" altLang="it-IT" dirty="0"/>
              <a:t> n. </a:t>
            </a:r>
            <a:r>
              <a:rPr lang="it-IT" altLang="it-IT" dirty="0" smtClean="0"/>
              <a:t>3 del </a:t>
            </a:r>
            <a:r>
              <a:rPr lang="it-IT" altLang="it-IT" dirty="0"/>
              <a:t>1957; art.1, </a:t>
            </a:r>
            <a:r>
              <a:rPr lang="it-IT" altLang="it-IT" dirty="0" smtClean="0"/>
              <a:t>comma 3</a:t>
            </a:r>
            <a:r>
              <a:rPr lang="it-IT" altLang="it-IT" dirty="0"/>
              <a:t>, l. n. 20 </a:t>
            </a:r>
            <a:r>
              <a:rPr lang="it-IT" altLang="it-IT" dirty="0" smtClean="0"/>
              <a:t>del</a:t>
            </a:r>
          </a:p>
          <a:p>
            <a:pPr marL="0" indent="0" algn="just">
              <a:lnSpc>
                <a:spcPct val="80000"/>
              </a:lnSpc>
              <a:buNone/>
            </a:pPr>
            <a:r>
              <a:rPr lang="it-IT" altLang="it-IT" dirty="0"/>
              <a:t> </a:t>
            </a:r>
            <a:r>
              <a:rPr lang="it-IT" altLang="it-IT" dirty="0" smtClean="0"/>
              <a:t>     1994;  </a:t>
            </a:r>
            <a:r>
              <a:rPr lang="it-IT" altLang="it-IT" dirty="0"/>
              <a:t>art.331 c.p.p.);</a:t>
            </a:r>
          </a:p>
          <a:p>
            <a:pPr algn="just">
              <a:lnSpc>
                <a:spcPct val="80000"/>
              </a:lnSpc>
              <a:buFontTx/>
              <a:buChar char="-"/>
            </a:pPr>
            <a:r>
              <a:rPr lang="it-IT" altLang="it-IT" dirty="0"/>
              <a:t>propone l’aggiornamento del Codice di comportamento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307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47817" y="295729"/>
            <a:ext cx="9404723" cy="1400530"/>
          </a:xfrm>
        </p:spPr>
        <p:txBody>
          <a:bodyPr/>
          <a:lstStyle/>
          <a:p>
            <a:r>
              <a:rPr lang="it-IT" altLang="it-IT" sz="3200" dirty="0"/>
              <a:t>SOGGETTI CHE CONCORRONO ALLA PREVENZIONE DELLA CORRUZIONE (4)</a:t>
            </a:r>
            <a:endParaRPr lang="it-IT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>
              <a:lnSpc>
                <a:spcPct val="80000"/>
              </a:lnSpc>
              <a:buNone/>
            </a:pPr>
            <a:r>
              <a:rPr lang="it-IT" altLang="it-IT" b="1" dirty="0"/>
              <a:t>ALTRI </a:t>
            </a:r>
            <a:r>
              <a:rPr lang="it-IT" altLang="it-IT" b="1" dirty="0" smtClean="0"/>
              <a:t>SOGGETTI</a:t>
            </a:r>
            <a:endParaRPr lang="it-IT" altLang="it-IT" b="1" dirty="0"/>
          </a:p>
          <a:p>
            <a:pPr algn="just">
              <a:lnSpc>
                <a:spcPct val="80000"/>
              </a:lnSpc>
            </a:pPr>
            <a:r>
              <a:rPr lang="it-IT" altLang="it-IT" b="1" dirty="0"/>
              <a:t>TUTTI I DIPENDENTI DELL’AMMINISTRAZIONE:</a:t>
            </a:r>
          </a:p>
          <a:p>
            <a:pPr algn="just">
              <a:lnSpc>
                <a:spcPct val="80000"/>
              </a:lnSpc>
              <a:buFontTx/>
              <a:buChar char="-"/>
            </a:pPr>
            <a:r>
              <a:rPr lang="it-IT" altLang="it-IT" dirty="0"/>
              <a:t>partecipano al processo di gestione del rischio (Allegato 1, par. B.1.2.);</a:t>
            </a:r>
          </a:p>
          <a:p>
            <a:pPr algn="just">
              <a:lnSpc>
                <a:spcPct val="80000"/>
              </a:lnSpc>
              <a:buFontTx/>
              <a:buChar char="-"/>
            </a:pPr>
            <a:r>
              <a:rPr lang="it-IT" altLang="it-IT" dirty="0"/>
              <a:t>osservano le misure contenute nel P.T.P.C. (art. 1, comma 14, della l. n.190 </a:t>
            </a:r>
            <a:r>
              <a:rPr lang="it-IT" altLang="it-IT" dirty="0" smtClean="0"/>
              <a:t>del  </a:t>
            </a:r>
            <a:r>
              <a:rPr lang="it-IT" altLang="it-IT" dirty="0"/>
              <a:t>2012);</a:t>
            </a:r>
          </a:p>
          <a:p>
            <a:pPr algn="just">
              <a:lnSpc>
                <a:spcPct val="80000"/>
              </a:lnSpc>
              <a:buFontTx/>
              <a:buChar char="-"/>
            </a:pPr>
            <a:r>
              <a:rPr lang="it-IT" altLang="it-IT" dirty="0"/>
              <a:t>segnalano le situazioni di illecito al proprio dirigente o all’U.P.D. (art. 54 </a:t>
            </a:r>
            <a:r>
              <a:rPr lang="it-IT" altLang="it-IT" i="1" dirty="0"/>
              <a:t>bis </a:t>
            </a:r>
            <a:r>
              <a:rPr lang="it-IT" altLang="it-IT" dirty="0" smtClean="0"/>
              <a:t>del d.lgs</a:t>
            </a:r>
            <a:r>
              <a:rPr lang="it-IT" altLang="it-IT" dirty="0"/>
              <a:t>. n. 165 del 2001); segnalano casi </a:t>
            </a:r>
            <a:r>
              <a:rPr lang="it-IT" altLang="it-IT" dirty="0" smtClean="0"/>
              <a:t>di</a:t>
            </a:r>
          </a:p>
          <a:p>
            <a:pPr marL="0" indent="0" algn="just">
              <a:lnSpc>
                <a:spcPct val="80000"/>
              </a:lnSpc>
              <a:buNone/>
            </a:pPr>
            <a:r>
              <a:rPr lang="it-IT" altLang="it-IT" dirty="0"/>
              <a:t> </a:t>
            </a:r>
            <a:r>
              <a:rPr lang="it-IT" altLang="it-IT" dirty="0" smtClean="0"/>
              <a:t>  personale </a:t>
            </a:r>
            <a:r>
              <a:rPr lang="it-IT" altLang="it-IT" dirty="0"/>
              <a:t>conflitto di interessi (art. </a:t>
            </a:r>
            <a:r>
              <a:rPr lang="it-IT" altLang="it-IT" dirty="0" smtClean="0"/>
              <a:t>6  </a:t>
            </a:r>
            <a:r>
              <a:rPr lang="it-IT" altLang="it-IT" i="1" dirty="0"/>
              <a:t>bis </a:t>
            </a:r>
            <a:r>
              <a:rPr lang="it-IT" altLang="it-IT" dirty="0"/>
              <a:t>l. n. 241 del 1990; artt. 6 e 7 Codice di comportamento)</a:t>
            </a:r>
          </a:p>
          <a:p>
            <a:pPr algn="just">
              <a:lnSpc>
                <a:spcPct val="80000"/>
              </a:lnSpc>
              <a:buNone/>
            </a:pPr>
            <a:endParaRPr lang="it-IT" altLang="it-IT" dirty="0"/>
          </a:p>
          <a:p>
            <a:pPr algn="just">
              <a:lnSpc>
                <a:spcPct val="80000"/>
              </a:lnSpc>
            </a:pPr>
            <a:r>
              <a:rPr lang="it-IT" altLang="it-IT" b="1" dirty="0"/>
              <a:t>I COLLABORATORI A QUALSIASI TITOLO</a:t>
            </a:r>
          </a:p>
          <a:p>
            <a:pPr algn="just">
              <a:lnSpc>
                <a:spcPct val="80000"/>
              </a:lnSpc>
              <a:buFontTx/>
              <a:buChar char="-"/>
            </a:pPr>
            <a:r>
              <a:rPr lang="it-IT" altLang="it-IT" dirty="0"/>
              <a:t>osservano le misure contenute nel P.T.P.C.;</a:t>
            </a:r>
          </a:p>
          <a:p>
            <a:pPr algn="just">
              <a:lnSpc>
                <a:spcPct val="80000"/>
              </a:lnSpc>
              <a:buFontTx/>
              <a:buChar char="-"/>
            </a:pPr>
            <a:r>
              <a:rPr lang="it-IT" altLang="it-IT" dirty="0"/>
              <a:t>osservano le misure contenute nel Codice di comportamento comunale </a:t>
            </a:r>
          </a:p>
          <a:p>
            <a:pPr algn="just">
              <a:lnSpc>
                <a:spcPct val="80000"/>
              </a:lnSpc>
              <a:buFontTx/>
              <a:buChar char="-"/>
            </a:pPr>
            <a:r>
              <a:rPr lang="it-IT" altLang="it-IT" dirty="0"/>
              <a:t>segnalano le situazioni di illecito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3197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 sz="2800" dirty="0"/>
              <a:t>D. </a:t>
            </a:r>
            <a:r>
              <a:rPr lang="it-IT" altLang="it-IT" sz="2800" dirty="0" err="1"/>
              <a:t>Lgs.vo</a:t>
            </a:r>
            <a:r>
              <a:rPr lang="it-IT" altLang="it-IT" sz="2800" dirty="0"/>
              <a:t> 33/2013: riordino della disciplina riguardante il diritto di accesso e gli obblighi di pubblicità, trasparenza, diffusione di informazioni da parte delle pubbliche amministrazioni</a:t>
            </a:r>
            <a:endParaRPr lang="it-IT" sz="28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104293" y="2428057"/>
            <a:ext cx="8946541" cy="4195481"/>
          </a:xfrm>
        </p:spPr>
        <p:txBody>
          <a:bodyPr/>
          <a:lstStyle/>
          <a:p>
            <a:pPr marL="0" indent="0" algn="just">
              <a:buNone/>
            </a:pPr>
            <a:r>
              <a:rPr lang="it-IT" altLang="it-IT" dirty="0"/>
              <a:t>Secondo il Decreto Legislativo 33 del 2013 “Riordino della disciplina riguardante gli obblighi di pubblicità, trasparenza e diffusione di informazioni da parte delle pubbliche amministrazioni”, la trasparenza amministrativa è intesa come accessibilità totale dei dati e documenti detenuti  dalle pubbliche amministrazioni, allo scopo di tutelare i diritti dei cittadini, promuovere la partecipazione degli interessati all’attività amministrativa e favorire forme diffuse di controllo sul perseguimento delle funzioni istituzionali e sull’utilizzo delle risorse pubbliche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56</a:t>
            </a:fld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LA TRASPARENZA: MISURA DI RILIEVO PER LA PREVENZIONE DELLA CORRUZIONE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4727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/>
              <a:t>DELIBERAZIONE ANAC 1310/2016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it-IT" altLang="it-IT" dirty="0"/>
              <a:t>L’ANAC, nella seduta del 28 dicembre 2016, ha emanato nuove linee guida a seguito delle modifiche al D. </a:t>
            </a:r>
            <a:r>
              <a:rPr lang="it-IT" altLang="it-IT" dirty="0" err="1"/>
              <a:t>Leg.vo</a:t>
            </a:r>
            <a:r>
              <a:rPr lang="it-IT" altLang="it-IT" dirty="0"/>
              <a:t> 33/2013 apportate dal D. </a:t>
            </a:r>
            <a:r>
              <a:rPr lang="it-IT" altLang="it-IT" dirty="0" err="1"/>
              <a:t>Leg.vo</a:t>
            </a:r>
            <a:r>
              <a:rPr lang="it-IT" altLang="it-IT" dirty="0"/>
              <a:t> 97/2016:</a:t>
            </a:r>
          </a:p>
          <a:p>
            <a:pPr algn="just">
              <a:buNone/>
            </a:pPr>
            <a:endParaRPr lang="it-IT" altLang="it-IT" dirty="0"/>
          </a:p>
          <a:p>
            <a:pPr algn="just">
              <a:buFontTx/>
              <a:buChar char="-"/>
            </a:pPr>
            <a:r>
              <a:rPr lang="it-IT" altLang="it-IT" dirty="0"/>
              <a:t>prima parte: illustra le modifiche relative all’ambito soggettivo, alla programmazione e alla qualità dei dati</a:t>
            </a:r>
          </a:p>
          <a:p>
            <a:pPr algn="just">
              <a:buFontTx/>
              <a:buChar char="-"/>
            </a:pPr>
            <a:r>
              <a:rPr lang="it-IT" altLang="it-IT" dirty="0"/>
              <a:t>seconda parte: riporta le modifiche e integrazioni degli obblighi di pubblicazione</a:t>
            </a:r>
          </a:p>
          <a:p>
            <a:pPr algn="just">
              <a:buFontTx/>
              <a:buChar char="-"/>
            </a:pPr>
            <a:r>
              <a:rPr lang="it-IT" altLang="it-IT" dirty="0"/>
              <a:t>terza parte: sono fornite indicazioni circa la decorrenza dei nuovi obblighi e l’accesso civico in caso i mancata pubblicazione dei dati</a:t>
            </a:r>
          </a:p>
          <a:p>
            <a:pPr algn="just">
              <a:buFontTx/>
              <a:buChar char="-"/>
            </a:pPr>
            <a:r>
              <a:rPr lang="it-IT" altLang="it-IT" dirty="0"/>
              <a:t>allegato: mappa ricognitiva degli obblighi di pubblicazione 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4200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 dirty="0"/>
              <a:t>La trasparenza  concorre ad attuare il principio democratico e i principi costituzionali di:</a:t>
            </a:r>
            <a:br>
              <a:rPr lang="it-IT" altLang="it-IT" dirty="0"/>
            </a:br>
            <a:endParaRPr lang="it-IT" dirty="0"/>
          </a:p>
        </p:txBody>
      </p:sp>
      <p:graphicFrame>
        <p:nvGraphicFramePr>
          <p:cNvPr id="9" name="Segnaposto contenuto 8"/>
          <p:cNvGraphicFramePr>
            <a:graphicFrameLocks noGrp="1"/>
          </p:cNvGraphicFramePr>
          <p:nvPr>
            <p:ph idx="1"/>
            <p:extLst/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157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228600" lvl="0" indent="-228600">
              <a:lnSpc>
                <a:spcPct val="107000"/>
              </a:lnSpc>
              <a:spcBef>
                <a:spcPts val="1800"/>
              </a:spcBef>
              <a:spcAft>
                <a:spcPts val="800"/>
              </a:spcAft>
            </a:pPr>
            <a:r>
              <a:rPr lang="it-IT" altLang="it-IT" sz="2900" dirty="0" smtClean="0">
                <a:solidFill>
                  <a:srgbClr val="D15A3E"/>
                </a:solidFill>
              </a:rPr>
              <a:t> </a:t>
            </a:r>
            <a:br>
              <a:rPr lang="it-IT" altLang="it-IT" sz="2900" dirty="0" smtClean="0">
                <a:solidFill>
                  <a:srgbClr val="D15A3E"/>
                </a:solidFill>
              </a:rPr>
            </a:br>
            <a:r>
              <a:rPr lang="it-IT" altLang="it-IT" sz="2900" dirty="0">
                <a:solidFill>
                  <a:srgbClr val="D15A3E"/>
                </a:solidFill>
              </a:rPr>
              <a:t/>
            </a:r>
            <a:br>
              <a:rPr lang="it-IT" altLang="it-IT" sz="2900" dirty="0">
                <a:solidFill>
                  <a:srgbClr val="D15A3E"/>
                </a:solidFill>
              </a:rPr>
            </a:br>
            <a:r>
              <a:rPr lang="it-IT" altLang="it-IT" sz="2900" dirty="0" smtClean="0">
                <a:solidFill>
                  <a:srgbClr val="D15A3E"/>
                </a:solidFill>
              </a:rPr>
              <a:t/>
            </a:r>
            <a:br>
              <a:rPr lang="it-IT" altLang="it-IT" sz="2900" dirty="0" smtClean="0">
                <a:solidFill>
                  <a:srgbClr val="D15A3E"/>
                </a:solidFill>
              </a:rPr>
            </a:br>
            <a:r>
              <a:rPr lang="it-IT" altLang="it-IT" sz="2900" dirty="0" smtClean="0">
                <a:solidFill>
                  <a:srgbClr val="D15A3E"/>
                </a:solidFill>
              </a:rPr>
              <a:t>La Costituzione della Repubblica Italiana è </a:t>
            </a:r>
            <a:r>
              <a:rPr lang="it-IT" altLang="it-IT" sz="2900" dirty="0" err="1" smtClean="0">
                <a:solidFill>
                  <a:srgbClr val="D15A3E"/>
                </a:solidFill>
              </a:rPr>
              <a:t>uina</a:t>
            </a:r>
            <a:r>
              <a:rPr lang="it-IT" altLang="it-IT" sz="2900" dirty="0" smtClean="0">
                <a:solidFill>
                  <a:srgbClr val="D15A3E"/>
                </a:solidFill>
              </a:rPr>
              <a:t> somma di IMPERATIVI ETICI:</a:t>
            </a:r>
            <a:r>
              <a:rPr lang="it-IT" b="0" dirty="0">
                <a:solidFill>
                  <a:srgbClr val="2D2E2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it-IT" b="0" dirty="0">
                <a:solidFill>
                  <a:srgbClr val="2D2E2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it-IT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idx="1"/>
            <p:extLst/>
          </p:nvPr>
        </p:nvGraphicFramePr>
        <p:xfrm>
          <a:off x="1295400" y="1981201"/>
          <a:ext cx="9601200" cy="3809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931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altLang="it-IT" dirty="0"/>
              <a:t>IL CONTESTO NORMATIVO </a:t>
            </a:r>
            <a:r>
              <a:rPr lang="it-IT" altLang="it-IT" dirty="0" smtClean="0"/>
              <a:t>DELL’ANTICORRUZIONE (2)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/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4082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Principio generale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Art. 1, comma 1. D. </a:t>
            </a:r>
            <a:r>
              <a:rPr lang="it-IT" dirty="0" err="1"/>
              <a:t>Lgs</a:t>
            </a:r>
            <a:r>
              <a:rPr lang="it-IT" dirty="0"/>
              <a:t>. 33/2013</a:t>
            </a:r>
          </a:p>
          <a:p>
            <a:endParaRPr lang="it-IT" dirty="0"/>
          </a:p>
          <a:p>
            <a:pPr algn="just"/>
            <a:r>
              <a:rPr lang="it-IT" dirty="0"/>
              <a:t>La trasparenza è intesa come accessibilità totale dei dati e documenti detenuti dalle pubbliche amministrazioni, allo scopo di tutelare i diritti dei cittadini, promuovere la partecipazione degli interessati all’attività amministrativa e favorire forme diffuse di controllo sul perseguimento delle funzioni istituzionali e sull’utilizzo delle risorse pubbliche.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3049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altLang="it-IT" dirty="0"/>
              <a:t>Principio generale di TRASPARENZA (art. 1)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lnSpc>
                <a:spcPct val="90000"/>
              </a:lnSpc>
            </a:pPr>
            <a:r>
              <a:rPr lang="it-IT" altLang="it-IT" sz="2400" dirty="0"/>
              <a:t>Trasparenza = accessibilità totale dei dati e documenti detenuti da:</a:t>
            </a:r>
          </a:p>
          <a:p>
            <a:pPr algn="just">
              <a:lnSpc>
                <a:spcPct val="90000"/>
              </a:lnSpc>
              <a:buNone/>
            </a:pPr>
            <a:r>
              <a:rPr lang="it-IT" altLang="it-IT" sz="2400" dirty="0"/>
              <a:t> 	- pubbliche amministrazioni (art. 1, comma 2, decreto legislativo 30 marzo 2001, n. 165 e </a:t>
            </a:r>
            <a:r>
              <a:rPr lang="it-IT" altLang="it-IT" sz="2400" dirty="0" err="1"/>
              <a:t>s.m.i.</a:t>
            </a:r>
            <a:r>
              <a:rPr lang="it-IT" altLang="it-IT" sz="2400" dirty="0"/>
              <a:t>)</a:t>
            </a:r>
          </a:p>
          <a:p>
            <a:pPr algn="just">
              <a:lnSpc>
                <a:spcPct val="90000"/>
              </a:lnSpc>
              <a:buNone/>
            </a:pPr>
            <a:r>
              <a:rPr lang="it-IT" altLang="it-IT" sz="2400" dirty="0"/>
              <a:t>	- enti pubblici economici e ordini professionali</a:t>
            </a:r>
          </a:p>
          <a:p>
            <a:pPr algn="just">
              <a:lnSpc>
                <a:spcPct val="90000"/>
              </a:lnSpc>
              <a:buNone/>
            </a:pPr>
            <a:r>
              <a:rPr lang="it-IT" altLang="it-IT" sz="2400" dirty="0"/>
              <a:t>	- società in controllo pubblico</a:t>
            </a:r>
          </a:p>
          <a:p>
            <a:pPr algn="just">
              <a:lnSpc>
                <a:spcPct val="90000"/>
              </a:lnSpc>
              <a:buNone/>
            </a:pPr>
            <a:r>
              <a:rPr lang="it-IT" altLang="it-IT" sz="2400" dirty="0"/>
              <a:t>	- associazioni, fondazioni e enti di diritto privato, anche privi di personalità giuridica, con bilancio superiore a E. 150.000,00</a:t>
            </a:r>
          </a:p>
          <a:p>
            <a:pPr algn="just">
              <a:lnSpc>
                <a:spcPct val="90000"/>
              </a:lnSpc>
              <a:buNone/>
            </a:pPr>
            <a:r>
              <a:rPr lang="it-IT" altLang="it-IT" sz="2400" dirty="0"/>
              <a:t>	- società in partecipazione pubblica</a:t>
            </a:r>
          </a:p>
          <a:p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8670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/>
              <a:t>Scopo della trasparenza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it-IT" altLang="it-IT" sz="2400" dirty="0"/>
              <a:t>Tutelare i diritti dei cittadini</a:t>
            </a:r>
          </a:p>
          <a:p>
            <a:pPr algn="just"/>
            <a:r>
              <a:rPr lang="it-IT" altLang="it-IT" sz="2400" dirty="0"/>
              <a:t>Promuovere la partecipazione degli interessati all’attività amministrativa</a:t>
            </a:r>
          </a:p>
          <a:p>
            <a:pPr algn="just"/>
            <a:r>
              <a:rPr lang="it-IT" altLang="it-IT" sz="2400" dirty="0"/>
              <a:t>Favorire forme diffuse di controllo sul: </a:t>
            </a:r>
          </a:p>
          <a:p>
            <a:pPr algn="just">
              <a:buFontTx/>
              <a:buChar char="-"/>
            </a:pPr>
            <a:r>
              <a:rPr lang="it-IT" altLang="it-IT" sz="2400" dirty="0"/>
              <a:t>perseguimento delle funzioni istituzionali </a:t>
            </a:r>
          </a:p>
          <a:p>
            <a:pPr algn="just">
              <a:buFontTx/>
              <a:buChar char="-"/>
            </a:pPr>
            <a:r>
              <a:rPr lang="it-IT" altLang="it-IT" sz="2400" dirty="0"/>
              <a:t>sull’utilizzo di risorse pubbliche</a:t>
            </a: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0185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/>
              <a:t>La Trasparenza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r>
              <a:rPr lang="it-IT" altLang="it-IT" dirty="0"/>
              <a:t>È condizione di garanzia:</a:t>
            </a:r>
          </a:p>
          <a:p>
            <a:pPr marL="0" indent="0">
              <a:buNone/>
              <a:defRPr/>
            </a:pPr>
            <a:endParaRPr lang="it-IT" altLang="it-IT" dirty="0"/>
          </a:p>
          <a:p>
            <a:pPr>
              <a:buFontTx/>
              <a:buChar char="-"/>
              <a:defRPr/>
            </a:pPr>
            <a:r>
              <a:rPr lang="it-IT" altLang="it-IT" dirty="0"/>
              <a:t>delle libertà individuali e collettive</a:t>
            </a:r>
          </a:p>
          <a:p>
            <a:pPr>
              <a:buFontTx/>
              <a:buChar char="-"/>
              <a:defRPr/>
            </a:pPr>
            <a:r>
              <a:rPr lang="it-IT" altLang="it-IT" dirty="0"/>
              <a:t>dei diritti civili, politici e sociali</a:t>
            </a:r>
          </a:p>
          <a:p>
            <a:pPr marL="0" indent="0">
              <a:buNone/>
              <a:defRPr/>
            </a:pPr>
            <a:endParaRPr lang="it-IT" altLang="it-IT" dirty="0"/>
          </a:p>
          <a:p>
            <a:pPr>
              <a:defRPr/>
            </a:pPr>
            <a:r>
              <a:rPr lang="it-IT" altLang="it-IT" dirty="0"/>
              <a:t>Integra il diritto di buona amministrazione</a:t>
            </a:r>
          </a:p>
          <a:p>
            <a:pPr marL="0" indent="0">
              <a:buNone/>
              <a:defRPr/>
            </a:pPr>
            <a:endParaRPr lang="it-IT" altLang="it-IT" dirty="0"/>
          </a:p>
          <a:p>
            <a:pPr>
              <a:defRPr/>
            </a:pPr>
            <a:r>
              <a:rPr lang="it-IT" altLang="it-IT" dirty="0"/>
              <a:t>Concorre alla realizzazione di una amministrazione aperta al servizio del cittadino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3363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 smtClean="0"/>
              <a:t>Ambito oggettivo di applicazione</a:t>
            </a:r>
            <a:endParaRPr lang="it-IT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Art. 2, comma 1, D. </a:t>
            </a:r>
            <a:r>
              <a:rPr lang="it-IT" dirty="0" err="1" smtClean="0"/>
              <a:t>Lgs</a:t>
            </a:r>
            <a:r>
              <a:rPr lang="it-IT" dirty="0" smtClean="0"/>
              <a:t>. 33/2013)</a:t>
            </a:r>
          </a:p>
          <a:p>
            <a:endParaRPr lang="it-IT" dirty="0"/>
          </a:p>
          <a:p>
            <a:pPr algn="just"/>
            <a:r>
              <a:rPr lang="it-IT" dirty="0" smtClean="0"/>
              <a:t>Le disposizioni del presente decreto disciplinano la libertà di accesso di chiunque ai dati e ai documenti detenuti dalle pubbliche amministrazioni e dagli altri soggetti di cui all’art. 2-bis, garantita, nel rispetto dei limiti relativi alla tutela di interessi pubblici e privati giuridicamente rilevanti, tramite l’accesso civico e tramite la pubblicazione di documenti, informazioni e dati concernenti l’organizzazione e l’attività delle pubbliche amministrazioni e le modalità per la loro realizzazione.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85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sz="3600" dirty="0"/>
              <a:t>Oggetto della Trasparenza (art. 2 e 3)</a:t>
            </a:r>
            <a:endParaRPr lang="it-IT" sz="3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lnSpc>
                <a:spcPct val="90000"/>
              </a:lnSpc>
            </a:pPr>
            <a:r>
              <a:rPr lang="it-IT" altLang="it-IT" sz="1300" dirty="0"/>
              <a:t>A CHIUNQUE deve essere garantita la libertà di accesso a</a:t>
            </a:r>
          </a:p>
          <a:p>
            <a:pPr algn="just">
              <a:lnSpc>
                <a:spcPct val="90000"/>
              </a:lnSpc>
            </a:pPr>
            <a:endParaRPr lang="it-IT" altLang="it-IT" sz="1300" dirty="0"/>
          </a:p>
          <a:p>
            <a:pPr algn="just">
              <a:lnSpc>
                <a:spcPct val="90000"/>
              </a:lnSpc>
              <a:buNone/>
            </a:pPr>
            <a:r>
              <a:rPr lang="it-IT" altLang="it-IT" sz="1300" dirty="0"/>
              <a:t>				dati, documenti e informazioni</a:t>
            </a:r>
          </a:p>
          <a:p>
            <a:pPr algn="just">
              <a:lnSpc>
                <a:spcPct val="90000"/>
              </a:lnSpc>
              <a:buNone/>
            </a:pPr>
            <a:endParaRPr lang="it-IT" altLang="it-IT" sz="1300" dirty="0"/>
          </a:p>
          <a:p>
            <a:pPr algn="just">
              <a:lnSpc>
                <a:spcPct val="90000"/>
              </a:lnSpc>
              <a:buNone/>
            </a:pPr>
            <a:r>
              <a:rPr lang="it-IT" altLang="it-IT" sz="1300" dirty="0"/>
              <a:t>	detenuti dalla pubbliche amministrazioni tramite:</a:t>
            </a:r>
          </a:p>
          <a:p>
            <a:pPr algn="just">
              <a:lnSpc>
                <a:spcPct val="90000"/>
              </a:lnSpc>
              <a:buNone/>
            </a:pPr>
            <a:endParaRPr lang="it-IT" altLang="it-IT" sz="1300" dirty="0"/>
          </a:p>
          <a:p>
            <a:pPr algn="just">
              <a:lnSpc>
                <a:spcPct val="90000"/>
              </a:lnSpc>
              <a:buFontTx/>
              <a:buChar char="-"/>
            </a:pPr>
            <a:r>
              <a:rPr lang="it-IT" altLang="it-IT" sz="1300" dirty="0"/>
              <a:t>l’accesso civico</a:t>
            </a:r>
          </a:p>
          <a:p>
            <a:pPr algn="just">
              <a:lnSpc>
                <a:spcPct val="90000"/>
              </a:lnSpc>
              <a:buNone/>
            </a:pPr>
            <a:endParaRPr lang="it-IT" altLang="it-IT" sz="1300" dirty="0"/>
          </a:p>
          <a:p>
            <a:pPr algn="just">
              <a:lnSpc>
                <a:spcPct val="90000"/>
              </a:lnSpc>
              <a:buFontTx/>
              <a:buChar char="-"/>
            </a:pPr>
            <a:r>
              <a:rPr lang="it-IT" altLang="it-IT" sz="1300" dirty="0"/>
              <a:t>la pubblicazione di documenti, informazioni e </a:t>
            </a:r>
            <a:r>
              <a:rPr lang="it-IT" altLang="it-IT" sz="1300" dirty="0" smtClean="0"/>
              <a:t>dati concernenti </a:t>
            </a:r>
            <a:r>
              <a:rPr lang="it-IT" altLang="it-IT" sz="1300" dirty="0"/>
              <a:t>l’organizzazione e l’attività delle pubbliche amministrazioni e </a:t>
            </a:r>
            <a:r>
              <a:rPr lang="it-IT" altLang="it-IT" sz="1300" dirty="0" smtClean="0"/>
              <a:t>le</a:t>
            </a:r>
          </a:p>
          <a:p>
            <a:pPr marL="0" indent="0" algn="just">
              <a:lnSpc>
                <a:spcPct val="90000"/>
              </a:lnSpc>
              <a:buNone/>
            </a:pPr>
            <a:r>
              <a:rPr lang="it-IT" altLang="it-IT" sz="1300" dirty="0"/>
              <a:t> </a:t>
            </a:r>
            <a:r>
              <a:rPr lang="it-IT" altLang="it-IT" sz="1300" dirty="0" smtClean="0"/>
              <a:t>    </a:t>
            </a:r>
            <a:r>
              <a:rPr lang="it-IT" altLang="it-IT" sz="1300" dirty="0"/>
              <a:t>modalità per la loro realizzazione</a:t>
            </a: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741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altLang="it-IT" sz="3200" b="1" dirty="0"/>
              <a:t>Allegato  A. Struttura delle informazioni sui siti istituzionali (</a:t>
            </a:r>
            <a:r>
              <a:rPr lang="it-IT" altLang="it-IT" sz="3200" b="1" dirty="0" err="1"/>
              <a:t>all</a:t>
            </a:r>
            <a:r>
              <a:rPr lang="it-IT" altLang="it-IT" sz="3200" b="1" dirty="0"/>
              <a:t>. alla delibera ANAC 1310 del 28/12/2016)</a:t>
            </a:r>
            <a:endParaRPr lang="it-IT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09527" y="2392888"/>
            <a:ext cx="8946541" cy="4195481"/>
          </a:xfrm>
        </p:spPr>
        <p:txBody>
          <a:bodyPr/>
          <a:lstStyle/>
          <a:p>
            <a:pPr algn="just">
              <a:lnSpc>
                <a:spcPct val="90000"/>
              </a:lnSpc>
              <a:defRPr/>
            </a:pPr>
            <a:r>
              <a:rPr lang="it-IT" altLang="it-IT" dirty="0"/>
              <a:t>La sezione dei siti istituzionali denominata "Amministrazione trasparente" deve essere organizzata in sotto-sezioni all'interno delle quali devono essere inseriti i documenti, le informazioni e i dati previsti dal presente decreto. </a:t>
            </a:r>
          </a:p>
          <a:p>
            <a:pPr marL="0" indent="0" algn="just">
              <a:lnSpc>
                <a:spcPct val="90000"/>
              </a:lnSpc>
              <a:buNone/>
              <a:defRPr/>
            </a:pPr>
            <a:endParaRPr lang="it-IT" altLang="it-IT" dirty="0"/>
          </a:p>
          <a:p>
            <a:pPr>
              <a:lnSpc>
                <a:spcPct val="90000"/>
              </a:lnSpc>
              <a:defRPr/>
            </a:pPr>
            <a:r>
              <a:rPr lang="it-IT" altLang="it-IT" dirty="0"/>
              <a:t>Le sotto-sezioni di primo e secondo livello </a:t>
            </a:r>
            <a:r>
              <a:rPr lang="it-IT" altLang="it-IT" dirty="0" smtClean="0"/>
              <a:t>e </a:t>
            </a:r>
            <a:r>
              <a:rPr lang="it-IT" altLang="it-IT" dirty="0"/>
              <a:t>i relativi contenuti sono indicati nella Tabella 1. </a:t>
            </a:r>
            <a:br>
              <a:rPr lang="it-IT" altLang="it-IT" dirty="0"/>
            </a:br>
            <a:r>
              <a:rPr lang="it-IT" altLang="it-IT" dirty="0"/>
              <a:t>Le sotto-sezioni devono essere denominate esattamente come indicato in Tabella 1.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261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altLang="it-IT" b="1" dirty="0"/>
              <a:t>Tabella 1: </a:t>
            </a:r>
            <a:r>
              <a:rPr lang="it-IT" altLang="it-IT" sz="2700" b="1" dirty="0"/>
              <a:t>Sotto-sezioni della sezione "Amministrazione trasparente" e relativi </a:t>
            </a:r>
            <a:r>
              <a:rPr lang="it-IT" altLang="it-IT" sz="2700" b="1" dirty="0" smtClean="0"/>
              <a:t>contenuti</a:t>
            </a:r>
            <a:endParaRPr lang="it-IT" sz="27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it-IT" altLang="it-IT" sz="2400" dirty="0"/>
              <a:t>La sezione "Amministrazione trasparente" deve essere organizzata in modo che cliccando sull'identificativo di una sotto-sezione sia possibile accedere ai contenuti della sotto-sezione stessa, o all'interno della stessa pagina "Amministrazione trasparente" o in una pagina specifica relativa alla sotto-sezione 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4834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altLang="it-IT" sz="3200" b="1" dirty="0"/>
              <a:t>Tabella 1: Sotto-sezioni della sezione "Amministrazione trasparente" e relativi contenuti (2)</a:t>
            </a:r>
            <a:endParaRPr lang="it-IT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104293" y="2275656"/>
            <a:ext cx="8946541" cy="4195481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it-IT" dirty="0"/>
              <a:t>Denominazione sotto-sezione livello 1 (macro famiglie): 25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it-IT" dirty="0"/>
          </a:p>
          <a:p>
            <a:pPr>
              <a:defRPr/>
            </a:pPr>
            <a:r>
              <a:rPr lang="it-IT" dirty="0"/>
              <a:t>Denominazione sottosezione livello 2 (tipologie di dati): </a:t>
            </a:r>
            <a:r>
              <a:rPr lang="it-IT" dirty="0" smtClean="0"/>
              <a:t>65</a:t>
            </a:r>
            <a:endParaRPr lang="it-IT" dirty="0"/>
          </a:p>
          <a:p>
            <a:pPr>
              <a:defRPr/>
            </a:pPr>
            <a:endParaRPr lang="it-IT" dirty="0"/>
          </a:p>
          <a:p>
            <a:pPr>
              <a:defRPr/>
            </a:pPr>
            <a:r>
              <a:rPr lang="it-IT" dirty="0"/>
              <a:t>Denominazione del singolo </a:t>
            </a:r>
            <a:r>
              <a:rPr lang="it-IT" dirty="0" smtClean="0"/>
              <a:t>obbligo</a:t>
            </a:r>
            <a:endParaRPr lang="it-IT" dirty="0"/>
          </a:p>
          <a:p>
            <a:pPr>
              <a:defRPr/>
            </a:pPr>
            <a:endParaRPr lang="it-IT" dirty="0"/>
          </a:p>
          <a:p>
            <a:pPr>
              <a:defRPr/>
            </a:pPr>
            <a:r>
              <a:rPr lang="it-IT" dirty="0"/>
              <a:t>Contenuto </a:t>
            </a:r>
            <a:r>
              <a:rPr lang="it-IT" dirty="0" smtClean="0"/>
              <a:t>dell’obbligo</a:t>
            </a:r>
            <a:endParaRPr lang="it-IT" dirty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872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69</a:t>
            </a:fld>
            <a:endParaRPr lang="en-US" dirty="0"/>
          </a:p>
        </p:txBody>
      </p:sp>
      <p:sp>
        <p:nvSpPr>
          <p:cNvPr id="3" name="Rettangolo 2"/>
          <p:cNvSpPr/>
          <p:nvPr/>
        </p:nvSpPr>
        <p:spPr>
          <a:xfrm>
            <a:off x="3511995" y="0"/>
            <a:ext cx="8404326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sz="700" dirty="0"/>
          </a:p>
        </p:txBody>
      </p:sp>
      <p:sp>
        <p:nvSpPr>
          <p:cNvPr id="4" name="Rettangolo 3"/>
          <p:cNvSpPr/>
          <p:nvPr/>
        </p:nvSpPr>
        <p:spPr>
          <a:xfrm>
            <a:off x="3048000" y="-3680638"/>
            <a:ext cx="6935638" cy="105567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sz="1000" dirty="0" smtClean="0">
              <a:solidFill>
                <a:srgbClr val="333333"/>
              </a:solidFill>
              <a:latin typeface="Arial" panose="020B0604020202020204" pitchFamily="34" charset="0"/>
              <a:hlinkClick r:id="rId3" tooltip="Disposizioni generali"/>
            </a:endParaRPr>
          </a:p>
          <a:p>
            <a:pPr>
              <a:buFont typeface="Arial" panose="020B0604020202020204" pitchFamily="34" charset="0"/>
              <a:buChar char="•"/>
            </a:pPr>
            <a:endParaRPr lang="it-IT" sz="1000" dirty="0">
              <a:solidFill>
                <a:srgbClr val="333333"/>
              </a:solidFill>
              <a:latin typeface="Arial" panose="020B0604020202020204" pitchFamily="34" charset="0"/>
              <a:hlinkClick r:id="rId3" tooltip="Disposizioni generali"/>
            </a:endParaRPr>
          </a:p>
          <a:p>
            <a:pPr>
              <a:buFont typeface="Arial" panose="020B0604020202020204" pitchFamily="34" charset="0"/>
              <a:buChar char="•"/>
            </a:pPr>
            <a:endParaRPr lang="it-IT" sz="1000" dirty="0" smtClean="0">
              <a:solidFill>
                <a:srgbClr val="333333"/>
              </a:solidFill>
              <a:latin typeface="Arial" panose="020B0604020202020204" pitchFamily="34" charset="0"/>
              <a:hlinkClick r:id="rId3" tooltip="Disposizioni generali"/>
            </a:endParaRPr>
          </a:p>
          <a:p>
            <a:pPr>
              <a:buFont typeface="Arial" panose="020B0604020202020204" pitchFamily="34" charset="0"/>
              <a:buChar char="•"/>
            </a:pPr>
            <a:endParaRPr lang="it-IT" sz="1000" dirty="0">
              <a:solidFill>
                <a:srgbClr val="333333"/>
              </a:solidFill>
              <a:latin typeface="Arial" panose="020B0604020202020204" pitchFamily="34" charset="0"/>
              <a:hlinkClick r:id="rId3" tooltip="Disposizioni generali"/>
            </a:endParaRPr>
          </a:p>
          <a:p>
            <a:pPr>
              <a:buFont typeface="Arial" panose="020B0604020202020204" pitchFamily="34" charset="0"/>
              <a:buChar char="•"/>
            </a:pPr>
            <a:endParaRPr lang="it-IT" sz="1000" dirty="0" smtClean="0">
              <a:solidFill>
                <a:srgbClr val="333333"/>
              </a:solidFill>
              <a:latin typeface="Arial" panose="020B0604020202020204" pitchFamily="34" charset="0"/>
              <a:hlinkClick r:id="rId3" tooltip="Disposizioni generali"/>
            </a:endParaRPr>
          </a:p>
          <a:p>
            <a:endParaRPr lang="it-IT" sz="1000" dirty="0" smtClean="0">
              <a:solidFill>
                <a:srgbClr val="333333"/>
              </a:solidFill>
              <a:latin typeface="Arial" panose="020B0604020202020204" pitchFamily="34" charset="0"/>
              <a:hlinkClick r:id="rId3" tooltip="Disposizioni generali"/>
            </a:endParaRPr>
          </a:p>
          <a:p>
            <a:pPr>
              <a:buFont typeface="Arial" panose="020B0604020202020204" pitchFamily="34" charset="0"/>
              <a:buChar char="•"/>
            </a:pPr>
            <a:endParaRPr lang="it-IT" sz="1000" dirty="0">
              <a:solidFill>
                <a:srgbClr val="333333"/>
              </a:solidFill>
              <a:latin typeface="Arial" panose="020B0604020202020204" pitchFamily="34" charset="0"/>
              <a:hlinkClick r:id="rId3" tooltip="Disposizioni generali"/>
            </a:endParaRPr>
          </a:p>
          <a:p>
            <a:pPr>
              <a:buFont typeface="Arial" panose="020B0604020202020204" pitchFamily="34" charset="0"/>
              <a:buChar char="•"/>
            </a:pPr>
            <a:endParaRPr lang="it-IT" sz="1000" dirty="0" smtClean="0">
              <a:solidFill>
                <a:srgbClr val="333333"/>
              </a:solidFill>
              <a:latin typeface="Arial" panose="020B0604020202020204" pitchFamily="34" charset="0"/>
              <a:hlinkClick r:id="rId3" tooltip="Disposizioni generali"/>
            </a:endParaRPr>
          </a:p>
          <a:p>
            <a:pPr>
              <a:buFont typeface="Arial" panose="020B0604020202020204" pitchFamily="34" charset="0"/>
              <a:buChar char="•"/>
            </a:pPr>
            <a:endParaRPr lang="it-IT" sz="1000" dirty="0">
              <a:solidFill>
                <a:srgbClr val="333333"/>
              </a:solidFill>
              <a:latin typeface="Arial" panose="020B0604020202020204" pitchFamily="34" charset="0"/>
              <a:hlinkClick r:id="rId3" tooltip="Disposizioni generali"/>
            </a:endParaRPr>
          </a:p>
          <a:p>
            <a:pPr>
              <a:buFont typeface="Arial" panose="020B0604020202020204" pitchFamily="34" charset="0"/>
              <a:buChar char="•"/>
            </a:pPr>
            <a:endParaRPr lang="it-IT" sz="1000" dirty="0" smtClean="0">
              <a:solidFill>
                <a:srgbClr val="333333"/>
              </a:solidFill>
              <a:latin typeface="Arial" panose="020B0604020202020204" pitchFamily="34" charset="0"/>
              <a:hlinkClick r:id="rId3" tooltip="Disposizioni generali"/>
            </a:endParaRPr>
          </a:p>
          <a:p>
            <a:pPr>
              <a:buFont typeface="Arial" panose="020B0604020202020204" pitchFamily="34" charset="0"/>
              <a:buChar char="•"/>
            </a:pPr>
            <a:endParaRPr lang="it-IT" sz="1000" dirty="0">
              <a:solidFill>
                <a:srgbClr val="333333"/>
              </a:solidFill>
              <a:latin typeface="Arial" panose="020B0604020202020204" pitchFamily="34" charset="0"/>
              <a:hlinkClick r:id="rId3" tooltip="Disposizioni generali"/>
            </a:endParaRPr>
          </a:p>
          <a:p>
            <a:pPr>
              <a:buFont typeface="Arial" panose="020B0604020202020204" pitchFamily="34" charset="0"/>
              <a:buChar char="•"/>
            </a:pPr>
            <a:endParaRPr lang="it-IT" sz="1000" dirty="0" smtClean="0">
              <a:solidFill>
                <a:srgbClr val="333333"/>
              </a:solidFill>
              <a:latin typeface="Arial" panose="020B0604020202020204" pitchFamily="34" charset="0"/>
              <a:hlinkClick r:id="rId3" tooltip="Disposizioni generali"/>
            </a:endParaRPr>
          </a:p>
          <a:p>
            <a:pPr>
              <a:buFont typeface="Arial" panose="020B0604020202020204" pitchFamily="34" charset="0"/>
              <a:buChar char="•"/>
            </a:pPr>
            <a:endParaRPr lang="it-IT" sz="1000" dirty="0">
              <a:solidFill>
                <a:srgbClr val="333333"/>
              </a:solidFill>
              <a:latin typeface="Arial" panose="020B0604020202020204" pitchFamily="34" charset="0"/>
              <a:hlinkClick r:id="rId3" tooltip="Disposizioni generali"/>
            </a:endParaRPr>
          </a:p>
          <a:p>
            <a:pPr>
              <a:buFont typeface="Arial" panose="020B0604020202020204" pitchFamily="34" charset="0"/>
              <a:buChar char="•"/>
            </a:pPr>
            <a:endParaRPr lang="it-IT" sz="1000" dirty="0" smtClean="0">
              <a:solidFill>
                <a:srgbClr val="333333"/>
              </a:solidFill>
              <a:latin typeface="Arial" panose="020B0604020202020204" pitchFamily="34" charset="0"/>
              <a:hlinkClick r:id="rId3" tooltip="Disposizioni generali"/>
            </a:endParaRPr>
          </a:p>
          <a:p>
            <a:pPr>
              <a:buFont typeface="Arial" panose="020B0604020202020204" pitchFamily="34" charset="0"/>
              <a:buChar char="•"/>
            </a:pPr>
            <a:endParaRPr lang="it-IT" sz="1000" dirty="0">
              <a:solidFill>
                <a:srgbClr val="333333"/>
              </a:solidFill>
              <a:latin typeface="Arial" panose="020B0604020202020204" pitchFamily="34" charset="0"/>
              <a:hlinkClick r:id="rId3" tooltip="Disposizioni generali"/>
            </a:endParaRPr>
          </a:p>
          <a:p>
            <a:pPr>
              <a:buFont typeface="Arial" panose="020B0604020202020204" pitchFamily="34" charset="0"/>
              <a:buChar char="•"/>
            </a:pPr>
            <a:endParaRPr lang="it-IT" sz="1000" dirty="0" smtClean="0">
              <a:solidFill>
                <a:srgbClr val="333333"/>
              </a:solidFill>
              <a:latin typeface="Arial" panose="020B0604020202020204" pitchFamily="34" charset="0"/>
              <a:hlinkClick r:id="rId3" tooltip="Disposizioni generali"/>
            </a:endParaRPr>
          </a:p>
          <a:p>
            <a:pPr>
              <a:buFont typeface="Arial" panose="020B0604020202020204" pitchFamily="34" charset="0"/>
              <a:buChar char="•"/>
            </a:pPr>
            <a:endParaRPr lang="it-IT" sz="1000" dirty="0">
              <a:solidFill>
                <a:srgbClr val="333333"/>
              </a:solidFill>
              <a:latin typeface="Arial" panose="020B0604020202020204" pitchFamily="34" charset="0"/>
              <a:hlinkClick r:id="rId3" tooltip="Disposizioni generali"/>
            </a:endParaRPr>
          </a:p>
          <a:p>
            <a:pPr>
              <a:buFont typeface="Arial" panose="020B0604020202020204" pitchFamily="34" charset="0"/>
              <a:buChar char="•"/>
            </a:pPr>
            <a:endParaRPr lang="it-IT" sz="1000" dirty="0" smtClean="0">
              <a:solidFill>
                <a:srgbClr val="333333"/>
              </a:solidFill>
              <a:latin typeface="Arial" panose="020B0604020202020204" pitchFamily="34" charset="0"/>
              <a:hlinkClick r:id="rId3" tooltip="Disposizioni generali"/>
            </a:endParaRPr>
          </a:p>
          <a:p>
            <a:pPr>
              <a:buFont typeface="Arial" panose="020B0604020202020204" pitchFamily="34" charset="0"/>
              <a:buChar char="•"/>
            </a:pPr>
            <a:endParaRPr lang="it-IT" sz="1000" dirty="0">
              <a:solidFill>
                <a:srgbClr val="333333"/>
              </a:solidFill>
              <a:latin typeface="Arial" panose="020B0604020202020204" pitchFamily="34" charset="0"/>
              <a:hlinkClick r:id="rId3" tooltip="Disposizioni generali"/>
            </a:endParaRPr>
          </a:p>
          <a:p>
            <a:pPr>
              <a:buFont typeface="Arial" panose="020B0604020202020204" pitchFamily="34" charset="0"/>
              <a:buChar char="•"/>
            </a:pPr>
            <a:endParaRPr lang="it-IT" sz="1000" dirty="0" smtClean="0">
              <a:solidFill>
                <a:srgbClr val="333333"/>
              </a:solidFill>
              <a:latin typeface="Arial" panose="020B0604020202020204" pitchFamily="34" charset="0"/>
              <a:hlinkClick r:id="rId3" tooltip="Disposizioni generali"/>
            </a:endParaRPr>
          </a:p>
          <a:p>
            <a:pPr>
              <a:buFont typeface="Arial" panose="020B0604020202020204" pitchFamily="34" charset="0"/>
              <a:buChar char="•"/>
            </a:pPr>
            <a:endParaRPr lang="it-IT" sz="1000" dirty="0">
              <a:solidFill>
                <a:srgbClr val="333333"/>
              </a:solidFill>
              <a:latin typeface="Arial" panose="020B0604020202020204" pitchFamily="34" charset="0"/>
              <a:hlinkClick r:id="rId3" tooltip="Disposizioni generali"/>
            </a:endParaRPr>
          </a:p>
          <a:p>
            <a:pPr>
              <a:buFont typeface="Arial" panose="020B0604020202020204" pitchFamily="34" charset="0"/>
              <a:buChar char="•"/>
            </a:pPr>
            <a:endParaRPr lang="it-IT" sz="1000" dirty="0" smtClean="0">
              <a:solidFill>
                <a:srgbClr val="333333"/>
              </a:solidFill>
              <a:latin typeface="Arial" panose="020B0604020202020204" pitchFamily="34" charset="0"/>
              <a:hlinkClick r:id="rId3" tooltip="Disposizioni generali"/>
            </a:endParaRPr>
          </a:p>
          <a:p>
            <a:pPr>
              <a:buFont typeface="Arial" panose="020B0604020202020204" pitchFamily="34" charset="0"/>
              <a:buChar char="•"/>
            </a:pPr>
            <a:endParaRPr lang="it-IT" sz="1000" dirty="0">
              <a:solidFill>
                <a:srgbClr val="333333"/>
              </a:solidFill>
              <a:latin typeface="Arial" panose="020B0604020202020204" pitchFamily="34" charset="0"/>
              <a:hlinkClick r:id="rId3" tooltip="Disposizioni generali"/>
            </a:endParaRPr>
          </a:p>
          <a:p>
            <a:endParaRPr lang="it-IT" sz="1000" dirty="0" smtClean="0">
              <a:solidFill>
                <a:srgbClr val="333333"/>
              </a:solidFill>
              <a:latin typeface="Arial" panose="020B0604020202020204" pitchFamily="34" charset="0"/>
              <a:hlinkClick r:id="rId3" tooltip="Disposizioni generali"/>
            </a:endParaRPr>
          </a:p>
          <a:p>
            <a:endParaRPr lang="it-IT" sz="1000" dirty="0" smtClean="0">
              <a:solidFill>
                <a:srgbClr val="333333"/>
              </a:solidFill>
              <a:latin typeface="Arial" panose="020B0604020202020204" pitchFamily="34" charset="0"/>
              <a:hlinkClick r:id="rId3" tooltip="Disposizioni generali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sz="1000" dirty="0" smtClean="0">
                <a:solidFill>
                  <a:srgbClr val="333333"/>
                </a:solidFill>
                <a:latin typeface="Arial" panose="020B0604020202020204" pitchFamily="34" charset="0"/>
                <a:hlinkClick r:id="rId3" tooltip="Disposizioni generali"/>
              </a:rPr>
              <a:t>Disposizioni 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3" tooltip="Disposizioni generali"/>
              </a:rPr>
              <a:t>generali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3" tooltip="Piano triennale per la prevenzione della corruzione e della trasparenza (PTPCT)"/>
              </a:rPr>
              <a:t>Piano triennale per la prevenzione della corruzione e della trasparenza (PTPCT)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4" tooltip="Atti generali"/>
              </a:rPr>
              <a:t>Atti generali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5" tooltip="Riferimenti normativi su organizzazione e attività"/>
              </a:rPr>
              <a:t>Riferimenti normativi su organizzazione e attività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6" tooltip="Atti amministrativi generali"/>
              </a:rPr>
              <a:t>Atti amministrativi generali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7" tooltip="Documenti di programmazione strategico-gestionale"/>
              </a:rPr>
              <a:t>Documenti di programmazione strategico-gestionale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8" tooltip="Statuti e leggi regionali"/>
              </a:rPr>
              <a:t>Statuti e leggi regionali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9" tooltip="Codice disciplinare e codice di condotta"/>
              </a:rPr>
              <a:t>Codice disciplinare e codice di condotta</a:t>
            </a:r>
            <a:endParaRPr lang="it-IT" sz="1000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10" tooltip="Oneri informativi per cittadini e imprese"/>
              </a:rPr>
              <a:t>Oneri informativi per cittadini e imprese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11" tooltip="Scadenziario obblighi amministrativi"/>
              </a:rPr>
              <a:t>Scadenziario obblighi amministrativi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12" tooltip="Oneri informativi per cittadini e imprese"/>
              </a:rPr>
              <a:t>Oneri informativi per cittadini e imprese</a:t>
            </a:r>
            <a:endParaRPr lang="it-IT" sz="1000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13" tooltip="Organizzazione"/>
              </a:rPr>
              <a:t>Organizzazione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14" tooltip="Titolari di incarichi politici, di amministrazione, di direzione o di governo"/>
              </a:rPr>
              <a:t>Titolari di incarichi politici, di amministrazione, di direzione o di governo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14" tooltip="Titolari di incarichi politici di cui all'art. 14, co. 1, del dlgs n. 33/2013"/>
              </a:rPr>
              <a:t>Titolari di incarichi politici di cui all'art. 14, co. 1, del </a:t>
            </a:r>
            <a:r>
              <a:rPr lang="it-IT" sz="1000" dirty="0" err="1">
                <a:solidFill>
                  <a:srgbClr val="333333"/>
                </a:solidFill>
                <a:latin typeface="Arial" panose="020B0604020202020204" pitchFamily="34" charset="0"/>
                <a:hlinkClick r:id="rId14" tooltip="Titolari di incarichi politici di cui all'art. 14, co. 1, del dlgs n. 33/2013"/>
              </a:rPr>
              <a:t>dlgs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14" tooltip="Titolari di incarichi politici di cui all'art. 14, co. 1, del dlgs n. 33/2013"/>
              </a:rPr>
              <a:t> n. 33/2013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15" tooltip="Titolari di incarichi di amministrazione, di direzione o di governo cui all'art. 14, co. 1 bis del dlgs n. 33/2013"/>
              </a:rPr>
              <a:t>Titolari di incarichi di amministrazione, di direzione o di governo cui all'art. 14, co. 1 bis del </a:t>
            </a:r>
            <a:r>
              <a:rPr lang="it-IT" sz="1000" dirty="0" err="1">
                <a:solidFill>
                  <a:srgbClr val="333333"/>
                </a:solidFill>
                <a:latin typeface="Arial" panose="020B0604020202020204" pitchFamily="34" charset="0"/>
                <a:hlinkClick r:id="rId15" tooltip="Titolari di incarichi di amministrazione, di direzione o di governo cui all'art. 14, co. 1 bis del dlgs n. 33/2013"/>
              </a:rPr>
              <a:t>dlgs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15" tooltip="Titolari di incarichi di amministrazione, di direzione o di governo cui all'art. 14, co. 1 bis del dlgs n. 33/2013"/>
              </a:rPr>
              <a:t> n. 33/2013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16" tooltip="Cessati dall'incarico"/>
              </a:rPr>
              <a:t>Cessati dall'incarico</a:t>
            </a:r>
            <a:endParaRPr lang="it-IT" sz="1000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17" tooltip="Sanzioni per mancata comunicazione dei dati"/>
              </a:rPr>
              <a:t>Sanzioni per mancata comunicazione dei dati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18" tooltip="Articolazione degli uffici"/>
              </a:rPr>
              <a:t>Articolazione degli uffici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19" tooltip="Organigramma"/>
              </a:rPr>
              <a:t>Organigramma</a:t>
            </a:r>
            <a:endParaRPr lang="it-IT" sz="1000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20" tooltip="Telefono e posta elettronica"/>
              </a:rPr>
              <a:t>Telefono e posta elettronica</a:t>
            </a:r>
            <a:endParaRPr lang="it-IT" sz="1000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21" tooltip="Consulenti e collaboratori"/>
              </a:rPr>
              <a:t>Consulenti e collaboratori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22" tooltip="Atti di incarico"/>
              </a:rPr>
              <a:t>Atti di incarico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23" tooltip="Storico Incarichi"/>
              </a:rPr>
              <a:t>Storico Incarichi</a:t>
            </a:r>
            <a:endParaRPr lang="it-IT" sz="1000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24" tooltip="Personale"/>
              </a:rPr>
              <a:t>Personale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25" tooltip="Incarichi amministrativi di vertice"/>
              </a:rPr>
              <a:t>Incarichi amministrativi di vertice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26" tooltip="Incarichi Dirigenziali"/>
              </a:rPr>
              <a:t>Incarichi Dirigenziali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27" tooltip="Posti di funzione disponibili"/>
              </a:rPr>
              <a:t>Posti di funzione disponibili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28" tooltip="Ruolo dirigenti"/>
              </a:rPr>
              <a:t>Ruolo dirigenti</a:t>
            </a:r>
            <a:endParaRPr lang="it-IT" sz="1000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29" tooltip="Dirigenti cessati"/>
              </a:rPr>
              <a:t>Dirigenti cessati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30" tooltip="Sanzioni per mancata comunicazione dei dati"/>
              </a:rPr>
              <a:t>Sanzioni per mancata comunicazione dei dati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31" tooltip="Posizioni organizzative"/>
              </a:rPr>
              <a:t>Posizioni organizzative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32" tooltip="Dotazione organica"/>
              </a:rPr>
              <a:t>Dotazione organica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32" tooltip="Conto annuale del personale"/>
              </a:rPr>
              <a:t>Conto annuale del personale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33" tooltip="Costo personale tempo indeterminato"/>
              </a:rPr>
              <a:t>Costo personale tempo indeterminato</a:t>
            </a:r>
            <a:endParaRPr lang="it-IT" sz="1000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34" tooltip="Personale non a tempo indeterminato"/>
              </a:rPr>
              <a:t>Personale non a tempo indeterminato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35" tooltip="Costo personale non a tempo indeterminato"/>
              </a:rPr>
              <a:t>Costo personale non a tempo indeterminato</a:t>
            </a:r>
            <a:endParaRPr lang="it-IT" sz="1000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36" tooltip="Tassi di assenza"/>
              </a:rPr>
              <a:t>Tassi di assenza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37" tooltip="Incarichi conferiti e autorizzati ai dipendenti (dirigenti e non dirigenti)"/>
              </a:rPr>
              <a:t>Incarichi conferiti e autorizzati ai dipendenti (dirigenti e non dirigenti)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38" tooltip="Contrattazione collettiva"/>
              </a:rPr>
              <a:t>Contrattazione collettiva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39" tooltip="Contrattazione integrativa"/>
              </a:rPr>
              <a:t>Contrattazione integrativa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40" tooltip="Costi contratti integrativi"/>
              </a:rPr>
              <a:t>Costi contratti integrativi</a:t>
            </a:r>
            <a:endParaRPr lang="it-IT" sz="1000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000" dirty="0" smtClean="0">
                <a:solidFill>
                  <a:srgbClr val="333333"/>
                </a:solidFill>
                <a:latin typeface="Arial" panose="020B0604020202020204" pitchFamily="34" charset="0"/>
                <a:hlinkClick r:id="rId41" tooltip="OIV"/>
              </a:rPr>
              <a:t>OIV</a:t>
            </a:r>
            <a:endParaRPr lang="it-IT" sz="1000" dirty="0">
              <a:solidFill>
                <a:srgbClr val="333333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8730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 sz="2800" dirty="0"/>
              <a:t>LEGGE 190/2012 - </a:t>
            </a:r>
            <a:r>
              <a:rPr lang="it-IT" altLang="it-IT" sz="2800" b="1" dirty="0"/>
              <a:t>Disposizioni per la prevenzione e la repressione della corruzione e dell'illegalità nella pubblica amministrazione</a:t>
            </a:r>
            <a:r>
              <a:rPr lang="it-IT" altLang="it-IT" sz="2800" dirty="0"/>
              <a:t> (1)</a:t>
            </a:r>
            <a:endParaRPr lang="it-IT" sz="2800" dirty="0"/>
          </a:p>
        </p:txBody>
      </p:sp>
      <p:pic>
        <p:nvPicPr>
          <p:cNvPr id="4" name="Segnaposto contenuto 3" descr="Cover &lt;strong&gt;Gazzetta&lt;/strong&gt; &lt;strong&gt;Ufficiale&lt;/strong&gt; | SGST srl - Sicurezza del lavoro - Privacy ...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9659" y="2069980"/>
            <a:ext cx="1814243" cy="2857500"/>
          </a:xfrm>
        </p:spPr>
      </p:pic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CasellaDiTesto 4"/>
          <p:cNvSpPr txBox="1"/>
          <p:nvPr/>
        </p:nvSpPr>
        <p:spPr>
          <a:xfrm rot="10800000" flipV="1">
            <a:off x="996462" y="2882417"/>
            <a:ext cx="790798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altLang="it-IT" dirty="0" smtClean="0"/>
              <a:t>Obiettivo </a:t>
            </a:r>
            <a:r>
              <a:rPr lang="it-IT" altLang="it-IT" dirty="0"/>
              <a:t>è la prevenzione e la repressione del fenomeno della corruzione attraverso un approccio multidisciplinare, nel quale gli strumenti sanzionatori si configurano solamente come alcuni dei fattori per la lotta alla corruzione e all’illegalità nell’azione amministrativa. Nello specifico si pongono a sostegno del provvedimento legislativo motivazioni di trasparenza e controllo proveniente dai cittadini e di adeguamento dell’ordinamento giuridico italiano agli standard internazionali </a:t>
            </a:r>
          </a:p>
        </p:txBody>
      </p:sp>
    </p:spTree>
    <p:extLst>
      <p:ext uri="{BB962C8B-B14F-4D97-AF65-F5344CB8AC3E}">
        <p14:creationId xmlns:p14="http://schemas.microsoft.com/office/powerpoint/2010/main" val="3679500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70</a:t>
            </a:fld>
            <a:endParaRPr lang="en-US"/>
          </a:p>
        </p:txBody>
      </p:sp>
      <p:sp>
        <p:nvSpPr>
          <p:cNvPr id="3" name="Rettangolo 2"/>
          <p:cNvSpPr/>
          <p:nvPr/>
        </p:nvSpPr>
        <p:spPr>
          <a:xfrm>
            <a:off x="3048000" y="-1049149"/>
            <a:ext cx="6096000" cy="67095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endParaRPr lang="it-IT" sz="1000" dirty="0" smtClean="0">
              <a:solidFill>
                <a:srgbClr val="333333"/>
              </a:solidFill>
              <a:latin typeface="Arial" panose="020B0604020202020204" pitchFamily="34" charset="0"/>
              <a:hlinkClick r:id="rId3" tooltip="Bandi di concorso"/>
            </a:endParaRPr>
          </a:p>
          <a:p>
            <a:pPr>
              <a:buFont typeface="Arial" panose="020B0604020202020204" pitchFamily="34" charset="0"/>
              <a:buChar char="•"/>
            </a:pPr>
            <a:endParaRPr lang="it-IT" sz="1000" dirty="0">
              <a:solidFill>
                <a:srgbClr val="333333"/>
              </a:solidFill>
              <a:latin typeface="Arial" panose="020B0604020202020204" pitchFamily="34" charset="0"/>
              <a:hlinkClick r:id="rId3" tooltip="Bandi di concorso"/>
            </a:endParaRPr>
          </a:p>
          <a:p>
            <a:pPr>
              <a:buFont typeface="Arial" panose="020B0604020202020204" pitchFamily="34" charset="0"/>
              <a:buChar char="•"/>
            </a:pPr>
            <a:endParaRPr lang="it-IT" sz="1000" dirty="0" smtClean="0">
              <a:solidFill>
                <a:srgbClr val="333333"/>
              </a:solidFill>
              <a:latin typeface="Arial" panose="020B0604020202020204" pitchFamily="34" charset="0"/>
              <a:hlinkClick r:id="rId3" tooltip="Bandi di concorso"/>
            </a:endParaRPr>
          </a:p>
          <a:p>
            <a:pPr>
              <a:buFont typeface="Arial" panose="020B0604020202020204" pitchFamily="34" charset="0"/>
              <a:buChar char="•"/>
            </a:pPr>
            <a:endParaRPr lang="it-IT" sz="1000" dirty="0">
              <a:solidFill>
                <a:srgbClr val="333333"/>
              </a:solidFill>
              <a:latin typeface="Arial" panose="020B0604020202020204" pitchFamily="34" charset="0"/>
              <a:hlinkClick r:id="rId3" tooltip="Bandi di concorso"/>
            </a:endParaRPr>
          </a:p>
          <a:p>
            <a:pPr>
              <a:buFont typeface="Arial" panose="020B0604020202020204" pitchFamily="34" charset="0"/>
              <a:buChar char="•"/>
            </a:pPr>
            <a:endParaRPr lang="it-IT" sz="1000" dirty="0" smtClean="0">
              <a:solidFill>
                <a:srgbClr val="333333"/>
              </a:solidFill>
              <a:latin typeface="Arial" panose="020B0604020202020204" pitchFamily="34" charset="0"/>
              <a:hlinkClick r:id="rId3" tooltip="Bandi di concorso"/>
            </a:endParaRPr>
          </a:p>
          <a:p>
            <a:pPr>
              <a:buFont typeface="Arial" panose="020B0604020202020204" pitchFamily="34" charset="0"/>
              <a:buChar char="•"/>
            </a:pPr>
            <a:endParaRPr lang="it-IT" sz="1000" dirty="0">
              <a:solidFill>
                <a:srgbClr val="333333"/>
              </a:solidFill>
              <a:latin typeface="Arial" panose="020B0604020202020204" pitchFamily="34" charset="0"/>
              <a:hlinkClick r:id="rId3" tooltip="Bandi di concorso"/>
            </a:endParaRPr>
          </a:p>
          <a:p>
            <a:pPr>
              <a:buFont typeface="Arial" panose="020B0604020202020204" pitchFamily="34" charset="0"/>
              <a:buChar char="•"/>
            </a:pPr>
            <a:endParaRPr lang="it-IT" sz="1000" dirty="0" smtClean="0">
              <a:solidFill>
                <a:srgbClr val="333333"/>
              </a:solidFill>
              <a:latin typeface="Arial" panose="020B0604020202020204" pitchFamily="34" charset="0"/>
              <a:hlinkClick r:id="rId3" tooltip="Bandi di concorso"/>
            </a:endParaRPr>
          </a:p>
          <a:p>
            <a:pPr>
              <a:buFont typeface="Arial" panose="020B0604020202020204" pitchFamily="34" charset="0"/>
              <a:buChar char="•"/>
            </a:pPr>
            <a:endParaRPr lang="it-IT" sz="1000" dirty="0" smtClean="0">
              <a:solidFill>
                <a:srgbClr val="333333"/>
              </a:solidFill>
              <a:latin typeface="Arial" panose="020B0604020202020204" pitchFamily="34" charset="0"/>
              <a:hlinkClick r:id="rId3" tooltip="Bandi di concorso"/>
            </a:endParaRPr>
          </a:p>
          <a:p>
            <a:pPr>
              <a:buFont typeface="Arial" panose="020B0604020202020204" pitchFamily="34" charset="0"/>
              <a:buChar char="•"/>
            </a:pPr>
            <a:endParaRPr lang="it-IT" sz="1000" dirty="0">
              <a:solidFill>
                <a:srgbClr val="333333"/>
              </a:solidFill>
              <a:latin typeface="Arial" panose="020B0604020202020204" pitchFamily="34" charset="0"/>
              <a:hlinkClick r:id="rId3" tooltip="Bandi di concorso"/>
            </a:endParaRPr>
          </a:p>
          <a:p>
            <a:pPr>
              <a:buFont typeface="Arial" panose="020B0604020202020204" pitchFamily="34" charset="0"/>
              <a:buChar char="•"/>
            </a:pPr>
            <a:endParaRPr lang="it-IT" sz="1000" dirty="0" smtClean="0">
              <a:solidFill>
                <a:srgbClr val="333333"/>
              </a:solidFill>
              <a:latin typeface="Arial" panose="020B0604020202020204" pitchFamily="34" charset="0"/>
              <a:hlinkClick r:id="rId3" tooltip="Bandi di concorso"/>
            </a:endParaRPr>
          </a:p>
          <a:p>
            <a:pPr>
              <a:buFont typeface="Arial" panose="020B0604020202020204" pitchFamily="34" charset="0"/>
              <a:buChar char="•"/>
            </a:pPr>
            <a:endParaRPr lang="it-IT" sz="1000" dirty="0">
              <a:solidFill>
                <a:srgbClr val="333333"/>
              </a:solidFill>
              <a:latin typeface="Arial" panose="020B0604020202020204" pitchFamily="34" charset="0"/>
              <a:hlinkClick r:id="rId3" tooltip="Bandi di concorso"/>
            </a:endParaRPr>
          </a:p>
          <a:p>
            <a:pPr>
              <a:buFont typeface="Arial" panose="020B0604020202020204" pitchFamily="34" charset="0"/>
              <a:buChar char="•"/>
            </a:pPr>
            <a:endParaRPr lang="it-IT" sz="1000" dirty="0" smtClean="0">
              <a:solidFill>
                <a:srgbClr val="333333"/>
              </a:solidFill>
              <a:latin typeface="Arial" panose="020B0604020202020204" pitchFamily="34" charset="0"/>
              <a:hlinkClick r:id="rId3" tooltip="Bandi di concorso"/>
            </a:endParaRPr>
          </a:p>
          <a:p>
            <a:pPr>
              <a:buFont typeface="Arial" panose="020B0604020202020204" pitchFamily="34" charset="0"/>
              <a:buChar char="•"/>
            </a:pPr>
            <a:endParaRPr lang="it-IT" sz="1000" dirty="0">
              <a:solidFill>
                <a:srgbClr val="333333"/>
              </a:solidFill>
              <a:latin typeface="Arial" panose="020B0604020202020204" pitchFamily="34" charset="0"/>
              <a:hlinkClick r:id="rId3" tooltip="Bandi di concorso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sz="1000" dirty="0" smtClean="0">
                <a:solidFill>
                  <a:srgbClr val="333333"/>
                </a:solidFill>
                <a:latin typeface="Arial" panose="020B0604020202020204" pitchFamily="34" charset="0"/>
                <a:hlinkClick r:id="rId3" tooltip="Bandi di concorso"/>
              </a:rPr>
              <a:t>Bandi 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3" tooltip="Bandi di concorso"/>
              </a:rPr>
              <a:t>di concorso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4" tooltip="Performance"/>
              </a:rPr>
              <a:t>Performance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5" tooltip="Sistema di misurazione e valutazione della Performance"/>
              </a:rPr>
              <a:t>Sistema di misurazione e valutazione della Performance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6" tooltip="Piano della performance"/>
              </a:rPr>
              <a:t>Piano della performance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7" tooltip="Relazione sulla performance"/>
              </a:rPr>
              <a:t>Relazione sulla performance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8" tooltip="Ammontare complessivo dei premi"/>
              </a:rPr>
              <a:t>Ammontare complessivo dei premi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9" tooltip="Dati relativi ai premi"/>
              </a:rPr>
              <a:t>Dati relativi ai premi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10" tooltip="Benessere organizzativo"/>
              </a:rPr>
              <a:t>Benessere organizzativo</a:t>
            </a:r>
            <a:endParaRPr lang="it-IT" sz="1000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11" tooltip="Enti controllati"/>
              </a:rPr>
              <a:t>Enti controllati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12" tooltip="Enti pubblici vigilati"/>
              </a:rPr>
              <a:t>Enti pubblici vigilati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13" tooltip="Società partecipate"/>
              </a:rPr>
              <a:t>Società partecipate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14" tooltip="Enti di diritto privato controllati"/>
              </a:rPr>
              <a:t>Enti di diritto privato controllati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15" tooltip="Rappresentazione grafica"/>
              </a:rPr>
              <a:t>Rappresentazione grafica</a:t>
            </a:r>
            <a:endParaRPr lang="it-IT" sz="1000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16" tooltip="Attività e procedimenti"/>
              </a:rPr>
              <a:t>Attività e procedimenti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17" tooltip="Dati aggregati attività amministrative"/>
              </a:rPr>
              <a:t>Dati aggregati attività amministrative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18" tooltip="Tipologia di  procedimento"/>
              </a:rPr>
              <a:t>Tipologia di procedimento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19" tooltip="Monitoraggio tempi procedimento"/>
              </a:rPr>
              <a:t>Monitoraggio tempi procedimento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20" tooltip="Dichiarazioni sostitutive e acquisizione d'ufficio dei dati"/>
              </a:rPr>
              <a:t>Dichiarazioni sostitutive e acquisizione d'ufficio dei dati</a:t>
            </a:r>
            <a:endParaRPr lang="it-IT" sz="1000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21" tooltip="Provvedimenti"/>
              </a:rPr>
              <a:t>Provvedimenti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21" tooltip="Provvedimenti organi indirizzo-politico"/>
              </a:rPr>
              <a:t>Provvedimenti organi indirizzo-politico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22" tooltip="Provvedimenti dirigenti"/>
              </a:rPr>
              <a:t>Provvedimenti dirigenti</a:t>
            </a:r>
            <a:endParaRPr lang="it-IT" sz="1000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23" tooltip="Controlli sulle imprese"/>
              </a:rPr>
              <a:t>Controlli sulle imprese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24" tooltip="Bandi di gara e contratti"/>
              </a:rPr>
              <a:t>Bandi di gara e contratti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24" tooltip="Informazioni sulle singole procedure"/>
              </a:rPr>
              <a:t>Informazioni sulle singole procedure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25" tooltip="Atti delle amministrazioni aggiudicatrici e degli enti aggiudicatori distintamente per ogni procedura"/>
              </a:rPr>
              <a:t>Atti delle amministrazioni aggiudicatrici e degli enti aggiudicatori distintamente per ogni procedura</a:t>
            </a:r>
            <a:endParaRPr lang="it-IT" sz="1000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26" tooltip="Sovvenzioni, contributi, sussidi, vantaggi economici"/>
              </a:rPr>
              <a:t>Sovvenzioni, contributi, sussidi, vantaggi economici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26" tooltip="Criteri e modalità"/>
              </a:rPr>
              <a:t>Criteri e modalità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27" tooltip="Atti di concessione"/>
              </a:rPr>
              <a:t>Atti di concessione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28" tooltip="Albo dei beneficiari"/>
              </a:rPr>
              <a:t>Albo dei beneficiari</a:t>
            </a:r>
            <a:endParaRPr lang="it-IT" sz="1000" b="0" dirty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2524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10003975" y="6442533"/>
            <a:ext cx="1312025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71</a:t>
            </a:fld>
            <a:endParaRPr lang="en-US" dirty="0"/>
          </a:p>
        </p:txBody>
      </p:sp>
      <p:sp>
        <p:nvSpPr>
          <p:cNvPr id="3" name="Rettangolo 2"/>
          <p:cNvSpPr/>
          <p:nvPr/>
        </p:nvSpPr>
        <p:spPr>
          <a:xfrm>
            <a:off x="2405397" y="-64066"/>
            <a:ext cx="9021692" cy="6878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sz="700" dirty="0" smtClean="0"/>
          </a:p>
          <a:p>
            <a:endParaRPr lang="it-IT" sz="700" dirty="0"/>
          </a:p>
          <a:p>
            <a:pPr lvl="1"/>
            <a:endParaRPr lang="it-IT" sz="1000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3" tooltip="Bilanci"/>
              </a:rPr>
              <a:t>Bilanci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3" tooltip="Bilancio preventivo e consuntivo"/>
              </a:rPr>
              <a:t>Bilancio preventivo e consuntivo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4" tooltip="Piano degli indicatori e risultati attesi di bilancio"/>
              </a:rPr>
              <a:t>Piano degli indicatori e risultati attesi di bilancio</a:t>
            </a:r>
            <a:endParaRPr lang="it-IT" sz="1000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5" tooltip="Beni immobili e gestione patrimonio"/>
              </a:rPr>
              <a:t>Beni immobili e gestione patrimonio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5" tooltip="Patrimonio immobiliare"/>
              </a:rPr>
              <a:t>Patrimonio immobiliare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6" tooltip="Canoni di locazione o affitto"/>
              </a:rPr>
              <a:t>Canoni di locazione o affitto</a:t>
            </a:r>
            <a:endParaRPr lang="it-IT" sz="1000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7" tooltip="Controlli e rilievi sull'amministrazione"/>
              </a:rPr>
              <a:t>Controlli e rilievi sull'amministrazione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8" tooltip="Organismi indipendenti di valutazione, nuclei di valutazione o altri organismi con funzioni analoghe"/>
              </a:rPr>
              <a:t>Organismi indipendenti di valutazione, nuclei di valutazione o altri organismi con funzioni analoghe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9" tooltip="Organi di revisione amministrativa e contabile"/>
              </a:rPr>
              <a:t>Organi di revisione amministrativa e contabile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10" tooltip="Corte dei conti"/>
              </a:rPr>
              <a:t>Corte dei conti</a:t>
            </a:r>
            <a:endParaRPr lang="it-IT" sz="1000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11" tooltip="Servizi erogati"/>
              </a:rPr>
              <a:t>Servizi erogati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12" tooltip="Carta dei servizi e standard di qualità"/>
              </a:rPr>
              <a:t>Carta dei servizi e standard di qualità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13" tooltip="Class action"/>
              </a:rPr>
              <a:t>Class </a:t>
            </a:r>
            <a:r>
              <a:rPr lang="it-IT" sz="1000" dirty="0" err="1">
                <a:solidFill>
                  <a:srgbClr val="333333"/>
                </a:solidFill>
                <a:latin typeface="Arial" panose="020B0604020202020204" pitchFamily="34" charset="0"/>
                <a:hlinkClick r:id="rId13" tooltip="Class action"/>
              </a:rPr>
              <a:t>action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14" tooltip="Costi contabilizzati"/>
              </a:rPr>
              <a:t>Costi contabilizzati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15" tooltip="Servizi in rete"/>
              </a:rPr>
              <a:t>Servizi in rete</a:t>
            </a:r>
            <a:endParaRPr lang="it-IT" sz="1000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16" tooltip="Pagamenti dell'amministrazione"/>
              </a:rPr>
              <a:t>Pagamenti dell'amministrazione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16" tooltip="Dati sui pagamenti"/>
              </a:rPr>
              <a:t>Dati sui pagamenti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17" tooltip="Indicatore di tempestività dei pagamenti"/>
              </a:rPr>
              <a:t>Indicatore di tempestività dei pagamenti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18" tooltip="IBAN e pagamenti informatici"/>
              </a:rPr>
              <a:t>IBAN e pagamenti informatici</a:t>
            </a:r>
            <a:endParaRPr lang="it-IT" sz="1000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19" tooltip="Opere pubbliche"/>
              </a:rPr>
              <a:t>Opere pubbliche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19" tooltip="Atti di programmazione delle opere pubbliche"/>
              </a:rPr>
              <a:t>Atti di programmazione delle opere pubbliche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20" tooltip="Tempi costi e indicatori di realizzazione delle opere pubbliche"/>
              </a:rPr>
              <a:t>Tempi costi e indicatori di realizzazione delle opere pubbliche</a:t>
            </a:r>
            <a:endParaRPr lang="it-IT" sz="1000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21" tooltip="Pianificazione e governo del territorio"/>
              </a:rPr>
              <a:t>Pianificazione e governo del territorio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22" tooltip="Informazioni ambientali"/>
              </a:rPr>
              <a:t>Informazioni ambientali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23" tooltip="Interventi straordinari e di emergenze"/>
              </a:rPr>
              <a:t>Interventi straordinari e di emergenze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24" tooltip="Altri contenuti - Corruzione"/>
              </a:rPr>
              <a:t>Altri contenuti - Corruzione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25" tooltip="Prevenzione della Corruzione"/>
              </a:rPr>
              <a:t>Prevenzione della Corruzione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26" tooltip="Piano triennale di prevenzione della corruzione 2014-2016"/>
              </a:rPr>
              <a:t>Piano triennale di prevenzione della corruzione 2014-2016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27" tooltip="Responsabile della prevenzione della corruzione e della trasparenza"/>
              </a:rPr>
              <a:t>Responsabile della prevenzione della corruzione e della trasparenza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28" tooltip="Relazione del responsabile della prevenzione della corruzione e della trasparenza"/>
              </a:rPr>
              <a:t>Relazione del responsabile della prevenzione della corruzione e della trasparenza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29" tooltip="Provvedimenti adottati dall'A.N.AC. ed atti di adeguamento a tali provvedimenti"/>
              </a:rPr>
              <a:t>Provvedimenti adottati dall'A.N.AC. ed atti di adeguamento a tali provvedimenti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30" tooltip="Atti di accertamento delle violazioni"/>
              </a:rPr>
              <a:t>Atti di accertamento delle violazioni</a:t>
            </a:r>
            <a:endParaRPr lang="it-IT" sz="1000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31" tooltip="Altri contenuti - Accesso civico"/>
              </a:rPr>
              <a:t>Altri contenuti - Accesso civico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32" tooltip="Accesso civico "/>
              </a:rPr>
              <a:t>Accesso civico "semplice" concernente dati, documenti e informazioni soggetti a pubblicazione obbligatoria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33" tooltip="Accesso civico "/>
              </a:rPr>
              <a:t>Accesso civico "generalizzato" concernente dati e documenti ulteriori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34" tooltip="Registro degli accessi"/>
              </a:rPr>
              <a:t>Registro degli accessi</a:t>
            </a:r>
            <a:endParaRPr lang="it-IT" sz="1000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35" tooltip="Altri contenuti - Accessibilità e Catalogo di dati, metadati e banche dati"/>
              </a:rPr>
              <a:t>Altri contenuti - Accessibilità e Catalogo di dati, metadati e banche dati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36" tooltip="Regolamenti"/>
              </a:rPr>
              <a:t>Regolamenti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37" tooltip="Obiettivi di accessibilità"/>
              </a:rPr>
              <a:t>Obiettivi di accessibilità</a:t>
            </a:r>
            <a:endParaRPr lang="it-IT" sz="1000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38" tooltip="Altri contenuti - Dati ulteriori"/>
              </a:rPr>
              <a:t>Altri contenuti - Dati ulteriori</a:t>
            </a: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rgbClr val="333333"/>
                </a:solidFill>
                <a:latin typeface="Arial" panose="020B0604020202020204" pitchFamily="34" charset="0"/>
                <a:hlinkClick r:id="rId38" tooltip="Dati ulteriori"/>
              </a:rPr>
              <a:t>Dati ulteriori</a:t>
            </a:r>
            <a:endParaRPr lang="it-IT" sz="1000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endParaRPr lang="it-IT" sz="700" dirty="0"/>
          </a:p>
        </p:txBody>
      </p:sp>
    </p:spTree>
    <p:extLst>
      <p:ext uri="{BB962C8B-B14F-4D97-AF65-F5344CB8AC3E}">
        <p14:creationId xmlns:p14="http://schemas.microsoft.com/office/powerpoint/2010/main" val="3466129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altLang="it-IT" sz="3600" dirty="0"/>
              <a:t>Pubblicità e diritto alla </a:t>
            </a:r>
            <a:r>
              <a:rPr lang="it-IT" altLang="it-IT" sz="3600" dirty="0" smtClean="0"/>
              <a:t>conoscibilità</a:t>
            </a:r>
            <a:endParaRPr lang="it-IT" sz="3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it-IT" altLang="it-IT" dirty="0" smtClean="0"/>
              <a:t>Art. 3. comma 1, D. </a:t>
            </a:r>
            <a:r>
              <a:rPr lang="it-IT" altLang="it-IT" dirty="0" err="1" smtClean="0"/>
              <a:t>Lgs</a:t>
            </a:r>
            <a:r>
              <a:rPr lang="it-IT" altLang="it-IT" dirty="0" smtClean="0"/>
              <a:t>. 33/2013</a:t>
            </a:r>
          </a:p>
          <a:p>
            <a:pPr algn="just"/>
            <a:endParaRPr lang="it-IT" altLang="it-IT" dirty="0"/>
          </a:p>
          <a:p>
            <a:pPr algn="just"/>
            <a:r>
              <a:rPr lang="it-IT" altLang="it-IT" sz="2400" dirty="0"/>
              <a:t>Tutti i documenti, le informazioni e i dati oggetto di accesso civico, </a:t>
            </a:r>
            <a:r>
              <a:rPr lang="it-IT" altLang="it-IT" sz="2400" dirty="0" smtClean="0"/>
              <a:t>ivi compresi </a:t>
            </a:r>
            <a:r>
              <a:rPr lang="it-IT" altLang="it-IT" sz="2400" dirty="0"/>
              <a:t>quelli oggetto di pubblicazione </a:t>
            </a:r>
            <a:r>
              <a:rPr lang="it-IT" altLang="it-IT" sz="2400" dirty="0" smtClean="0"/>
              <a:t>obbligatoria ai sensi della normativa vigente, </a:t>
            </a:r>
            <a:r>
              <a:rPr lang="it-IT" altLang="it-IT" sz="2400" dirty="0"/>
              <a:t>sono pubblici e chiunque ha diritto di conoscerli, di fruirne gratuitamente, di </a:t>
            </a:r>
            <a:r>
              <a:rPr lang="it-IT" altLang="it-IT" sz="2400" dirty="0" smtClean="0"/>
              <a:t>utilizzarli e riutilizzarli ai sensi dell’art. 7</a:t>
            </a:r>
            <a:endParaRPr lang="it-IT" altLang="it-IT" sz="2400" dirty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439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/>
              <a:t>Qualità delle informazioni e formato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90000"/>
              </a:lnSpc>
              <a:defRPr/>
            </a:pPr>
            <a:r>
              <a:rPr lang="it-IT" altLang="it-IT" sz="1600" dirty="0"/>
              <a:t>I dati pubblicati devono</a:t>
            </a:r>
            <a:r>
              <a:rPr lang="it-IT" altLang="it-IT" sz="1600" dirty="0" smtClean="0"/>
              <a:t>:</a:t>
            </a:r>
            <a:endParaRPr lang="it-IT" altLang="it-IT" sz="1600" dirty="0"/>
          </a:p>
          <a:p>
            <a:pPr>
              <a:lnSpc>
                <a:spcPct val="90000"/>
              </a:lnSpc>
              <a:buFontTx/>
              <a:buChar char="-"/>
              <a:defRPr/>
            </a:pPr>
            <a:r>
              <a:rPr lang="it-IT" altLang="it-IT" sz="1600" dirty="0"/>
              <a:t>Garantirne l’integrità</a:t>
            </a:r>
          </a:p>
          <a:p>
            <a:pPr>
              <a:lnSpc>
                <a:spcPct val="90000"/>
              </a:lnSpc>
              <a:buFontTx/>
              <a:buChar char="-"/>
              <a:defRPr/>
            </a:pPr>
            <a:r>
              <a:rPr lang="it-IT" altLang="it-IT" sz="1600" dirty="0"/>
              <a:t>Essere costantemente e tempestivamente aggiornati</a:t>
            </a:r>
          </a:p>
          <a:p>
            <a:pPr>
              <a:lnSpc>
                <a:spcPct val="90000"/>
              </a:lnSpc>
              <a:buFontTx/>
              <a:buChar char="-"/>
              <a:defRPr/>
            </a:pPr>
            <a:r>
              <a:rPr lang="it-IT" altLang="it-IT" sz="1600" dirty="0"/>
              <a:t>Essere completi e facilmente accessibili</a:t>
            </a:r>
          </a:p>
          <a:p>
            <a:pPr>
              <a:lnSpc>
                <a:spcPct val="90000"/>
              </a:lnSpc>
              <a:buFontTx/>
              <a:buChar char="-"/>
              <a:defRPr/>
            </a:pPr>
            <a:r>
              <a:rPr lang="it-IT" altLang="it-IT" sz="1600" dirty="0"/>
              <a:t>Essere conformi agli originali in possesso della P.A.</a:t>
            </a:r>
          </a:p>
          <a:p>
            <a:pPr>
              <a:lnSpc>
                <a:spcPct val="90000"/>
              </a:lnSpc>
              <a:buFontTx/>
              <a:buChar char="-"/>
              <a:defRPr/>
            </a:pPr>
            <a:r>
              <a:rPr lang="it-IT" altLang="it-IT" sz="1600" dirty="0"/>
              <a:t>Deve essere indicata la provenienza</a:t>
            </a:r>
          </a:p>
          <a:p>
            <a:pPr>
              <a:lnSpc>
                <a:spcPct val="90000"/>
              </a:lnSpc>
              <a:buFontTx/>
              <a:buChar char="-"/>
              <a:defRPr/>
            </a:pPr>
            <a:r>
              <a:rPr lang="it-IT" altLang="it-IT" sz="1600" dirty="0"/>
              <a:t>Devono essere pubblicati in formato aperto </a:t>
            </a:r>
          </a:p>
          <a:p>
            <a:pPr>
              <a:lnSpc>
                <a:spcPct val="90000"/>
              </a:lnSpc>
              <a:buFontTx/>
              <a:buChar char="-"/>
              <a:defRPr/>
            </a:pPr>
            <a:r>
              <a:rPr lang="it-IT" altLang="it-IT" sz="1600" dirty="0"/>
              <a:t>Devono essere </a:t>
            </a:r>
            <a:r>
              <a:rPr lang="it-IT" altLang="it-IT" sz="1600" dirty="0" smtClean="0"/>
              <a:t>riutilizzabili</a:t>
            </a:r>
          </a:p>
          <a:p>
            <a:pPr marL="0" indent="0">
              <a:lnSpc>
                <a:spcPct val="90000"/>
              </a:lnSpc>
              <a:buNone/>
              <a:defRPr/>
            </a:pPr>
            <a:endParaRPr lang="it-IT" altLang="it-IT" sz="1400" dirty="0" smtClean="0"/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it-IT" altLang="it-IT" sz="1400" dirty="0" smtClean="0"/>
              <a:t>N.B.: l’esigenza di assicurare una adeguata qualità delle informazioni da pubblicare non può costituire motivo per omettere o ritardare la</a:t>
            </a: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it-IT" altLang="it-IT" sz="1400" dirty="0"/>
              <a:t> </a:t>
            </a:r>
            <a:r>
              <a:rPr lang="it-IT" altLang="it-IT" sz="1400" dirty="0" smtClean="0"/>
              <a:t>         pubblicazione dei dati, delle informazioni e dei documenti</a:t>
            </a:r>
            <a:endParaRPr lang="it-IT" altLang="it-IT" sz="1400" dirty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0972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altLang="it-IT" dirty="0"/>
              <a:t>DEFINIZIONE DI FORMATO APERTO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defRPr/>
            </a:pPr>
            <a:r>
              <a:rPr lang="it-IT" altLang="it-IT" dirty="0"/>
              <a:t>Gli enti pubblici devono rendere disponibili in file in formato </a:t>
            </a:r>
            <a:r>
              <a:rPr lang="it-IT" altLang="it-IT" b="1" dirty="0"/>
              <a:t>aperto</a:t>
            </a:r>
            <a:r>
              <a:rPr lang="it-IT" altLang="it-IT" dirty="0"/>
              <a:t> e </a:t>
            </a:r>
            <a:r>
              <a:rPr lang="it-IT" altLang="it-IT" b="1" dirty="0" smtClean="0"/>
              <a:t>accessibile </a:t>
            </a:r>
            <a:r>
              <a:rPr lang="it-IT" altLang="it-IT" dirty="0" smtClean="0"/>
              <a:t>(art. 7 D. </a:t>
            </a:r>
            <a:r>
              <a:rPr lang="it-IT" altLang="it-IT" dirty="0" err="1" smtClean="0"/>
              <a:t>Lgs</a:t>
            </a:r>
            <a:r>
              <a:rPr lang="it-IT" altLang="it-IT" dirty="0" smtClean="0"/>
              <a:t>. 33/2013)</a:t>
            </a:r>
            <a:endParaRPr lang="it-IT" altLang="it-IT" dirty="0"/>
          </a:p>
          <a:p>
            <a:pPr algn="just">
              <a:defRPr/>
            </a:pPr>
            <a:endParaRPr lang="it-IT" altLang="it-IT" dirty="0"/>
          </a:p>
          <a:p>
            <a:pPr algn="just">
              <a:defRPr/>
            </a:pPr>
            <a:r>
              <a:rPr lang="it-IT" altLang="it-IT" dirty="0"/>
              <a:t>La normativa italiana, in linea con le direttive europee, definisce nell'art. 68, comma 3, del CAD (Codice dell’amministrazione digitale) un formato dei dati di tipo aperto, “</a:t>
            </a:r>
            <a:r>
              <a:rPr lang="it-IT" altLang="it-IT" b="1" dirty="0"/>
              <a:t>un formato di dati reso pubblico, documentato esaustivamente e neutro rispetto agli strumenti tecnologici necessari per la fruizione dei dati stessi</a:t>
            </a:r>
            <a:r>
              <a:rPr lang="it-IT" altLang="it-IT" dirty="0"/>
              <a:t>”</a:t>
            </a:r>
          </a:p>
          <a:p>
            <a:pPr marL="0" indent="0" algn="just">
              <a:buNone/>
              <a:defRPr/>
            </a:pPr>
            <a:endParaRPr lang="it-IT" altLang="it-IT" dirty="0"/>
          </a:p>
          <a:p>
            <a:pPr algn="just">
              <a:defRPr/>
            </a:pPr>
            <a:r>
              <a:rPr lang="it-IT" altLang="it-IT" dirty="0"/>
              <a:t>Un formato aperto, in informatica, indica </a:t>
            </a:r>
            <a:r>
              <a:rPr lang="it-IT" altLang="it-IT" b="1" dirty="0"/>
              <a:t>una specifica tecnica </a:t>
            </a:r>
            <a:r>
              <a:rPr lang="it-IT" altLang="it-IT" dirty="0"/>
              <a:t>di pubblico dominio, utilizzata per la descrizione e l'archiviazione di dati digitali </a:t>
            </a:r>
            <a:r>
              <a:rPr lang="it-IT" altLang="it-IT" b="1" dirty="0"/>
              <a:t>libera da restrizioni legali per il suo utilizzo.</a:t>
            </a:r>
            <a:r>
              <a:rPr lang="it-IT" altLang="it-IT" dirty="0"/>
              <a:t> L'obiettivo principale dei formati aperti è garantire l'accesso ai dati nel lungo periodo senza incertezza presente e futura riguardo ai diritti legali o le specifiche tecniche (interoperabilità).  (Wikipedia)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2733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altLang="it-IT" sz="3200" dirty="0"/>
              <a:t>DECORRENZA E DURATA DELL’OBBLIGO   DI   PUBBLICAZIONE</a:t>
            </a:r>
            <a:endParaRPr lang="it-IT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it-IT" altLang="it-IT" sz="2400" dirty="0"/>
              <a:t>I DOCUMENTI OGGETTO DI PUBBLICAZIONE  DEVONO ESSERE PUBBLICATI TEMPESTIVAMENTE E MANTENUTI IN PUBBLICAZIONE PER  5 ANNI (</a:t>
            </a:r>
            <a:r>
              <a:rPr lang="it-IT" altLang="it-IT" sz="2400" dirty="0" smtClean="0"/>
              <a:t>l’ANAC </a:t>
            </a:r>
            <a:r>
              <a:rPr lang="it-IT" altLang="it-IT" sz="2400" dirty="0"/>
              <a:t>individua i casi in cui la durata di pubblicazione può essere inferiore)</a:t>
            </a:r>
          </a:p>
          <a:p>
            <a:pPr algn="just"/>
            <a:endParaRPr lang="it-IT" altLang="it-IT" sz="2400" dirty="0"/>
          </a:p>
          <a:p>
            <a:pPr algn="just"/>
            <a:r>
              <a:rPr lang="it-IT" altLang="it-IT" sz="2400" dirty="0"/>
              <a:t>DEVONO ESSERE COSTANTEMENTE AGGIORNATI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8316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 smtClean="0"/>
              <a:t>Regole e limiti della trasparenza</a:t>
            </a:r>
            <a:endParaRPr lang="it-IT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97280" y="1646238"/>
            <a:ext cx="10058400" cy="4334743"/>
          </a:xfrm>
        </p:spPr>
        <p:txBody>
          <a:bodyPr>
            <a:normAutofit fontScale="62500" lnSpcReduction="20000"/>
          </a:bodyPr>
          <a:lstStyle/>
          <a:p>
            <a:r>
              <a:rPr lang="it-IT" b="1" dirty="0"/>
              <a:t>Art. 7-bis. </a:t>
            </a:r>
            <a:r>
              <a:rPr lang="it-IT" b="1" dirty="0" smtClean="0"/>
              <a:t>D. </a:t>
            </a:r>
            <a:r>
              <a:rPr lang="it-IT" b="1" dirty="0" err="1" smtClean="0"/>
              <a:t>Lgs</a:t>
            </a:r>
            <a:r>
              <a:rPr lang="it-IT" b="1" dirty="0" smtClean="0"/>
              <a:t>. 33/2013 - </a:t>
            </a:r>
            <a:r>
              <a:rPr lang="it-IT" i="1" dirty="0" smtClean="0"/>
              <a:t>(introdotto </a:t>
            </a:r>
            <a:r>
              <a:rPr lang="it-IT" i="1" dirty="0"/>
              <a:t>dall'art. 7 del d.lgs. n. 97 del 2016</a:t>
            </a:r>
            <a:r>
              <a:rPr lang="it-IT" i="1" dirty="0" smtClean="0"/>
              <a:t>)</a:t>
            </a:r>
            <a:endParaRPr lang="it-IT" b="1" dirty="0" smtClean="0"/>
          </a:p>
          <a:p>
            <a:r>
              <a:rPr lang="it-IT" b="1" dirty="0" smtClean="0"/>
              <a:t>Riutilizzo </a:t>
            </a:r>
            <a:r>
              <a:rPr lang="it-IT" b="1" dirty="0"/>
              <a:t>dei dati pubblicati</a:t>
            </a:r>
            <a:br>
              <a:rPr lang="it-IT" b="1" dirty="0"/>
            </a:br>
            <a:r>
              <a:rPr lang="it-IT" dirty="0" smtClean="0"/>
              <a:t>1</a:t>
            </a:r>
            <a:r>
              <a:rPr lang="it-IT" dirty="0"/>
              <a:t>. Gli obblighi di pubblicazione dei dati personali diversi dai dati sensibili e dai dati </a:t>
            </a:r>
            <a:r>
              <a:rPr lang="it-IT" dirty="0" smtClean="0"/>
              <a:t>giudiziari comportano </a:t>
            </a:r>
            <a:r>
              <a:rPr lang="it-IT" dirty="0"/>
              <a:t>la possibilità di una diffusione dei dati medesimi attraverso siti istituzionali, nonché il loro trattamento secondo modalità che ne consentono la indicizzazione e la rintracciabilità tramite i motori di ricerca web ed il loro riutilizzo ai sensi dell'articolo 7 nel rispetto dei principi sul trattamento dei dati personali. </a:t>
            </a:r>
          </a:p>
          <a:p>
            <a:r>
              <a:rPr lang="it-IT" dirty="0"/>
              <a:t>2. La pubblicazione nei siti istituzionali, in attuazione del presente decreto, di dati relativi a titolari di organi di indirizzo politico e di uffici o incarichi di diretta collaborazione, nonché a dirigenti titolari degli organi amministrativi è finalizzata alla realizzazione della trasparenza pubblica, che integra una finalità di rilevante interesse pubblico nel rispetto della disciplina in materia di protezione dei dati personali. </a:t>
            </a:r>
          </a:p>
          <a:p>
            <a:r>
              <a:rPr lang="it-IT" dirty="0"/>
              <a:t>3. Le pubbliche amministrazioni possono disporre la pubblicazione nel proprio sito istituzionale di dati, informazioni e documenti che non hanno l'obbligo di pubblicare ai sensi del presente decreto o sulla base di specifica previsione di legge o regolamento, nel rispetto dei limiti indicati dall'articolo 5-bis, procedendo alla indicazione in forma anonima dei dati personali eventualmente presenti. </a:t>
            </a:r>
          </a:p>
          <a:p>
            <a:r>
              <a:rPr lang="it-IT" dirty="0"/>
              <a:t>4. Nei casi in cui norme di legge o di regolamento prevedano la pubblicazione di atti o documenti, le pubbliche amministrazioni provvedono a rendere non intelligibili i dati personali non pertinenti o, se sensibili o giudiziari, non indispensabili rispetto alle specifiche finalità di trasparenza della pubblicazione. </a:t>
            </a:r>
          </a:p>
          <a:p>
            <a:r>
              <a:rPr lang="it-IT" dirty="0"/>
              <a:t>5. Le notizie concernenti lo svolgimento delle prestazioni di chiunque sia addetto a una funzione pubblica e la relativa valutazione sono rese accessibili dall'amministrazione di appartenenza. Non sono invece ostensibili, se non nei casi previsti dalla legge, le notizie concernenti la natura delle infermità e degli impedimenti personali o familiari che causino l'astensione dal lavoro, nonché le componenti della valutazione o le notizie concernenti il rapporto di lavoro tra il predetto dipendente e l'amministrazione, idonee a rivelare taluna delle informazioni di cui all'articolo 4, comma 1, lettera d), del decreto legislativo 30 giugno 2003, n. 196. 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7550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/>
              <a:t>SANZIONI PER CASI SPECIFICI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639019" y="2219864"/>
            <a:ext cx="9864004" cy="3571337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80000"/>
              </a:lnSpc>
              <a:defRPr/>
            </a:pPr>
            <a:r>
              <a:rPr lang="it-IT" altLang="it-IT" dirty="0" smtClean="0"/>
              <a:t>Mancata o incompleta comunicazione di informazioni e dati di cui all’art. </a:t>
            </a:r>
            <a:r>
              <a:rPr lang="it-IT" altLang="it-IT" dirty="0"/>
              <a:t>14: </a:t>
            </a:r>
          </a:p>
          <a:p>
            <a:pPr marL="0" indent="0" algn="just">
              <a:lnSpc>
                <a:spcPct val="80000"/>
              </a:lnSpc>
              <a:buNone/>
              <a:defRPr/>
            </a:pPr>
            <a:r>
              <a:rPr lang="it-IT" altLang="it-IT" dirty="0" smtClean="0"/>
              <a:t>     sanzione amministrativa pecuniaria da </a:t>
            </a:r>
            <a:r>
              <a:rPr lang="it-IT" altLang="it-IT" dirty="0"/>
              <a:t>500,00 </a:t>
            </a:r>
            <a:r>
              <a:rPr lang="it-IT" altLang="it-IT" dirty="0" smtClean="0"/>
              <a:t>a 10.000 </a:t>
            </a:r>
            <a:r>
              <a:rPr lang="it-IT" altLang="it-IT" dirty="0"/>
              <a:t>E. </a:t>
            </a:r>
            <a:r>
              <a:rPr lang="it-IT" altLang="it-IT" dirty="0" smtClean="0"/>
              <a:t>e pubblicazione del provvedimento sul sito</a:t>
            </a:r>
          </a:p>
          <a:p>
            <a:pPr marL="0" indent="0" algn="just">
              <a:lnSpc>
                <a:spcPct val="80000"/>
              </a:lnSpc>
              <a:buNone/>
              <a:defRPr/>
            </a:pPr>
            <a:r>
              <a:rPr lang="it-IT" altLang="it-IT" dirty="0"/>
              <a:t> </a:t>
            </a:r>
            <a:r>
              <a:rPr lang="it-IT" altLang="it-IT" dirty="0" smtClean="0"/>
              <a:t>    dell’amministrazione</a:t>
            </a:r>
          </a:p>
          <a:p>
            <a:pPr marL="0" indent="0" algn="just">
              <a:lnSpc>
                <a:spcPct val="80000"/>
              </a:lnSpc>
              <a:buNone/>
              <a:defRPr/>
            </a:pPr>
            <a:endParaRPr lang="it-IT" altLang="it-IT" dirty="0" smtClean="0"/>
          </a:p>
          <a:p>
            <a:pPr algn="just">
              <a:lnSpc>
                <a:spcPct val="80000"/>
              </a:lnSpc>
              <a:defRPr/>
            </a:pPr>
            <a:r>
              <a:rPr lang="it-IT" altLang="it-IT" dirty="0" smtClean="0"/>
              <a:t>La stessa sanzione si applica anche:</a:t>
            </a:r>
          </a:p>
          <a:p>
            <a:pPr algn="just">
              <a:lnSpc>
                <a:spcPct val="80000"/>
              </a:lnSpc>
              <a:buNone/>
              <a:defRPr/>
            </a:pPr>
            <a:r>
              <a:rPr lang="it-IT" altLang="it-IT" dirty="0"/>
              <a:t>	- nei confronti del Dirigente che non effettua la comunicazione concernenti </a:t>
            </a:r>
            <a:r>
              <a:rPr lang="it-IT" altLang="it-IT" dirty="0" smtClean="0"/>
              <a:t>gli emolumenti percepiti a carico della</a:t>
            </a:r>
          </a:p>
          <a:p>
            <a:pPr algn="just">
              <a:lnSpc>
                <a:spcPct val="80000"/>
              </a:lnSpc>
              <a:buNone/>
              <a:defRPr/>
            </a:pPr>
            <a:r>
              <a:rPr lang="it-IT" altLang="it-IT" dirty="0" smtClean="0"/>
              <a:t>       finanza </a:t>
            </a:r>
            <a:r>
              <a:rPr lang="it-IT" altLang="it-IT" dirty="0"/>
              <a:t>pubblica </a:t>
            </a:r>
          </a:p>
          <a:p>
            <a:pPr algn="just">
              <a:lnSpc>
                <a:spcPct val="80000"/>
              </a:lnSpc>
              <a:buNone/>
              <a:defRPr/>
            </a:pPr>
            <a:r>
              <a:rPr lang="it-IT" altLang="it-IT" dirty="0"/>
              <a:t>	- nei confronti di chi omette la pubblicazione</a:t>
            </a:r>
          </a:p>
          <a:p>
            <a:pPr algn="just">
              <a:lnSpc>
                <a:spcPct val="80000"/>
              </a:lnSpc>
              <a:buNone/>
              <a:defRPr/>
            </a:pPr>
            <a:endParaRPr lang="it-IT" altLang="it-IT" dirty="0"/>
          </a:p>
          <a:p>
            <a:pPr algn="just">
              <a:lnSpc>
                <a:spcPct val="80000"/>
              </a:lnSpc>
              <a:defRPr/>
            </a:pPr>
            <a:r>
              <a:rPr lang="it-IT" altLang="it-IT" dirty="0"/>
              <a:t>La sanzione è irrogata dall’ANAC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3984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414731" y="960409"/>
            <a:ext cx="9408543" cy="5963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 smtClean="0"/>
          </a:p>
          <a:p>
            <a:pPr algn="just">
              <a:lnSpc>
                <a:spcPct val="125000"/>
              </a:lnSpc>
              <a:spcBef>
                <a:spcPts val="0"/>
              </a:spcBef>
              <a:spcAft>
                <a:spcPts val="600"/>
              </a:spcAft>
            </a:pPr>
            <a:r>
              <a:rPr lang="it-IT" dirty="0"/>
              <a:t>Fondazione Etica è una </a:t>
            </a:r>
            <a:r>
              <a:rPr lang="it-IT" b="1" dirty="0"/>
              <a:t>fondazione nazionale indipendente </a:t>
            </a:r>
            <a:r>
              <a:rPr lang="it-IT" dirty="0"/>
              <a:t>e </a:t>
            </a:r>
            <a:r>
              <a:rPr lang="it-IT" b="1" dirty="0"/>
              <a:t>no–profit. </a:t>
            </a:r>
            <a:endParaRPr lang="en-US" b="1" dirty="0"/>
          </a:p>
          <a:p>
            <a:pPr algn="just">
              <a:lnSpc>
                <a:spcPct val="125000"/>
              </a:lnSpc>
              <a:spcBef>
                <a:spcPts val="0"/>
              </a:spcBef>
              <a:spcAft>
                <a:spcPts val="600"/>
              </a:spcAft>
            </a:pPr>
            <a:endParaRPr lang="it-IT" dirty="0" smtClean="0"/>
          </a:p>
          <a:p>
            <a:pPr algn="just">
              <a:lnSpc>
                <a:spcPct val="125000"/>
              </a:lnSpc>
              <a:spcBef>
                <a:spcPts val="0"/>
              </a:spcBef>
              <a:spcAft>
                <a:spcPts val="600"/>
              </a:spcAft>
            </a:pPr>
            <a:endParaRPr lang="it-IT" dirty="0"/>
          </a:p>
          <a:p>
            <a:pPr algn="just">
              <a:lnSpc>
                <a:spcPct val="125000"/>
              </a:lnSpc>
              <a:spcBef>
                <a:spcPts val="0"/>
              </a:spcBef>
              <a:spcAft>
                <a:spcPts val="600"/>
              </a:spcAft>
            </a:pPr>
            <a:r>
              <a:rPr lang="it-IT" dirty="0" smtClean="0"/>
              <a:t>Si </a:t>
            </a:r>
            <a:r>
              <a:rPr lang="it-IT" dirty="0"/>
              <a:t>occupa prevalentemente </a:t>
            </a:r>
            <a:r>
              <a:rPr lang="it-IT" dirty="0" smtClean="0"/>
              <a:t>di:</a:t>
            </a:r>
          </a:p>
          <a:p>
            <a:pPr marL="285750" indent="-285750" algn="just">
              <a:lnSpc>
                <a:spcPct val="125000"/>
              </a:lnSpc>
              <a:spcBef>
                <a:spcPts val="0"/>
              </a:spcBef>
              <a:spcAft>
                <a:spcPts val="600"/>
              </a:spcAft>
              <a:buFontTx/>
              <a:buChar char="-"/>
            </a:pPr>
            <a:r>
              <a:rPr lang="it-IT" b="1" dirty="0" smtClean="0"/>
              <a:t>innovazione </a:t>
            </a:r>
            <a:r>
              <a:rPr lang="it-IT" b="1" dirty="0"/>
              <a:t>nella pubblica amministrazione </a:t>
            </a:r>
            <a:r>
              <a:rPr lang="it-IT" dirty="0"/>
              <a:t>(in particolare, rating e </a:t>
            </a:r>
            <a:r>
              <a:rPr lang="it-IT" dirty="0" err="1"/>
              <a:t>benchmarking</a:t>
            </a:r>
            <a:r>
              <a:rPr lang="it-IT" dirty="0"/>
              <a:t>, </a:t>
            </a:r>
            <a:r>
              <a:rPr lang="it-IT" dirty="0" err="1"/>
              <a:t>smart</a:t>
            </a:r>
            <a:r>
              <a:rPr lang="it-IT" dirty="0"/>
              <a:t> </a:t>
            </a:r>
            <a:r>
              <a:rPr lang="it-IT" dirty="0" err="1"/>
              <a:t>cities</a:t>
            </a:r>
            <a:r>
              <a:rPr lang="it-IT" dirty="0"/>
              <a:t>, e-</a:t>
            </a:r>
            <a:r>
              <a:rPr lang="it-IT" dirty="0" err="1"/>
              <a:t>government</a:t>
            </a:r>
            <a:r>
              <a:rPr lang="it-IT" dirty="0"/>
              <a:t>, Foia, </a:t>
            </a:r>
            <a:r>
              <a:rPr lang="it-IT" dirty="0" smtClean="0"/>
              <a:t>open-data)</a:t>
            </a:r>
          </a:p>
          <a:p>
            <a:pPr marL="285750" indent="-285750" algn="just">
              <a:lnSpc>
                <a:spcPct val="125000"/>
              </a:lnSpc>
              <a:spcBef>
                <a:spcPts val="0"/>
              </a:spcBef>
              <a:spcAft>
                <a:spcPts val="600"/>
              </a:spcAft>
              <a:buFontTx/>
              <a:buChar char="-"/>
            </a:pPr>
            <a:r>
              <a:rPr lang="it-IT" b="1" dirty="0" smtClean="0"/>
              <a:t>prevenzione </a:t>
            </a:r>
            <a:r>
              <a:rPr lang="it-IT" b="1" dirty="0"/>
              <a:t>della </a:t>
            </a:r>
            <a:r>
              <a:rPr lang="it-IT" b="1" dirty="0" smtClean="0"/>
              <a:t>corruzione</a:t>
            </a:r>
            <a:endParaRPr lang="it-IT" dirty="0"/>
          </a:p>
          <a:p>
            <a:pPr marL="285750" indent="-285750" algn="just">
              <a:lnSpc>
                <a:spcPct val="125000"/>
              </a:lnSpc>
              <a:spcBef>
                <a:spcPts val="0"/>
              </a:spcBef>
              <a:spcAft>
                <a:spcPts val="600"/>
              </a:spcAft>
              <a:buFontTx/>
              <a:buChar char="-"/>
            </a:pPr>
            <a:r>
              <a:rPr lang="it-IT" b="1" dirty="0" smtClean="0"/>
              <a:t>innovazione </a:t>
            </a:r>
            <a:r>
              <a:rPr lang="it-IT" b="1" dirty="0"/>
              <a:t>a impatto sociale </a:t>
            </a:r>
            <a:r>
              <a:rPr lang="it-IT" dirty="0"/>
              <a:t>(in particolare, nuove forme di finanza a impatto sociale, </a:t>
            </a:r>
            <a:r>
              <a:rPr lang="it-IT" dirty="0" err="1"/>
              <a:t>civic</a:t>
            </a:r>
            <a:r>
              <a:rPr lang="it-IT" dirty="0"/>
              <a:t> engagement, social </a:t>
            </a:r>
            <a:r>
              <a:rPr lang="it-IT" dirty="0" err="1"/>
              <a:t>inclusion</a:t>
            </a:r>
            <a:r>
              <a:rPr lang="it-IT" dirty="0"/>
              <a:t>, cittadinanza globale).</a:t>
            </a:r>
            <a:endParaRPr lang="en-US" dirty="0"/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78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RATING PUBBLICO: NUOVO STRUMENTO PER I CITTADINI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8221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636376" y="573922"/>
            <a:ext cx="10908734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5000"/>
              </a:lnSpc>
              <a:spcBef>
                <a:spcPts val="0"/>
              </a:spcBef>
              <a:spcAft>
                <a:spcPts val="600"/>
              </a:spcAft>
            </a:pPr>
            <a:r>
              <a:rPr lang="it-IT" sz="1600" dirty="0"/>
              <a:t>Il Rating Pubblico è uno </a:t>
            </a:r>
            <a:r>
              <a:rPr lang="it-IT" sz="1600" b="1" dirty="0"/>
              <a:t>strumento di valutazione e misurazione della trasparenza, integrità e performance</a:t>
            </a:r>
            <a:r>
              <a:rPr lang="it-IT" sz="1600" dirty="0"/>
              <a:t> delle Amministrazioni Pubbliche, locali e nazionali. </a:t>
            </a:r>
            <a:r>
              <a:rPr lang="it-IT" sz="1600" dirty="0" smtClean="0"/>
              <a:t>E’ </a:t>
            </a:r>
            <a:r>
              <a:rPr lang="it-IT" sz="1600" dirty="0"/>
              <a:t>uno </a:t>
            </a:r>
            <a:r>
              <a:rPr lang="it-IT" sz="1600" b="1" dirty="0"/>
              <a:t>strumento di partecipazione e inclusione</a:t>
            </a:r>
            <a:r>
              <a:rPr lang="it-IT" sz="1600" dirty="0"/>
              <a:t>, creato sulla base degli </a:t>
            </a:r>
            <a:r>
              <a:rPr lang="it-IT" sz="1600" b="1" dirty="0"/>
              <a:t>Indici di Sostenibilità </a:t>
            </a:r>
            <a:r>
              <a:rPr lang="it-IT" sz="1600" b="1" dirty="0" err="1"/>
              <a:t>Esg</a:t>
            </a:r>
            <a:r>
              <a:rPr lang="it-IT" sz="1600" b="1" dirty="0"/>
              <a:t> </a:t>
            </a:r>
            <a:r>
              <a:rPr lang="it-IT" sz="1600" dirty="0"/>
              <a:t>utilizzati sui mercati finanziari per la valutazione dei titoli e dei loro emittenti.</a:t>
            </a:r>
            <a:endParaRPr lang="en-US" sz="1600" dirty="0"/>
          </a:p>
          <a:p>
            <a:pPr algn="just">
              <a:lnSpc>
                <a:spcPct val="125000"/>
              </a:lnSpc>
              <a:spcBef>
                <a:spcPts val="0"/>
              </a:spcBef>
              <a:spcAft>
                <a:spcPts val="600"/>
              </a:spcAft>
            </a:pPr>
            <a:r>
              <a:rPr lang="it-IT" sz="1600" dirty="0"/>
              <a:t>L’</a:t>
            </a:r>
            <a:r>
              <a:rPr lang="it-IT" sz="1600" b="1" dirty="0"/>
              <a:t>innovatività </a:t>
            </a:r>
            <a:r>
              <a:rPr lang="it-IT" sz="1600" dirty="0"/>
              <a:t>del Rating Pubblico rispetto ai modelli di valutazione esistenti consiste principalmente nei seguenti punti:</a:t>
            </a:r>
            <a:endParaRPr lang="en-US" sz="1600" dirty="0"/>
          </a:p>
        </p:txBody>
      </p:sp>
      <p:graphicFrame>
        <p:nvGraphicFramePr>
          <p:cNvPr id="3" name="Segnaposto contenuto 17"/>
          <p:cNvGraphicFramePr>
            <a:graphicFrameLocks noGrp="1"/>
          </p:cNvGraphicFramePr>
          <p:nvPr>
            <p:extLst/>
          </p:nvPr>
        </p:nvGraphicFramePr>
        <p:xfrm>
          <a:off x="3215680" y="2133600"/>
          <a:ext cx="5760640" cy="43822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970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it-IT" dirty="0"/>
              <a:t>LEGGE 190/2012 (2)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algn="just">
              <a:lnSpc>
                <a:spcPct val="90000"/>
              </a:lnSpc>
              <a:buNone/>
            </a:pPr>
            <a:r>
              <a:rPr lang="it-IT" altLang="it-IT" dirty="0"/>
              <a:t>L’approvazione della Legge 190/2012 risponde a due esigenze fondamentali</a:t>
            </a:r>
            <a:r>
              <a:rPr lang="it-IT" altLang="it-IT" dirty="0" smtClean="0"/>
              <a:t>:</a:t>
            </a:r>
            <a:endParaRPr lang="it-IT" altLang="it-IT" dirty="0"/>
          </a:p>
          <a:p>
            <a:pPr algn="just">
              <a:lnSpc>
                <a:spcPct val="90000"/>
              </a:lnSpc>
            </a:pPr>
            <a:r>
              <a:rPr lang="it-IT" altLang="it-IT" dirty="0" smtClean="0"/>
              <a:t>lotta </a:t>
            </a:r>
            <a:r>
              <a:rPr lang="it-IT" altLang="it-IT" dirty="0"/>
              <a:t>contro un fenomeno inafferrabile e inconoscibile sulle reali </a:t>
            </a:r>
            <a:r>
              <a:rPr lang="it-IT" altLang="it-IT" dirty="0" smtClean="0"/>
              <a:t>dimensioni </a:t>
            </a:r>
          </a:p>
          <a:p>
            <a:pPr algn="just">
              <a:lnSpc>
                <a:spcPct val="90000"/>
              </a:lnSpc>
            </a:pPr>
            <a:r>
              <a:rPr lang="it-IT" altLang="it-IT" dirty="0" smtClean="0"/>
              <a:t> rispetto </a:t>
            </a:r>
            <a:r>
              <a:rPr lang="it-IT" altLang="it-IT" dirty="0"/>
              <a:t>degli impegni assunti a </a:t>
            </a:r>
            <a:r>
              <a:rPr lang="it-IT" altLang="it-IT" dirty="0" smtClean="0"/>
              <a:t>livello  </a:t>
            </a:r>
            <a:r>
              <a:rPr lang="it-IT" altLang="it-IT" dirty="0"/>
              <a:t>internazionale</a:t>
            </a:r>
          </a:p>
          <a:p>
            <a:pPr algn="just">
              <a:lnSpc>
                <a:spcPct val="90000"/>
              </a:lnSpc>
              <a:buNone/>
            </a:pPr>
            <a:endParaRPr lang="it-IT" altLang="it-IT" dirty="0"/>
          </a:p>
          <a:p>
            <a:pPr algn="just">
              <a:lnSpc>
                <a:spcPct val="90000"/>
              </a:lnSpc>
              <a:buNone/>
            </a:pPr>
            <a:r>
              <a:rPr lang="it-IT" altLang="it-IT" dirty="0"/>
              <a:t>	La legge 190/2012 affronta il tema della corruzione da diversi punti di vista.</a:t>
            </a:r>
          </a:p>
          <a:p>
            <a:pPr algn="just">
              <a:lnSpc>
                <a:spcPct val="90000"/>
              </a:lnSpc>
              <a:buNone/>
            </a:pPr>
            <a:endParaRPr lang="it-IT" altLang="it-IT" dirty="0"/>
          </a:p>
          <a:p>
            <a:pPr algn="just">
              <a:lnSpc>
                <a:spcPct val="90000"/>
              </a:lnSpc>
              <a:buNone/>
            </a:pPr>
            <a:r>
              <a:rPr lang="it-IT" altLang="it-IT" dirty="0"/>
              <a:t>	Per la prima volta accanto all’approccio penalistico connesso alla repressione dei fenomeni corruttivi si afferma </a:t>
            </a:r>
            <a:r>
              <a:rPr lang="it-IT" altLang="it-IT" dirty="0" smtClean="0"/>
              <a:t>un</a:t>
            </a:r>
          </a:p>
          <a:p>
            <a:pPr algn="just">
              <a:lnSpc>
                <a:spcPct val="90000"/>
              </a:lnSpc>
              <a:buNone/>
            </a:pPr>
            <a:r>
              <a:rPr lang="it-IT" altLang="it-IT" dirty="0"/>
              <a:t>	</a:t>
            </a:r>
            <a:r>
              <a:rPr lang="it-IT" altLang="it-IT" dirty="0" smtClean="0"/>
              <a:t> approccio amministrativo  volto </a:t>
            </a:r>
            <a:r>
              <a:rPr lang="it-IT" altLang="it-IT" dirty="0"/>
              <a:t>alla prevenzione della corruzione attraverso:</a:t>
            </a:r>
          </a:p>
          <a:p>
            <a:pPr algn="just">
              <a:lnSpc>
                <a:spcPct val="90000"/>
              </a:lnSpc>
              <a:buNone/>
            </a:pPr>
            <a:r>
              <a:rPr lang="it-IT" altLang="it-IT" dirty="0"/>
              <a:t>	- promozione dell’etica politica</a:t>
            </a:r>
          </a:p>
          <a:p>
            <a:pPr algn="just">
              <a:lnSpc>
                <a:spcPct val="90000"/>
              </a:lnSpc>
              <a:buNone/>
            </a:pPr>
            <a:r>
              <a:rPr lang="it-IT" altLang="it-IT" dirty="0"/>
              <a:t>	- trasparenza completa dell’attività amministrativa</a:t>
            </a:r>
          </a:p>
          <a:p>
            <a:pPr algn="just">
              <a:lnSpc>
                <a:spcPct val="90000"/>
              </a:lnSpc>
              <a:buNone/>
            </a:pPr>
            <a:r>
              <a:rPr lang="it-IT" altLang="it-IT" dirty="0"/>
              <a:t>	- formazione delle risorse umane che operano nella P.A.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7374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586596" y="828136"/>
            <a:ext cx="11168332" cy="459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it-IT" dirty="0" smtClean="0"/>
              <a:t>A COSA SERVE (1)</a:t>
            </a:r>
          </a:p>
          <a:p>
            <a:pPr algn="just">
              <a:lnSpc>
                <a:spcPct val="125000"/>
              </a:lnSpc>
            </a:pPr>
            <a:endParaRPr lang="it-IT" dirty="0" smtClean="0"/>
          </a:p>
          <a:p>
            <a:pPr algn="just">
              <a:lnSpc>
                <a:spcPct val="125000"/>
              </a:lnSpc>
            </a:pPr>
            <a:endParaRPr lang="it-IT" dirty="0"/>
          </a:p>
          <a:p>
            <a:pPr algn="just">
              <a:lnSpc>
                <a:spcPct val="125000"/>
              </a:lnSpc>
            </a:pPr>
            <a:r>
              <a:rPr lang="it-IT" dirty="0" smtClean="0"/>
              <a:t>Il </a:t>
            </a:r>
            <a:r>
              <a:rPr lang="it-IT" dirty="0"/>
              <a:t>Rating Pubblico costituisce uno strumento </a:t>
            </a:r>
            <a:r>
              <a:rPr lang="it-IT" b="1" dirty="0"/>
              <a:t>utile</a:t>
            </a:r>
            <a:r>
              <a:rPr lang="it-IT" dirty="0"/>
              <a:t> sia </a:t>
            </a:r>
            <a:r>
              <a:rPr lang="it-IT" b="1" dirty="0"/>
              <a:t>per i Comuni</a:t>
            </a:r>
            <a:r>
              <a:rPr lang="it-IT" dirty="0"/>
              <a:t>, sia </a:t>
            </a:r>
            <a:r>
              <a:rPr lang="it-IT" b="1" dirty="0"/>
              <a:t>per i cittadini e per le imprese</a:t>
            </a:r>
            <a:r>
              <a:rPr lang="it-IT" dirty="0"/>
              <a:t>, principalmente al fine di</a:t>
            </a:r>
            <a:r>
              <a:rPr lang="it-IT" dirty="0" smtClean="0"/>
              <a:t>:</a:t>
            </a:r>
          </a:p>
          <a:p>
            <a:pPr algn="just">
              <a:lnSpc>
                <a:spcPct val="125000"/>
              </a:lnSpc>
            </a:pPr>
            <a:endParaRPr lang="it-IT" dirty="0" smtClean="0"/>
          </a:p>
          <a:p>
            <a:pPr algn="just">
              <a:lnSpc>
                <a:spcPct val="125000"/>
              </a:lnSpc>
            </a:pPr>
            <a:r>
              <a:rPr lang="it-IT" sz="1600" dirty="0">
                <a:solidFill>
                  <a:srgbClr val="FF0000"/>
                </a:solidFill>
              </a:rPr>
              <a:t>1</a:t>
            </a:r>
            <a:r>
              <a:rPr lang="it-IT" cap="small" dirty="0">
                <a:solidFill>
                  <a:srgbClr val="FF0000"/>
                </a:solidFill>
              </a:rPr>
              <a:t>. Innovare e migliorare il rendimento complessivo delle </a:t>
            </a:r>
            <a:r>
              <a:rPr lang="it-IT" cap="small" dirty="0" smtClean="0">
                <a:solidFill>
                  <a:srgbClr val="FF0000"/>
                </a:solidFill>
              </a:rPr>
              <a:t>pp. aa.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  <a:p>
            <a:pPr algn="just">
              <a:lnSpc>
                <a:spcPct val="125000"/>
              </a:lnSpc>
            </a:pPr>
            <a:r>
              <a:rPr lang="it-IT" dirty="0"/>
              <a:t>mostrando loro  dove e come migliorare l’efficienza e, al contempo, renderne conto ai cittadini (performance e </a:t>
            </a:r>
            <a:r>
              <a:rPr lang="it-IT" dirty="0" err="1"/>
              <a:t>accountability</a:t>
            </a:r>
            <a:r>
              <a:rPr lang="it-IT" dirty="0"/>
              <a:t>). </a:t>
            </a:r>
            <a:endParaRPr lang="it-IT" dirty="0" smtClean="0"/>
          </a:p>
          <a:p>
            <a:pPr algn="just">
              <a:lnSpc>
                <a:spcPct val="125000"/>
              </a:lnSpc>
            </a:pPr>
            <a:endParaRPr lang="en-US" dirty="0"/>
          </a:p>
          <a:p>
            <a:pPr algn="just">
              <a:lnSpc>
                <a:spcPct val="125000"/>
              </a:lnSpc>
            </a:pPr>
            <a:r>
              <a:rPr lang="it-IT" dirty="0">
                <a:solidFill>
                  <a:srgbClr val="FF0000"/>
                </a:solidFill>
              </a:rPr>
              <a:t>2.  </a:t>
            </a:r>
            <a:r>
              <a:rPr lang="it-IT" cap="small" dirty="0">
                <a:solidFill>
                  <a:srgbClr val="FF0000"/>
                </a:solidFill>
              </a:rPr>
              <a:t>Prevenire la corruzione</a:t>
            </a:r>
            <a:endParaRPr lang="en-US" cap="small" dirty="0">
              <a:solidFill>
                <a:srgbClr val="FF0000"/>
              </a:solidFill>
            </a:endParaRPr>
          </a:p>
          <a:p>
            <a:pPr algn="just">
              <a:lnSpc>
                <a:spcPct val="125000"/>
              </a:lnSpc>
            </a:pPr>
            <a:r>
              <a:rPr lang="it-IT" dirty="0"/>
              <a:t>misurando il livello di trasparenza come premessa indispensabile per la prevenzione della corruzione.</a:t>
            </a:r>
            <a:endParaRPr lang="en-US" dirty="0"/>
          </a:p>
          <a:p>
            <a:pPr algn="just">
              <a:lnSpc>
                <a:spcPct val="125000"/>
              </a:lnSpc>
            </a:pPr>
            <a:endParaRPr lang="en-US" dirty="0"/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411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100775" y="1159016"/>
            <a:ext cx="10343786" cy="459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it-IT" dirty="0" smtClean="0"/>
              <a:t>A COSA SERVE (2)</a:t>
            </a:r>
          </a:p>
          <a:p>
            <a:pPr algn="just">
              <a:lnSpc>
                <a:spcPct val="125000"/>
              </a:lnSpc>
            </a:pPr>
            <a:endParaRPr lang="it-IT" dirty="0">
              <a:solidFill>
                <a:srgbClr val="FF0000"/>
              </a:solidFill>
            </a:endParaRPr>
          </a:p>
          <a:p>
            <a:pPr algn="just">
              <a:lnSpc>
                <a:spcPct val="125000"/>
              </a:lnSpc>
            </a:pPr>
            <a:r>
              <a:rPr lang="it-IT" dirty="0" smtClean="0">
                <a:solidFill>
                  <a:srgbClr val="FF0000"/>
                </a:solidFill>
              </a:rPr>
              <a:t>3</a:t>
            </a:r>
            <a:r>
              <a:rPr lang="it-IT" dirty="0">
                <a:solidFill>
                  <a:srgbClr val="FF0000"/>
                </a:solidFill>
              </a:rPr>
              <a:t>. </a:t>
            </a:r>
            <a:r>
              <a:rPr lang="it-IT" cap="small" dirty="0">
                <a:solidFill>
                  <a:srgbClr val="FF0000"/>
                </a:solidFill>
              </a:rPr>
              <a:t>Porre le basi per una </a:t>
            </a:r>
            <a:r>
              <a:rPr lang="it-IT" cap="small" dirty="0" err="1">
                <a:solidFill>
                  <a:srgbClr val="FF0000"/>
                </a:solidFill>
              </a:rPr>
              <a:t>spending</a:t>
            </a:r>
            <a:r>
              <a:rPr lang="it-IT" cap="small" dirty="0">
                <a:solidFill>
                  <a:srgbClr val="FF0000"/>
                </a:solidFill>
              </a:rPr>
              <a:t> </a:t>
            </a:r>
            <a:r>
              <a:rPr lang="it-IT" cap="small" dirty="0" err="1">
                <a:solidFill>
                  <a:srgbClr val="FF0000"/>
                </a:solidFill>
              </a:rPr>
              <a:t>review</a:t>
            </a:r>
            <a:r>
              <a:rPr lang="it-IT" cap="small" dirty="0">
                <a:solidFill>
                  <a:srgbClr val="FF0000"/>
                </a:solidFill>
              </a:rPr>
              <a:t> basata sul merito</a:t>
            </a:r>
            <a:endParaRPr lang="en-US" cap="small" dirty="0">
              <a:solidFill>
                <a:srgbClr val="FF0000"/>
              </a:solidFill>
            </a:endParaRPr>
          </a:p>
          <a:p>
            <a:pPr algn="just">
              <a:lnSpc>
                <a:spcPct val="125000"/>
              </a:lnSpc>
            </a:pPr>
            <a:r>
              <a:rPr lang="it-IT" dirty="0"/>
              <a:t>comparando i Comuni e individuando il benchmark ai fini di una allocazione delle risorse pubbliche da parte dello Stato che sia incentivante per i Comuni più virtuosi</a:t>
            </a:r>
            <a:r>
              <a:rPr lang="it-IT" dirty="0" smtClean="0"/>
              <a:t>.</a:t>
            </a:r>
          </a:p>
          <a:p>
            <a:pPr algn="just">
              <a:lnSpc>
                <a:spcPct val="125000"/>
              </a:lnSpc>
            </a:pPr>
            <a:endParaRPr lang="en-US" dirty="0"/>
          </a:p>
          <a:p>
            <a:pPr algn="just">
              <a:lnSpc>
                <a:spcPct val="125000"/>
              </a:lnSpc>
            </a:pPr>
            <a:r>
              <a:rPr lang="it-IT" cap="small" dirty="0">
                <a:solidFill>
                  <a:srgbClr val="FF0000"/>
                </a:solidFill>
              </a:rPr>
              <a:t>4. Fornire un supporto operativo alla macchina amministrativa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  <a:p>
            <a:pPr algn="just">
              <a:lnSpc>
                <a:spcPct val="125000"/>
              </a:lnSpc>
            </a:pPr>
            <a:r>
              <a:rPr lang="it-IT" dirty="0"/>
              <a:t>supportando operativamente i Comuni nei numerosi adempimenti normativi su trasparenza, efficienza, </a:t>
            </a:r>
            <a:r>
              <a:rPr lang="it-IT" dirty="0" smtClean="0"/>
              <a:t>anticorruzione, </a:t>
            </a:r>
            <a:r>
              <a:rPr lang="it-IT" dirty="0"/>
              <a:t>foia</a:t>
            </a:r>
            <a:r>
              <a:rPr lang="it-IT" dirty="0" smtClean="0"/>
              <a:t>.</a:t>
            </a:r>
          </a:p>
          <a:p>
            <a:pPr algn="just">
              <a:lnSpc>
                <a:spcPct val="125000"/>
              </a:lnSpc>
            </a:pPr>
            <a:endParaRPr lang="en-US" dirty="0"/>
          </a:p>
          <a:p>
            <a:pPr algn="just">
              <a:lnSpc>
                <a:spcPct val="125000"/>
              </a:lnSpc>
            </a:pPr>
            <a:r>
              <a:rPr lang="it-IT" sz="1600" dirty="0">
                <a:solidFill>
                  <a:srgbClr val="FF0000"/>
                </a:solidFill>
              </a:rPr>
              <a:t>5</a:t>
            </a:r>
            <a:r>
              <a:rPr lang="it-IT" dirty="0">
                <a:solidFill>
                  <a:srgbClr val="FF0000"/>
                </a:solidFill>
              </a:rPr>
              <a:t>. </a:t>
            </a:r>
            <a:r>
              <a:rPr lang="it-IT" cap="small" dirty="0">
                <a:solidFill>
                  <a:srgbClr val="FF0000"/>
                </a:solidFill>
              </a:rPr>
              <a:t>Promuovere processi partecipativi e il coinvolgimento civico</a:t>
            </a:r>
            <a:endParaRPr lang="en-US" cap="small" dirty="0">
              <a:solidFill>
                <a:srgbClr val="FF0000"/>
              </a:solidFill>
            </a:endParaRPr>
          </a:p>
          <a:p>
            <a:pPr algn="just">
              <a:lnSpc>
                <a:spcPct val="125000"/>
              </a:lnSpc>
            </a:pPr>
            <a:r>
              <a:rPr lang="it-IT" dirty="0"/>
              <a:t>stimolando una partecipazione informata e matura dei cittadini, con un ritorno per i Comuni anche in termini di consenso.</a:t>
            </a:r>
            <a:endParaRPr lang="en-US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837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592347" y="707366"/>
            <a:ext cx="11099321" cy="4315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OBIETTIVI GENERALI  (1)</a:t>
            </a:r>
          </a:p>
          <a:p>
            <a:endParaRPr lang="it-IT" dirty="0" smtClean="0"/>
          </a:p>
          <a:p>
            <a:endParaRPr lang="it-IT" dirty="0"/>
          </a:p>
          <a:p>
            <a:endParaRPr lang="it-IT" dirty="0"/>
          </a:p>
          <a:p>
            <a:pPr algn="just">
              <a:lnSpc>
                <a:spcPct val="123000"/>
              </a:lnSpc>
              <a:spcAft>
                <a:spcPts val="600"/>
              </a:spcAft>
            </a:pPr>
            <a:r>
              <a:rPr lang="it-IT" sz="1600" dirty="0">
                <a:solidFill>
                  <a:srgbClr val="FF0000"/>
                </a:solidFill>
              </a:rPr>
              <a:t>1. </a:t>
            </a:r>
            <a:r>
              <a:rPr lang="it-IT" sz="1600" b="1" cap="small" dirty="0">
                <a:solidFill>
                  <a:srgbClr val="FF0000"/>
                </a:solidFill>
              </a:rPr>
              <a:t>Profilo </a:t>
            </a:r>
            <a:r>
              <a:rPr lang="it-IT" sz="1600" dirty="0">
                <a:solidFill>
                  <a:srgbClr val="FF0000"/>
                </a:solidFill>
              </a:rPr>
              <a:t> </a:t>
            </a:r>
            <a:r>
              <a:rPr lang="it-IT" sz="1600" b="1" cap="small" dirty="0">
                <a:solidFill>
                  <a:srgbClr val="FF0000"/>
                </a:solidFill>
              </a:rPr>
              <a:t>economico e finanziario</a:t>
            </a:r>
            <a:r>
              <a:rPr lang="en-US" sz="1600" b="1" cap="small" dirty="0">
                <a:solidFill>
                  <a:srgbClr val="FF0000"/>
                </a:solidFill>
              </a:rPr>
              <a:t>:</a:t>
            </a:r>
          </a:p>
          <a:p>
            <a:pPr algn="just">
              <a:lnSpc>
                <a:spcPct val="123000"/>
              </a:lnSpc>
              <a:spcAft>
                <a:spcPts val="600"/>
              </a:spcAft>
            </a:pPr>
            <a:r>
              <a:rPr lang="it-IT" sz="1600" dirty="0"/>
              <a:t>-Spendere meno e meglio le risorse a disposizione.</a:t>
            </a:r>
            <a:endParaRPr lang="en-US" sz="1600" dirty="0"/>
          </a:p>
          <a:p>
            <a:pPr algn="just">
              <a:lnSpc>
                <a:spcPct val="123000"/>
              </a:lnSpc>
              <a:spcAft>
                <a:spcPts val="1200"/>
              </a:spcAft>
            </a:pPr>
            <a:r>
              <a:rPr lang="it-IT" sz="1600" dirty="0"/>
              <a:t>-Spingere per la progressiva allocazione delle risorse finanziarie pubbliche sulla base del merito</a:t>
            </a:r>
            <a:r>
              <a:rPr lang="it-IT" sz="1600" dirty="0" smtClean="0"/>
              <a:t>.</a:t>
            </a:r>
          </a:p>
          <a:p>
            <a:pPr algn="just">
              <a:lnSpc>
                <a:spcPct val="123000"/>
              </a:lnSpc>
              <a:spcAft>
                <a:spcPts val="1200"/>
              </a:spcAft>
            </a:pPr>
            <a:endParaRPr lang="en-US" sz="1600" dirty="0"/>
          </a:p>
          <a:p>
            <a:pPr algn="just">
              <a:lnSpc>
                <a:spcPct val="123000"/>
              </a:lnSpc>
              <a:spcAft>
                <a:spcPts val="600"/>
              </a:spcAft>
            </a:pPr>
            <a:r>
              <a:rPr lang="it-IT" sz="1600" b="1" cap="small" dirty="0">
                <a:solidFill>
                  <a:srgbClr val="FF0000"/>
                </a:solidFill>
              </a:rPr>
              <a:t>2.  </a:t>
            </a:r>
            <a:r>
              <a:rPr lang="en-US" sz="1600" b="1" cap="small" dirty="0">
                <a:solidFill>
                  <a:srgbClr val="FF0000"/>
                </a:solidFill>
              </a:rPr>
              <a:t>performance e accountability:</a:t>
            </a:r>
          </a:p>
          <a:p>
            <a:pPr algn="just">
              <a:lnSpc>
                <a:spcPct val="123000"/>
              </a:lnSpc>
              <a:spcAft>
                <a:spcPts val="600"/>
              </a:spcAft>
            </a:pPr>
            <a:r>
              <a:rPr lang="it-IT" sz="1600" dirty="0"/>
              <a:t>-Conoscere e misurare il rendimento dell’apparato amministrativo per capire se e dove migliorare.</a:t>
            </a:r>
            <a:endParaRPr lang="en-US" sz="1600" dirty="0"/>
          </a:p>
          <a:p>
            <a:pPr algn="just">
              <a:lnSpc>
                <a:spcPct val="123000"/>
              </a:lnSpc>
              <a:spcAft>
                <a:spcPts val="600"/>
              </a:spcAft>
            </a:pPr>
            <a:r>
              <a:rPr lang="it-IT" sz="1600" dirty="0"/>
              <a:t>-Comparare il rendimento di un Comune a quello </a:t>
            </a:r>
            <a:r>
              <a:rPr lang="it-IT" sz="1600" dirty="0" smtClean="0"/>
              <a:t>degli altri.</a:t>
            </a:r>
            <a:endParaRPr lang="en-US" sz="1600" dirty="0"/>
          </a:p>
          <a:p>
            <a:pPr algn="just">
              <a:lnSpc>
                <a:spcPct val="123000"/>
              </a:lnSpc>
              <a:spcAft>
                <a:spcPts val="1200"/>
              </a:spcAft>
            </a:pPr>
            <a:r>
              <a:rPr lang="it-IT" sz="1600" dirty="0"/>
              <a:t>-Rendere conto agli </a:t>
            </a:r>
            <a:r>
              <a:rPr lang="it-IT" sz="1600" dirty="0" err="1"/>
              <a:t>stakeholders</a:t>
            </a:r>
            <a:r>
              <a:rPr lang="it-IT" sz="1600" dirty="0"/>
              <a:t> di come e per cosa vengono spesi i soldi pubblici</a:t>
            </a:r>
            <a:r>
              <a:rPr lang="it-IT" sz="1600" dirty="0" smtClean="0"/>
              <a:t>.</a:t>
            </a:r>
            <a:endParaRPr lang="en-US" sz="1600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82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814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292973" y="1007588"/>
            <a:ext cx="9598288" cy="5082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OBIETTIVI GENERALI  </a:t>
            </a:r>
            <a:r>
              <a:rPr lang="it-IT" dirty="0" smtClean="0"/>
              <a:t>(2)</a:t>
            </a:r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  <a:p>
            <a:pPr algn="just">
              <a:lnSpc>
                <a:spcPct val="123000"/>
              </a:lnSpc>
              <a:spcAft>
                <a:spcPts val="600"/>
              </a:spcAft>
            </a:pPr>
            <a:r>
              <a:rPr lang="it-IT" b="1" cap="small" dirty="0">
                <a:solidFill>
                  <a:srgbClr val="FF0000"/>
                </a:solidFill>
              </a:rPr>
              <a:t>3. </a:t>
            </a:r>
            <a:r>
              <a:rPr lang="en-US" b="1" cap="small" dirty="0" err="1" smtClean="0">
                <a:solidFill>
                  <a:srgbClr val="FF0000"/>
                </a:solidFill>
              </a:rPr>
              <a:t>trasparenza</a:t>
            </a:r>
            <a:r>
              <a:rPr lang="en-US" b="1" cap="small" dirty="0" smtClean="0">
                <a:solidFill>
                  <a:srgbClr val="FF0000"/>
                </a:solidFill>
              </a:rPr>
              <a:t> </a:t>
            </a:r>
            <a:r>
              <a:rPr lang="en-US" b="1" cap="small" dirty="0">
                <a:solidFill>
                  <a:srgbClr val="FF0000"/>
                </a:solidFill>
              </a:rPr>
              <a:t>e </a:t>
            </a:r>
            <a:r>
              <a:rPr lang="en-US" b="1" cap="small" dirty="0" err="1">
                <a:solidFill>
                  <a:srgbClr val="FF0000"/>
                </a:solidFill>
              </a:rPr>
              <a:t>anticorruzione</a:t>
            </a:r>
            <a:r>
              <a:rPr lang="en-US" b="1" cap="small" dirty="0">
                <a:solidFill>
                  <a:srgbClr val="FF0000"/>
                </a:solidFill>
              </a:rPr>
              <a:t>:</a:t>
            </a:r>
          </a:p>
          <a:p>
            <a:pPr algn="just">
              <a:lnSpc>
                <a:spcPct val="123000"/>
              </a:lnSpc>
              <a:spcAft>
                <a:spcPts val="600"/>
              </a:spcAft>
            </a:pPr>
            <a:r>
              <a:rPr lang="it-IT" dirty="0"/>
              <a:t>-Adempiere alle prescrizioni normative in tema di trasparenza e anticorruzione non come mero </a:t>
            </a:r>
            <a:r>
              <a:rPr lang="it-IT" dirty="0" smtClean="0"/>
              <a:t>adempimento </a:t>
            </a:r>
            <a:r>
              <a:rPr lang="it-IT" dirty="0"/>
              <a:t>ma come occasione di ripensamento del rapporto con i cittadini.</a:t>
            </a:r>
            <a:endParaRPr lang="en-US" dirty="0"/>
          </a:p>
          <a:p>
            <a:pPr algn="just">
              <a:lnSpc>
                <a:spcPct val="123000"/>
              </a:lnSpc>
              <a:spcAft>
                <a:spcPts val="600"/>
              </a:spcAft>
            </a:pPr>
            <a:r>
              <a:rPr lang="it-IT" dirty="0"/>
              <a:t>-Diminuire progressivamente le aree di opacità procedurali e comportamentali</a:t>
            </a:r>
            <a:r>
              <a:rPr lang="it-IT" dirty="0" smtClean="0"/>
              <a:t>.</a:t>
            </a:r>
          </a:p>
          <a:p>
            <a:pPr algn="just">
              <a:lnSpc>
                <a:spcPct val="123000"/>
              </a:lnSpc>
              <a:spcAft>
                <a:spcPts val="600"/>
              </a:spcAft>
            </a:pPr>
            <a:endParaRPr lang="en-US" dirty="0"/>
          </a:p>
          <a:p>
            <a:pPr algn="just">
              <a:lnSpc>
                <a:spcPct val="123000"/>
              </a:lnSpc>
              <a:spcAft>
                <a:spcPts val="600"/>
              </a:spcAft>
            </a:pPr>
            <a:r>
              <a:rPr lang="it-IT" b="1" cap="small" dirty="0">
                <a:solidFill>
                  <a:srgbClr val="FF0000"/>
                </a:solidFill>
              </a:rPr>
              <a:t>4. </a:t>
            </a:r>
            <a:r>
              <a:rPr lang="en-US" b="1" cap="small" dirty="0" err="1" smtClean="0">
                <a:solidFill>
                  <a:srgbClr val="FF0000"/>
                </a:solidFill>
              </a:rPr>
              <a:t>partecipazione</a:t>
            </a:r>
            <a:r>
              <a:rPr lang="en-US" b="1" cap="small" dirty="0" smtClean="0">
                <a:solidFill>
                  <a:srgbClr val="FF0000"/>
                </a:solidFill>
              </a:rPr>
              <a:t> </a:t>
            </a:r>
            <a:r>
              <a:rPr lang="en-US" b="1" cap="small" dirty="0">
                <a:solidFill>
                  <a:srgbClr val="FF0000"/>
                </a:solidFill>
              </a:rPr>
              <a:t>e </a:t>
            </a:r>
            <a:r>
              <a:rPr lang="en-US" b="1" cap="small" dirty="0" err="1">
                <a:solidFill>
                  <a:srgbClr val="FF0000"/>
                </a:solidFill>
              </a:rPr>
              <a:t>consenso</a:t>
            </a:r>
            <a:r>
              <a:rPr lang="en-US" b="1" cap="small" dirty="0">
                <a:solidFill>
                  <a:srgbClr val="FF0000"/>
                </a:solidFill>
              </a:rPr>
              <a:t>:</a:t>
            </a:r>
          </a:p>
          <a:p>
            <a:pPr algn="just">
              <a:lnSpc>
                <a:spcPct val="123000"/>
              </a:lnSpc>
              <a:spcAft>
                <a:spcPts val="600"/>
              </a:spcAft>
            </a:pPr>
            <a:r>
              <a:rPr lang="it-IT" dirty="0"/>
              <a:t>-Rendere la trasparenza uno strumento di comunicazione e interazione con i cittadini.</a:t>
            </a:r>
            <a:endParaRPr lang="en-US" dirty="0"/>
          </a:p>
          <a:p>
            <a:pPr algn="just">
              <a:lnSpc>
                <a:spcPct val="123000"/>
              </a:lnSpc>
              <a:spcAft>
                <a:spcPts val="600"/>
              </a:spcAft>
            </a:pPr>
            <a:r>
              <a:rPr lang="it-IT" dirty="0"/>
              <a:t>-Aumentare la fiducia dei cittadini e il loro consenso, soprattutto grazie alla comparazione con i risultati degli altri Comuni.</a:t>
            </a:r>
            <a:endParaRPr lang="en-US" dirty="0"/>
          </a:p>
          <a:p>
            <a:endParaRPr lang="it-IT" dirty="0"/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720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339970" y="1604513"/>
            <a:ext cx="967883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  <a:spcBef>
                <a:spcPts val="0"/>
              </a:spcBef>
              <a:spcAft>
                <a:spcPts val="600"/>
              </a:spcAft>
            </a:pPr>
            <a:endParaRPr lang="it-IT" dirty="0" smtClean="0"/>
          </a:p>
          <a:p>
            <a:pPr algn="just">
              <a:lnSpc>
                <a:spcPct val="125000"/>
              </a:lnSpc>
              <a:spcBef>
                <a:spcPts val="0"/>
              </a:spcBef>
              <a:spcAft>
                <a:spcPts val="600"/>
              </a:spcAft>
            </a:pPr>
            <a:endParaRPr lang="it-IT" dirty="0"/>
          </a:p>
          <a:p>
            <a:pPr algn="just">
              <a:lnSpc>
                <a:spcPct val="125000"/>
              </a:lnSpc>
              <a:spcBef>
                <a:spcPts val="0"/>
              </a:spcBef>
              <a:spcAft>
                <a:spcPts val="600"/>
              </a:spcAft>
            </a:pPr>
            <a:r>
              <a:rPr lang="it-IT" dirty="0" smtClean="0"/>
              <a:t>Il </a:t>
            </a:r>
            <a:r>
              <a:rPr lang="it-IT" dirty="0"/>
              <a:t>progetto Rating Pubblico è stato avviato da Fondazione Etica nel 2010 con un </a:t>
            </a:r>
            <a:r>
              <a:rPr lang="it-IT" b="1" dirty="0"/>
              <a:t>team multidisciplinare</a:t>
            </a:r>
            <a:r>
              <a:rPr lang="it-IT" dirty="0"/>
              <a:t>, che ha portato alla costruzione del modello di valutazione, dell’algoritmo, della piattaforma informatica. Il modello è </a:t>
            </a:r>
            <a:r>
              <a:rPr lang="it-IT" dirty="0" smtClean="0"/>
              <a:t>stato </a:t>
            </a:r>
            <a:r>
              <a:rPr lang="it-IT" dirty="0"/>
              <a:t>testato su Asl, Regioni e Comuni. </a:t>
            </a:r>
            <a:endParaRPr lang="en-US" dirty="0"/>
          </a:p>
          <a:p>
            <a:pPr algn="just">
              <a:lnSpc>
                <a:spcPct val="125000"/>
              </a:lnSpc>
              <a:spcBef>
                <a:spcPts val="0"/>
              </a:spcBef>
              <a:spcAft>
                <a:spcPts val="600"/>
              </a:spcAft>
            </a:pPr>
            <a:r>
              <a:rPr lang="it-IT" dirty="0"/>
              <a:t>Il Rating Pubblico, e in particolare la determinazione degli Indicatori da considerare, dei punteggi e dei pesi da attribuire, delle soglie di definizione delle classi di Rating, è stata realizzato sulla base delle competenze e dell’esperienza dei responsabili della ricerca, che vantano un </a:t>
            </a:r>
            <a:r>
              <a:rPr lang="it-IT" b="1" dirty="0"/>
              <a:t>bagaglio ventennale di ricerca sulla sostenibilità </a:t>
            </a:r>
            <a:r>
              <a:rPr lang="it-IT" b="1" dirty="0" err="1"/>
              <a:t>Esg</a:t>
            </a:r>
            <a:r>
              <a:rPr lang="it-IT" dirty="0"/>
              <a:t> (</a:t>
            </a:r>
            <a:r>
              <a:rPr lang="it-IT" dirty="0" err="1"/>
              <a:t>environmental</a:t>
            </a:r>
            <a:r>
              <a:rPr lang="it-IT" dirty="0"/>
              <a:t>, social, </a:t>
            </a:r>
            <a:r>
              <a:rPr lang="it-IT" dirty="0" err="1"/>
              <a:t>governance</a:t>
            </a:r>
            <a:r>
              <a:rPr lang="it-IT" dirty="0"/>
              <a:t>) di business aziendali, governi in quanto emittenti, gestori di  fondi</a:t>
            </a:r>
            <a:r>
              <a:rPr lang="it-IT" dirty="0" smtClean="0"/>
              <a:t>.</a:t>
            </a:r>
            <a:endParaRPr lang="en-US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678611" y="437071"/>
            <a:ext cx="48480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	   </a:t>
            </a:r>
          </a:p>
          <a:p>
            <a:endParaRPr lang="it-IT" dirty="0"/>
          </a:p>
          <a:p>
            <a:r>
              <a:rPr lang="it-IT" dirty="0" smtClean="0"/>
              <a:t>	     METODOLOGIA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84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165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517585" y="684362"/>
            <a:ext cx="1110507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- SEI MACRO AREE</a:t>
            </a:r>
          </a:p>
          <a:p>
            <a:endParaRPr lang="it-IT" dirty="0"/>
          </a:p>
          <a:p>
            <a:pPr marL="342900" indent="-342900">
              <a:buAutoNum type="alphaUcPeriod"/>
            </a:pPr>
            <a:r>
              <a:rPr lang="it-IT" dirty="0" smtClean="0">
                <a:solidFill>
                  <a:schemeClr val="accent4">
                    <a:lumMod val="75000"/>
                  </a:schemeClr>
                </a:solidFill>
              </a:rPr>
              <a:t>ECONOMICO FINANZIARIA</a:t>
            </a:r>
          </a:p>
          <a:p>
            <a:pPr marL="342900" indent="-342900">
              <a:buAutoNum type="alphaUcPeriod"/>
            </a:pPr>
            <a:endParaRPr lang="it-IT" dirty="0"/>
          </a:p>
          <a:p>
            <a:pPr marL="342900" indent="-342900">
              <a:buAutoNum type="alphaUcPeriod"/>
            </a:pPr>
            <a:r>
              <a:rPr lang="it-IT" dirty="0" smtClean="0">
                <a:solidFill>
                  <a:schemeClr val="accent2">
                    <a:lumMod val="75000"/>
                  </a:schemeClr>
                </a:solidFill>
              </a:rPr>
              <a:t>GOVERNANCE</a:t>
            </a:r>
          </a:p>
          <a:p>
            <a:pPr marL="342900" indent="-342900">
              <a:buAutoNum type="alphaUcPeriod"/>
            </a:pPr>
            <a:endParaRPr lang="it-IT" dirty="0"/>
          </a:p>
          <a:p>
            <a:pPr marL="342900" indent="-342900">
              <a:buAutoNum type="alphaUcPeriod"/>
            </a:pPr>
            <a:r>
              <a:rPr lang="it-IT" dirty="0" smtClean="0">
                <a:solidFill>
                  <a:schemeClr val="accent1"/>
                </a:solidFill>
              </a:rPr>
              <a:t>GESTIONE DEL PERSONALE</a:t>
            </a:r>
          </a:p>
          <a:p>
            <a:pPr marL="342900" indent="-342900">
              <a:buAutoNum type="alphaUcPeriod"/>
            </a:pPr>
            <a:endParaRPr lang="it-IT" dirty="0"/>
          </a:p>
          <a:p>
            <a:pPr marL="342900" indent="-342900">
              <a:buAutoNum type="alphaUcPeriod"/>
            </a:pPr>
            <a:r>
              <a:rPr lang="it-IT" dirty="0" smtClean="0">
                <a:solidFill>
                  <a:schemeClr val="accent3"/>
                </a:solidFill>
              </a:rPr>
              <a:t>RAPPORTO CON I CITTADINI-UTENTI</a:t>
            </a:r>
          </a:p>
          <a:p>
            <a:pPr marL="342900" indent="-342900">
              <a:buAutoNum type="alphaUcPeriod"/>
            </a:pPr>
            <a:endParaRPr lang="it-IT" dirty="0"/>
          </a:p>
          <a:p>
            <a:pPr marL="342900" indent="-342900">
              <a:buAutoNum type="alphaUcPeriod"/>
            </a:pPr>
            <a:r>
              <a:rPr lang="it-IT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RAPPORTO CON LE IMPRESE FORNITRICI</a:t>
            </a:r>
          </a:p>
          <a:p>
            <a:pPr marL="342900" indent="-342900">
              <a:buAutoNum type="alphaUcPeriod"/>
            </a:pPr>
            <a:endParaRPr lang="it-IT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 marL="342900" indent="-342900">
              <a:buAutoNum type="alphaUcPeriod"/>
            </a:pPr>
            <a:r>
              <a:rPr lang="it-IT" dirty="0" smtClean="0">
                <a:solidFill>
                  <a:schemeClr val="accent2"/>
                </a:solidFill>
              </a:rPr>
              <a:t>RAPPORTO CON L’AMBIENTE</a:t>
            </a:r>
          </a:p>
          <a:p>
            <a:pPr marL="342900" indent="-342900">
              <a:buAutoNum type="alphaUcPeriod"/>
            </a:pPr>
            <a:endParaRPr lang="it-IT" dirty="0"/>
          </a:p>
          <a:p>
            <a:endParaRPr lang="it-IT" dirty="0" smtClean="0"/>
          </a:p>
          <a:p>
            <a:pPr marL="285750" indent="-285750">
              <a:buFontTx/>
              <a:buChar char="-"/>
            </a:pPr>
            <a:r>
              <a:rPr lang="it-IT" dirty="0" smtClean="0"/>
              <a:t>100 INDICATORI</a:t>
            </a:r>
          </a:p>
          <a:p>
            <a:pPr marL="285750" indent="-285750">
              <a:buFontTx/>
              <a:buChar char="-"/>
            </a:pPr>
            <a:endParaRPr lang="it-IT" dirty="0"/>
          </a:p>
          <a:p>
            <a:pPr marL="285750" indent="-285750">
              <a:buFontTx/>
              <a:buChar char="-"/>
            </a:pPr>
            <a:r>
              <a:rPr lang="it-IT" dirty="0" smtClean="0"/>
              <a:t>ATTRAVERSO UN ALGORITMO VIENE RICAVATO IL RATING PUBBLICO FINALE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85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2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701615" y="690113"/>
            <a:ext cx="1094404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 smtClean="0"/>
          </a:p>
          <a:p>
            <a:endParaRPr lang="it-IT" dirty="0"/>
          </a:p>
          <a:p>
            <a:pPr marL="285750" indent="-285750">
              <a:buFontTx/>
              <a:buChar char="-"/>
            </a:pPr>
            <a:endParaRPr lang="it-IT" dirty="0" smtClean="0"/>
          </a:p>
          <a:p>
            <a:pPr marL="285750" indent="-285750">
              <a:buFontTx/>
              <a:buChar char="-"/>
            </a:pPr>
            <a:endParaRPr lang="it-IT" dirty="0"/>
          </a:p>
          <a:p>
            <a:pPr marL="285750" indent="-285750" algn="just">
              <a:buFontTx/>
              <a:buChar char="-"/>
            </a:pPr>
            <a:r>
              <a:rPr lang="it-IT" dirty="0" smtClean="0"/>
              <a:t>Autonomia finanziaria e risultato di esercizio</a:t>
            </a:r>
          </a:p>
          <a:p>
            <a:pPr algn="just"/>
            <a:r>
              <a:rPr lang="it-IT" dirty="0"/>
              <a:t>	</a:t>
            </a:r>
            <a:r>
              <a:rPr lang="it-IT" dirty="0" smtClean="0"/>
              <a:t>non interessa il valore di spesa ma la modalità e la destinazione della spesa </a:t>
            </a:r>
          </a:p>
          <a:p>
            <a:pPr marL="285750" indent="-285750" algn="just">
              <a:buFontTx/>
              <a:buChar char="-"/>
            </a:pPr>
            <a:endParaRPr lang="it-IT" dirty="0"/>
          </a:p>
          <a:p>
            <a:pPr marL="285750" indent="-285750" algn="just">
              <a:buFontTx/>
              <a:buChar char="-"/>
            </a:pPr>
            <a:r>
              <a:rPr lang="it-IT" dirty="0" smtClean="0"/>
              <a:t>Ambito fiscale</a:t>
            </a:r>
          </a:p>
          <a:p>
            <a:pPr algn="just"/>
            <a:r>
              <a:rPr lang="it-IT" dirty="0"/>
              <a:t>	</a:t>
            </a:r>
            <a:r>
              <a:rPr lang="it-IT" dirty="0" smtClean="0"/>
              <a:t>viene analizzato il valore della pressione finanziaria pro-capite in funzione delle scelte relative alla copertura delle spese per il mantenimento dei servizi</a:t>
            </a:r>
          </a:p>
          <a:p>
            <a:pPr marL="285750" indent="-285750" algn="just">
              <a:buFontTx/>
              <a:buChar char="-"/>
            </a:pPr>
            <a:endParaRPr lang="it-IT" dirty="0"/>
          </a:p>
          <a:p>
            <a:pPr marL="285750" indent="-285750" algn="just">
              <a:buFontTx/>
              <a:buChar char="-"/>
            </a:pPr>
            <a:r>
              <a:rPr lang="it-IT" dirty="0" smtClean="0"/>
              <a:t>Spese ed entrate correnti</a:t>
            </a:r>
          </a:p>
          <a:p>
            <a:pPr algn="just"/>
            <a:r>
              <a:rPr lang="it-IT" dirty="0"/>
              <a:t>	</a:t>
            </a:r>
            <a:r>
              <a:rPr lang="it-IT" dirty="0" smtClean="0"/>
              <a:t>la capacità di far fronte alle spese strutturali con entrate correnti denota un buon grado di riscossione e oculatezza di scelte</a:t>
            </a:r>
          </a:p>
          <a:p>
            <a:pPr marL="285750" indent="-285750" algn="just">
              <a:buFontTx/>
              <a:buChar char="-"/>
            </a:pPr>
            <a:endParaRPr lang="it-IT" dirty="0"/>
          </a:p>
          <a:p>
            <a:pPr marL="285750" indent="-285750" algn="just">
              <a:buFontTx/>
              <a:buChar char="-"/>
            </a:pPr>
            <a:r>
              <a:rPr lang="it-IT" dirty="0" smtClean="0"/>
              <a:t>Investimenti</a:t>
            </a:r>
          </a:p>
          <a:p>
            <a:pPr algn="just"/>
            <a:r>
              <a:rPr lang="it-IT" dirty="0"/>
              <a:t>	</a:t>
            </a:r>
            <a:r>
              <a:rPr lang="it-IT" dirty="0" smtClean="0"/>
              <a:t>il valore degli investimenti va contemperato con quello relativo ai fabbisogni standard</a:t>
            </a:r>
            <a:endParaRPr lang="it-IT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9476" y="310550"/>
            <a:ext cx="1098693" cy="1411009"/>
          </a:xfrm>
          <a:prstGeom prst="rect">
            <a:avLst/>
          </a:prstGeom>
        </p:spPr>
      </p:pic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86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3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661358" y="816634"/>
            <a:ext cx="1090953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  <a:p>
            <a:endParaRPr lang="it-IT" dirty="0"/>
          </a:p>
          <a:p>
            <a:pPr algn="just"/>
            <a:r>
              <a:rPr lang="it-IT" dirty="0" smtClean="0"/>
              <a:t>-     Trasparenza</a:t>
            </a:r>
          </a:p>
          <a:p>
            <a:pPr algn="just"/>
            <a:r>
              <a:rPr lang="it-IT" dirty="0"/>
              <a:t>	</a:t>
            </a:r>
            <a:r>
              <a:rPr lang="it-IT" dirty="0" smtClean="0"/>
              <a:t>viene fatta  distinzione tra trasparenza formale e trasparenza sostanziale</a:t>
            </a:r>
          </a:p>
          <a:p>
            <a:pPr marL="285750" indent="-285750" algn="just">
              <a:buFontTx/>
              <a:buChar char="-"/>
            </a:pPr>
            <a:endParaRPr lang="it-IT" dirty="0"/>
          </a:p>
          <a:p>
            <a:pPr marL="285750" indent="-285750" algn="just">
              <a:buFontTx/>
              <a:buChar char="-"/>
            </a:pPr>
            <a:r>
              <a:rPr lang="it-IT" dirty="0" smtClean="0"/>
              <a:t>Open data ed e-</a:t>
            </a:r>
            <a:r>
              <a:rPr lang="it-IT" dirty="0" err="1" smtClean="0"/>
              <a:t>government</a:t>
            </a:r>
            <a:endParaRPr lang="it-IT" dirty="0" smtClean="0"/>
          </a:p>
          <a:p>
            <a:pPr algn="just"/>
            <a:r>
              <a:rPr lang="it-IT" dirty="0"/>
              <a:t>	</a:t>
            </a:r>
            <a:r>
              <a:rPr lang="it-IT" dirty="0" smtClean="0"/>
              <a:t>riferimento Codice dell’Amministrazione Digitale</a:t>
            </a:r>
          </a:p>
          <a:p>
            <a:pPr marL="285750" indent="-285750" algn="just">
              <a:buFontTx/>
              <a:buChar char="-"/>
            </a:pPr>
            <a:endParaRPr lang="it-IT" dirty="0"/>
          </a:p>
          <a:p>
            <a:pPr marL="285750" indent="-285750" algn="just">
              <a:buFontTx/>
              <a:buChar char="-"/>
            </a:pPr>
            <a:r>
              <a:rPr lang="it-IT" dirty="0" smtClean="0"/>
              <a:t>Valutazione della performance</a:t>
            </a:r>
          </a:p>
          <a:p>
            <a:pPr algn="just"/>
            <a:r>
              <a:rPr lang="it-IT" dirty="0"/>
              <a:t>	</a:t>
            </a:r>
            <a:r>
              <a:rPr lang="it-IT" dirty="0" smtClean="0"/>
              <a:t>rispetto a: raggiungimento degli obiettivi, </a:t>
            </a:r>
            <a:r>
              <a:rPr lang="it-IT" dirty="0" err="1" smtClean="0"/>
              <a:t>customer</a:t>
            </a:r>
            <a:r>
              <a:rPr lang="it-IT" dirty="0" smtClean="0"/>
              <a:t> </a:t>
            </a:r>
            <a:r>
              <a:rPr lang="it-IT" dirty="0" err="1" smtClean="0"/>
              <a:t>satisfaction</a:t>
            </a:r>
            <a:r>
              <a:rPr lang="it-IT" dirty="0" smtClean="0"/>
              <a:t> e attività degli OIV</a:t>
            </a:r>
          </a:p>
          <a:p>
            <a:pPr marL="285750" indent="-285750" algn="just">
              <a:buFontTx/>
              <a:buChar char="-"/>
            </a:pPr>
            <a:endParaRPr lang="it-IT" dirty="0"/>
          </a:p>
          <a:p>
            <a:pPr marL="285750" indent="-285750" algn="just">
              <a:buFontTx/>
              <a:buChar char="-"/>
            </a:pPr>
            <a:r>
              <a:rPr lang="it-IT" dirty="0" smtClean="0"/>
              <a:t>Opere pubbliche</a:t>
            </a:r>
          </a:p>
          <a:p>
            <a:pPr algn="just"/>
            <a:r>
              <a:rPr lang="it-IT" dirty="0"/>
              <a:t>	</a:t>
            </a:r>
            <a:r>
              <a:rPr lang="it-IT" dirty="0" smtClean="0"/>
              <a:t>non solo mera elencazione delle opere </a:t>
            </a:r>
          </a:p>
          <a:p>
            <a:pPr marL="285750" indent="-285750" algn="just">
              <a:buFontTx/>
              <a:buChar char="-"/>
            </a:pPr>
            <a:endParaRPr lang="it-IT" dirty="0"/>
          </a:p>
          <a:p>
            <a:pPr marL="285750" indent="-285750" algn="just">
              <a:buFontTx/>
              <a:buChar char="-"/>
            </a:pPr>
            <a:r>
              <a:rPr lang="it-IT" dirty="0" smtClean="0"/>
              <a:t>Società partecipate</a:t>
            </a:r>
          </a:p>
          <a:p>
            <a:pPr algn="just"/>
            <a:r>
              <a:rPr lang="it-IT" dirty="0"/>
              <a:t>	</a:t>
            </a:r>
            <a:r>
              <a:rPr lang="it-IT" dirty="0" smtClean="0"/>
              <a:t>pubblicazione dati previsti dal D. </a:t>
            </a:r>
            <a:r>
              <a:rPr lang="it-IT" dirty="0" err="1" smtClean="0"/>
              <a:t>Lgs</a:t>
            </a:r>
            <a:r>
              <a:rPr lang="it-IT" dirty="0" smtClean="0"/>
              <a:t>. 33 compreso il risultato di esercizio delle ultime tre annualità</a:t>
            </a:r>
          </a:p>
          <a:p>
            <a:pPr marL="285750" indent="-285750" algn="just">
              <a:buFontTx/>
              <a:buChar char="-"/>
            </a:pPr>
            <a:endParaRPr lang="it-IT" dirty="0"/>
          </a:p>
          <a:p>
            <a:pPr marL="285750" indent="-285750" algn="just">
              <a:buFontTx/>
              <a:buChar char="-"/>
            </a:pPr>
            <a:r>
              <a:rPr lang="it-IT" dirty="0" smtClean="0"/>
              <a:t>Gestione del patrimonio immobiliare</a:t>
            </a:r>
          </a:p>
          <a:p>
            <a:pPr algn="just"/>
            <a:r>
              <a:rPr lang="it-IT" dirty="0"/>
              <a:t>	</a:t>
            </a:r>
            <a:r>
              <a:rPr lang="it-IT" dirty="0" smtClean="0"/>
              <a:t>non solo dati catastali ma: destinazioni d’uso, valore iscritto in bilancio, superficie, utilizzo, affitti pagati e 	incassati</a:t>
            </a:r>
            <a:endParaRPr lang="it-IT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5521" y="350696"/>
            <a:ext cx="1078191" cy="1266057"/>
          </a:xfrm>
          <a:prstGeom prst="rect">
            <a:avLst/>
          </a:prstGeom>
        </p:spPr>
      </p:pic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87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188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655608" y="805132"/>
            <a:ext cx="1102455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  <a:p>
            <a:endParaRPr lang="it-IT" dirty="0"/>
          </a:p>
          <a:p>
            <a:pPr marL="285750" indent="-285750">
              <a:buFontTx/>
              <a:buChar char="-"/>
            </a:pPr>
            <a:endParaRPr lang="it-IT" dirty="0" smtClean="0"/>
          </a:p>
          <a:p>
            <a:pPr marL="285750" indent="-285750">
              <a:buFontTx/>
              <a:buChar char="-"/>
            </a:pPr>
            <a:endParaRPr lang="it-IT" dirty="0"/>
          </a:p>
          <a:p>
            <a:pPr marL="285750" indent="-285750" algn="just">
              <a:buFontTx/>
              <a:buChar char="-"/>
            </a:pPr>
            <a:r>
              <a:rPr lang="it-IT" dirty="0" smtClean="0"/>
              <a:t>Spese per consulenza e per il personale</a:t>
            </a:r>
          </a:p>
          <a:p>
            <a:pPr algn="just"/>
            <a:r>
              <a:rPr lang="it-IT" dirty="0"/>
              <a:t>	</a:t>
            </a:r>
            <a:r>
              <a:rPr lang="it-IT" dirty="0" smtClean="0"/>
              <a:t>analizzata in confronto ai risultati ottenuti</a:t>
            </a:r>
          </a:p>
          <a:p>
            <a:pPr marL="285750" indent="-285750" algn="just">
              <a:buFontTx/>
              <a:buChar char="-"/>
            </a:pPr>
            <a:endParaRPr lang="it-IT" dirty="0"/>
          </a:p>
          <a:p>
            <a:pPr marL="285750" indent="-285750" algn="just">
              <a:buFontTx/>
              <a:buChar char="-"/>
            </a:pPr>
            <a:r>
              <a:rPr lang="it-IT" dirty="0" smtClean="0"/>
              <a:t>Assenteismo ed età media</a:t>
            </a:r>
          </a:p>
          <a:p>
            <a:pPr algn="just"/>
            <a:r>
              <a:rPr lang="it-IT" dirty="0"/>
              <a:t>	</a:t>
            </a:r>
            <a:r>
              <a:rPr lang="it-IT" dirty="0" smtClean="0"/>
              <a:t>pubblicazione dei dati  relativi all’assenteismo anche in funzione della trasparenza </a:t>
            </a:r>
          </a:p>
          <a:p>
            <a:pPr marL="285750" indent="-285750" algn="just">
              <a:buFontTx/>
              <a:buChar char="-"/>
            </a:pPr>
            <a:endParaRPr lang="it-IT" dirty="0"/>
          </a:p>
          <a:p>
            <a:pPr marL="285750" indent="-285750" algn="just">
              <a:buFontTx/>
              <a:buChar char="-"/>
            </a:pPr>
            <a:r>
              <a:rPr lang="it-IT" dirty="0" smtClean="0"/>
              <a:t>Dirigenti</a:t>
            </a:r>
          </a:p>
          <a:p>
            <a:pPr algn="just"/>
            <a:r>
              <a:rPr lang="it-IT" dirty="0"/>
              <a:t>	</a:t>
            </a:r>
            <a:r>
              <a:rPr lang="it-IT" dirty="0" smtClean="0"/>
              <a:t>le performance migliori sono ottenute dai Comuni che hanno una percentuale adeguata di dirigenti rispetto al </a:t>
            </a:r>
            <a:r>
              <a:rPr lang="it-IT" dirty="0"/>
              <a:t>t</a:t>
            </a:r>
            <a:r>
              <a:rPr lang="it-IT" dirty="0" smtClean="0"/>
              <a:t>otale dei dipendenti</a:t>
            </a:r>
          </a:p>
          <a:p>
            <a:pPr marL="285750" indent="-285750" algn="just">
              <a:buFontTx/>
              <a:buChar char="-"/>
            </a:pPr>
            <a:endParaRPr lang="it-IT" dirty="0"/>
          </a:p>
          <a:p>
            <a:pPr marL="285750" indent="-285750" algn="just">
              <a:buFontTx/>
              <a:buChar char="-"/>
            </a:pPr>
            <a:r>
              <a:rPr lang="it-IT" dirty="0" smtClean="0"/>
              <a:t>Formazione e aggiornamento</a:t>
            </a:r>
          </a:p>
          <a:p>
            <a:pPr algn="just"/>
            <a:r>
              <a:rPr lang="it-IT" dirty="0"/>
              <a:t>	</a:t>
            </a:r>
            <a:r>
              <a:rPr lang="it-IT" dirty="0" smtClean="0"/>
              <a:t>strumento essenziale nella gestione del personale</a:t>
            </a:r>
          </a:p>
          <a:p>
            <a:pPr marL="285750" indent="-285750" algn="just">
              <a:buFontTx/>
              <a:buChar char="-"/>
            </a:pPr>
            <a:endParaRPr lang="it-IT" dirty="0"/>
          </a:p>
          <a:p>
            <a:pPr marL="285750" indent="-285750" algn="just">
              <a:buFontTx/>
              <a:buChar char="-"/>
            </a:pPr>
            <a:r>
              <a:rPr lang="it-IT" dirty="0" smtClean="0"/>
              <a:t>Premi</a:t>
            </a:r>
          </a:p>
          <a:p>
            <a:pPr algn="just"/>
            <a:r>
              <a:rPr lang="it-IT" dirty="0"/>
              <a:t>	</a:t>
            </a:r>
            <a:r>
              <a:rPr lang="it-IT" dirty="0" smtClean="0"/>
              <a:t>vengono presi in considerazione i dati relativi allo scostamento tra premi stanziati e premi erogati oltre al 	grado di differenziazione</a:t>
            </a:r>
            <a:endParaRPr lang="it-IT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7572" y="408316"/>
            <a:ext cx="1063531" cy="1287869"/>
          </a:xfrm>
          <a:prstGeom prst="rect">
            <a:avLst/>
          </a:prstGeom>
        </p:spPr>
      </p:pic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88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26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649857" y="787879"/>
            <a:ext cx="10898037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 smtClean="0">
              <a:solidFill>
                <a:srgbClr val="FF0000"/>
              </a:solidFill>
            </a:endParaRPr>
          </a:p>
          <a:p>
            <a:endParaRPr lang="it-IT" dirty="0" smtClean="0"/>
          </a:p>
          <a:p>
            <a:endParaRPr lang="it-IT" dirty="0"/>
          </a:p>
          <a:p>
            <a:pPr marL="285750" indent="-285750">
              <a:buFontTx/>
              <a:buChar char="-"/>
            </a:pPr>
            <a:endParaRPr lang="it-IT" dirty="0" smtClean="0"/>
          </a:p>
          <a:p>
            <a:pPr marL="285750" indent="-285750" algn="just">
              <a:buFontTx/>
              <a:buChar char="-"/>
            </a:pPr>
            <a:r>
              <a:rPr lang="it-IT" dirty="0" smtClean="0"/>
              <a:t>Prelievo fiscale e trasferimenti statali</a:t>
            </a:r>
          </a:p>
          <a:p>
            <a:pPr algn="just"/>
            <a:r>
              <a:rPr lang="it-IT" dirty="0"/>
              <a:t>	</a:t>
            </a:r>
            <a:r>
              <a:rPr lang="it-IT" dirty="0" smtClean="0"/>
              <a:t>analizza sia il valore pro-capite del reddito prelevato dall’ente per finanziare la spesa pubblica sia quello riferito ai trasferimenti statali</a:t>
            </a:r>
          </a:p>
          <a:p>
            <a:pPr marL="285750" indent="-285750" algn="just">
              <a:buFontTx/>
              <a:buChar char="-"/>
            </a:pPr>
            <a:endParaRPr lang="it-IT" dirty="0"/>
          </a:p>
          <a:p>
            <a:pPr marL="285750" indent="-285750" algn="just">
              <a:buFontTx/>
              <a:buChar char="-"/>
            </a:pPr>
            <a:r>
              <a:rPr lang="it-IT" dirty="0" smtClean="0"/>
              <a:t>Efficienza dei servizi</a:t>
            </a:r>
          </a:p>
          <a:p>
            <a:pPr algn="just"/>
            <a:r>
              <a:rPr lang="it-IT" dirty="0"/>
              <a:t>	</a:t>
            </a:r>
            <a:r>
              <a:rPr lang="it-IT" dirty="0" smtClean="0"/>
              <a:t>viene confrontato il numero dei prodotti per procedimento con il tempo medio di erogazione</a:t>
            </a:r>
          </a:p>
          <a:p>
            <a:pPr marL="285750" indent="-285750" algn="just">
              <a:buFontTx/>
              <a:buChar char="-"/>
            </a:pPr>
            <a:endParaRPr lang="it-IT" dirty="0"/>
          </a:p>
          <a:p>
            <a:pPr marL="285750" indent="-285750" algn="just">
              <a:buFontTx/>
              <a:buChar char="-"/>
            </a:pPr>
            <a:r>
              <a:rPr lang="it-IT" dirty="0" smtClean="0"/>
              <a:t>Tempi di erogazione</a:t>
            </a:r>
          </a:p>
          <a:p>
            <a:pPr algn="just"/>
            <a:r>
              <a:rPr lang="it-IT" dirty="0"/>
              <a:t>	</a:t>
            </a:r>
            <a:r>
              <a:rPr lang="it-IT" dirty="0" smtClean="0"/>
              <a:t>questo obbligo è stato eliminato dal D. </a:t>
            </a:r>
            <a:r>
              <a:rPr lang="it-IT" dirty="0" err="1" smtClean="0"/>
              <a:t>Lgs</a:t>
            </a:r>
            <a:r>
              <a:rPr lang="it-IT" dirty="0" smtClean="0"/>
              <a:t>. 97/2016 ma ritenuto importante da R.P.</a:t>
            </a:r>
          </a:p>
          <a:p>
            <a:pPr marL="285750" indent="-285750" algn="just">
              <a:buFontTx/>
              <a:buChar char="-"/>
            </a:pPr>
            <a:endParaRPr lang="it-IT" dirty="0"/>
          </a:p>
          <a:p>
            <a:pPr marL="285750" indent="-285750" algn="just">
              <a:buFontTx/>
              <a:buChar char="-"/>
            </a:pPr>
            <a:r>
              <a:rPr lang="it-IT" dirty="0" smtClean="0"/>
              <a:t>Servizi on-line</a:t>
            </a:r>
          </a:p>
          <a:p>
            <a:pPr algn="just"/>
            <a:r>
              <a:rPr lang="it-IT" dirty="0"/>
              <a:t>	</a:t>
            </a:r>
            <a:r>
              <a:rPr lang="it-IT" dirty="0" smtClean="0"/>
              <a:t>per agevolare l’accesso ai servizi</a:t>
            </a:r>
          </a:p>
          <a:p>
            <a:pPr marL="285750" indent="-285750" algn="just">
              <a:buFontTx/>
              <a:buChar char="-"/>
            </a:pPr>
            <a:endParaRPr lang="it-IT" dirty="0"/>
          </a:p>
          <a:p>
            <a:pPr marL="285750" indent="-285750" algn="just">
              <a:buFontTx/>
              <a:buChar char="-"/>
            </a:pPr>
            <a:r>
              <a:rPr lang="it-IT" dirty="0" smtClean="0"/>
              <a:t>Accesso civico e partecipazione</a:t>
            </a:r>
          </a:p>
          <a:p>
            <a:pPr algn="just"/>
            <a:r>
              <a:rPr lang="it-IT" dirty="0"/>
              <a:t>	</a:t>
            </a:r>
            <a:r>
              <a:rPr lang="it-IT" dirty="0" smtClean="0"/>
              <a:t>istituto dell’accesso ancora poco conosciuto – importante che i Comuni operino «con» e non solo «per» i cittadini</a:t>
            </a:r>
            <a:endParaRPr lang="it-IT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9806" y="787879"/>
            <a:ext cx="985872" cy="1322922"/>
          </a:xfrm>
          <a:prstGeom prst="rect">
            <a:avLst/>
          </a:prstGeom>
        </p:spPr>
      </p:pic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89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623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altLang="it-IT" sz="2700" dirty="0"/>
              <a:t>DECRETO LEGISLATIVO 33/2013 - </a:t>
            </a:r>
            <a:r>
              <a:rPr lang="it-IT" altLang="it-IT" sz="2400" b="1" dirty="0"/>
              <a:t>Riordino della disciplina riguardante il diritto di accesso civico e gli obblighi di pubblicità, trasparenza e diffusione di informazioni da parte delle pubbliche </a:t>
            </a:r>
            <a:r>
              <a:rPr lang="it-IT" altLang="it-IT" sz="2400" b="1" dirty="0" smtClean="0"/>
              <a:t>amministrazioni (1)</a:t>
            </a:r>
            <a:endParaRPr lang="it-IT" sz="2400" dirty="0"/>
          </a:p>
        </p:txBody>
      </p:sp>
      <p:graphicFrame>
        <p:nvGraphicFramePr>
          <p:cNvPr id="6" name="Segnaposto contenut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2839464"/>
              </p:ext>
            </p:extLst>
          </p:nvPr>
        </p:nvGraphicFramePr>
        <p:xfrm>
          <a:off x="1381664" y="1889186"/>
          <a:ext cx="9601200" cy="3809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6571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948905" y="879895"/>
            <a:ext cx="10915291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  <a:p>
            <a:endParaRPr lang="it-IT" dirty="0"/>
          </a:p>
          <a:p>
            <a:pPr marL="285750" indent="-285750">
              <a:buFontTx/>
              <a:buChar char="-"/>
            </a:pPr>
            <a:endParaRPr lang="it-IT" dirty="0" smtClean="0"/>
          </a:p>
          <a:p>
            <a:pPr marL="285750" indent="-285750">
              <a:buFontTx/>
              <a:buChar char="-"/>
            </a:pPr>
            <a:endParaRPr lang="it-IT" dirty="0"/>
          </a:p>
          <a:p>
            <a:pPr marL="285750" indent="-285750" algn="just">
              <a:buFontTx/>
              <a:buChar char="-"/>
            </a:pPr>
            <a:r>
              <a:rPr lang="it-IT" dirty="0" smtClean="0"/>
              <a:t>Trasparenza negli appalti</a:t>
            </a:r>
          </a:p>
          <a:p>
            <a:pPr algn="just"/>
            <a:r>
              <a:rPr lang="it-IT" dirty="0" smtClean="0"/>
              <a:t>	i dati pubblicati devono essere di facile lettura</a:t>
            </a:r>
            <a:r>
              <a:rPr lang="it-IT" dirty="0"/>
              <a:t>	</a:t>
            </a:r>
            <a:endParaRPr lang="it-IT" dirty="0" smtClean="0"/>
          </a:p>
          <a:p>
            <a:pPr marL="285750" indent="-285750" algn="just">
              <a:buFontTx/>
              <a:buChar char="-"/>
            </a:pPr>
            <a:endParaRPr lang="it-IT" dirty="0"/>
          </a:p>
          <a:p>
            <a:pPr marL="285750" indent="-285750" algn="just">
              <a:buFontTx/>
              <a:buChar char="-"/>
            </a:pPr>
            <a:r>
              <a:rPr lang="it-IT" dirty="0" smtClean="0"/>
              <a:t>Aggiudicatari</a:t>
            </a:r>
          </a:p>
          <a:p>
            <a:pPr algn="just"/>
            <a:r>
              <a:rPr lang="it-IT" dirty="0"/>
              <a:t>	</a:t>
            </a:r>
            <a:r>
              <a:rPr lang="it-IT" dirty="0" smtClean="0"/>
              <a:t>trasparenza dei bandi di gara e la completezza dei dati relativi alle imprese</a:t>
            </a:r>
          </a:p>
          <a:p>
            <a:pPr marL="285750" indent="-285750" algn="just">
              <a:buFontTx/>
              <a:buChar char="-"/>
            </a:pPr>
            <a:endParaRPr lang="it-IT" dirty="0"/>
          </a:p>
          <a:p>
            <a:pPr marL="285750" indent="-285750" algn="just">
              <a:buFontTx/>
              <a:buChar char="-"/>
            </a:pPr>
            <a:r>
              <a:rPr lang="it-IT" dirty="0" smtClean="0"/>
              <a:t>Affidamenti diretti e gare di appalto</a:t>
            </a:r>
          </a:p>
          <a:p>
            <a:pPr algn="just"/>
            <a:r>
              <a:rPr lang="it-IT" dirty="0"/>
              <a:t>	</a:t>
            </a:r>
            <a:r>
              <a:rPr lang="it-IT" dirty="0" smtClean="0"/>
              <a:t>il ripetersi degli stessi nominativi tra gli assegnatari di lavori e forniture può creare diffidenza sulla reale trasparenza dell’ente</a:t>
            </a:r>
          </a:p>
          <a:p>
            <a:pPr marL="285750" indent="-285750" algn="just">
              <a:buFontTx/>
              <a:buChar char="-"/>
            </a:pPr>
            <a:endParaRPr lang="it-IT" dirty="0"/>
          </a:p>
          <a:p>
            <a:pPr marL="285750" indent="-285750" algn="just">
              <a:buFontTx/>
              <a:buChar char="-"/>
            </a:pPr>
            <a:r>
              <a:rPr lang="it-IT" dirty="0" smtClean="0"/>
              <a:t>Tempestività dei pagamenti</a:t>
            </a:r>
          </a:p>
          <a:p>
            <a:pPr marL="285750" indent="-285750" algn="just">
              <a:buFontTx/>
              <a:buChar char="-"/>
            </a:pPr>
            <a:endParaRPr lang="it-IT" dirty="0"/>
          </a:p>
          <a:p>
            <a:pPr marL="285750" indent="-285750" algn="just">
              <a:buFontTx/>
              <a:buChar char="-"/>
            </a:pPr>
            <a:r>
              <a:rPr lang="it-IT" dirty="0" smtClean="0"/>
              <a:t>Controlli dell’ANAC</a:t>
            </a:r>
          </a:p>
          <a:p>
            <a:r>
              <a:rPr lang="it-IT" dirty="0"/>
              <a:t>	</a:t>
            </a:r>
            <a:endParaRPr lang="it-IT" dirty="0" smtClean="0"/>
          </a:p>
          <a:p>
            <a:r>
              <a:rPr lang="it-IT" dirty="0"/>
              <a:t>	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4568" y="775925"/>
            <a:ext cx="1175716" cy="1440915"/>
          </a:xfrm>
          <a:prstGeom prst="rect">
            <a:avLst/>
          </a:prstGeom>
        </p:spPr>
      </p:pic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90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756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580845" y="799381"/>
            <a:ext cx="1103606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  <a:p>
            <a:pPr marL="285750" indent="-285750">
              <a:buFontTx/>
              <a:buChar char="-"/>
            </a:pPr>
            <a:r>
              <a:rPr lang="it-IT" dirty="0" smtClean="0"/>
              <a:t>Energie rinnovabili</a:t>
            </a:r>
          </a:p>
          <a:p>
            <a:pPr marL="285750" indent="-285750">
              <a:buFontTx/>
              <a:buChar char="-"/>
            </a:pPr>
            <a:endParaRPr lang="it-IT" dirty="0"/>
          </a:p>
          <a:p>
            <a:pPr marL="285750" indent="-285750">
              <a:buFontTx/>
              <a:buChar char="-"/>
            </a:pPr>
            <a:r>
              <a:rPr lang="it-IT" dirty="0" smtClean="0"/>
              <a:t>Estensione piste ciclabili</a:t>
            </a:r>
          </a:p>
          <a:p>
            <a:pPr marL="285750" indent="-285750">
              <a:buFontTx/>
              <a:buChar char="-"/>
            </a:pPr>
            <a:endParaRPr lang="it-IT" dirty="0"/>
          </a:p>
          <a:p>
            <a:pPr marL="285750" indent="-285750">
              <a:buFontTx/>
              <a:buChar char="-"/>
            </a:pPr>
            <a:r>
              <a:rPr lang="it-IT" dirty="0" smtClean="0"/>
              <a:t>Trasporto pubblico locale</a:t>
            </a:r>
          </a:p>
          <a:p>
            <a:pPr marL="285750" indent="-285750">
              <a:buFontTx/>
              <a:buChar char="-"/>
            </a:pPr>
            <a:endParaRPr lang="it-IT" dirty="0"/>
          </a:p>
          <a:p>
            <a:pPr marL="285750" indent="-285750">
              <a:buFontTx/>
              <a:buChar char="-"/>
            </a:pPr>
            <a:r>
              <a:rPr lang="it-IT" dirty="0" smtClean="0"/>
              <a:t>Raccolta rifiuti differenziata</a:t>
            </a:r>
          </a:p>
          <a:p>
            <a:pPr marL="285750" indent="-285750">
              <a:buFontTx/>
              <a:buChar char="-"/>
            </a:pPr>
            <a:endParaRPr lang="it-IT" dirty="0"/>
          </a:p>
          <a:p>
            <a:pPr marL="285750" indent="-285750">
              <a:buFontTx/>
              <a:buChar char="-"/>
            </a:pPr>
            <a:r>
              <a:rPr lang="it-IT" dirty="0" smtClean="0"/>
              <a:t>Estensione pro capite del verde pubblico</a:t>
            </a:r>
          </a:p>
          <a:p>
            <a:pPr marL="285750" indent="-285750">
              <a:buFontTx/>
              <a:buChar char="-"/>
            </a:pPr>
            <a:endParaRPr lang="it-IT" dirty="0"/>
          </a:p>
          <a:p>
            <a:pPr marL="285750" indent="-285750">
              <a:buFontTx/>
              <a:buChar char="-"/>
            </a:pPr>
            <a:r>
              <a:rPr lang="it-IT" dirty="0" smtClean="0"/>
              <a:t>Qualità dell’aria</a:t>
            </a:r>
            <a:endParaRPr lang="it-IT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0282" y="874143"/>
            <a:ext cx="1154175" cy="1388482"/>
          </a:xfrm>
          <a:prstGeom prst="rect">
            <a:avLst/>
          </a:prstGeom>
        </p:spPr>
      </p:pic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91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14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806" y="84946"/>
            <a:ext cx="10481270" cy="6704022"/>
          </a:xfrm>
          <a:prstGeom prst="rect">
            <a:avLst/>
          </a:prstGeom>
        </p:spPr>
      </p:pic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92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81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amond Grid 16x9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15_4109default" id="{E728D685-11FC-4812-BA85-57AC6F9C9F40}" vid="{BC4E008B-95FF-4815-904E-143A8EDFC1D4}"/>
    </a:ext>
  </a:extLst>
</a:theme>
</file>

<file path=ppt/theme/theme2.xml><?xml version="1.0" encoding="utf-8"?>
<a:theme xmlns:a="http://schemas.openxmlformats.org/drawingml/2006/main" name="Office Theme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7087C0F-7449-45C4-B248-63D02665BF1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Presentazione con griglia a rombi (widescreen)</Template>
  <TotalTime>0</TotalTime>
  <Words>6780</Words>
  <Application>Microsoft Office PowerPoint</Application>
  <PresentationFormat>Personalizzato</PresentationFormat>
  <Paragraphs>1127</Paragraphs>
  <Slides>92</Slides>
  <Notes>92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92</vt:i4>
      </vt:variant>
    </vt:vector>
  </HeadingPairs>
  <TitlesOfParts>
    <vt:vector size="93" baseType="lpstr">
      <vt:lpstr>Diamond Grid 16x9</vt:lpstr>
      <vt:lpstr>ANTICORRUZIONE:  tre strade, un unico obiettivo    (Borgo San Dalmazzo, 20 ottobre 2017)</vt:lpstr>
      <vt:lpstr>Argomenti</vt:lpstr>
      <vt:lpstr>VALORI DELLA TRASPARENZA ED ETICA PUBBLICA (dati tratti da Agenda anticorruzione 2017 – Transparency International Italia)</vt:lpstr>
      <vt:lpstr>LEGGI IN MATERIA DI ANTICORRUZIONE  (dati tratti da Agenda anticorruzione 2017 – Transparency International Italia)</vt:lpstr>
      <vt:lpstr>IL CONTESTO NORMATIVO DELL’ANTICORRUZIONE</vt:lpstr>
      <vt:lpstr>IL CONTESTO NORMATIVO DELL’ANTICORRUZIONE (2)</vt:lpstr>
      <vt:lpstr>LEGGE 190/2012 - Disposizioni per la prevenzione e la repressione della corruzione e dell'illegalità nella pubblica amministrazione (1)</vt:lpstr>
      <vt:lpstr>LEGGE 190/2012 (2)</vt:lpstr>
      <vt:lpstr>DECRETO LEGISLATIVO 33/2013 - Riordino della disciplina riguardante il diritto di accesso civico e gli obblighi di pubblicità, trasparenza e diffusione di informazioni da parte delle pubbliche amministrazioni (1)</vt:lpstr>
      <vt:lpstr>DECRETO LEGISLATIVO 33/2013 - Riordino della disciplina riguardante il diritto di accesso civico e gli obblighi di pubblicità, trasparenza e diffusione di informazioni da parte delle pubbliche amministrazioni (2)</vt:lpstr>
      <vt:lpstr>DECRETO LEGISLATIVO 33/2013 - Riordino della disciplina riguardante il diritto di accesso civico e gli obblighi di pubblicità, trasparenza e diffusione di informazioni da parte delle pubbliche amministrazioni</vt:lpstr>
      <vt:lpstr>DECRETO LEGISLATIVO 39/2013 - Riordino della disciplina riguardante il diritto di accesso civico e gli obblighi di pubblicità, trasparenza e diffusione di informazioni da parte delle pubbliche amministrazioni</vt:lpstr>
      <vt:lpstr>D.P.R. 62/2013 - Regolamento recante codice di comportamento dei dipendenti pubblici, a norma dell’articolo 54 del decreto legislativo 30 marzo 2001, n. 165</vt:lpstr>
      <vt:lpstr>DECRETO LEGISLATIVO 97/2016 - Revisione e semplificazione delle disposizioni in materia di prevenzione della corruzione, pubblicità e trasparenza, correttivo della legge 6 novembre 2012, n. 190 e del decreto legislativo 14 marzo 2013, n. 33, ai sensi dell’art. 7 della legge 7 agosto 2015, n. 124, in materia di riorganizzazione delle amministrazioni pubbliche</vt:lpstr>
      <vt:lpstr>CORRUZIONE: aspetti definitori</vt:lpstr>
      <vt:lpstr>Corruzione in senso stretto</vt:lpstr>
      <vt:lpstr>REATI RILEVANTI AI FINI DELLA LEGGE 190/2012</vt:lpstr>
      <vt:lpstr>REATI RILEVANTI AI FINI DELLA LEGGE 190/2012 (2)</vt:lpstr>
      <vt:lpstr>REATI RILEVANTI AI FINI DELLA LEGGE 190/2012 (3)</vt:lpstr>
      <vt:lpstr>CORRUZIONE IN SENSO LATO (1)</vt:lpstr>
      <vt:lpstr>CORRUZIONE IN SENSO LATO (2)</vt:lpstr>
      <vt:lpstr>CORRUZIONE IN SENSO LATO (3)</vt:lpstr>
      <vt:lpstr>AUTORITA’ NAZIONALE ANTI CORRUZIONE (1)</vt:lpstr>
      <vt:lpstr>AUTORITA’ NAZIONALE ANTI CORRUZIONE (2)</vt:lpstr>
      <vt:lpstr>Articolazione del PNA 2013</vt:lpstr>
      <vt:lpstr>Allegati al PNA 2013</vt:lpstr>
      <vt:lpstr>PNA 2015</vt:lpstr>
      <vt:lpstr>Struttura del PNA 2016</vt:lpstr>
      <vt:lpstr>STRUTTURA PNA 2016</vt:lpstr>
      <vt:lpstr>PNA 2016 e piccoli Comuni</vt:lpstr>
      <vt:lpstr>PNA 2016 – Unione di Comuni</vt:lpstr>
      <vt:lpstr>PNA 2016 – Unione di Comuni</vt:lpstr>
      <vt:lpstr>PNA 2016 - CONVENZIONI</vt:lpstr>
      <vt:lpstr>PNA 2016 - CONVENZIONI</vt:lpstr>
      <vt:lpstr>PIANO TRIENNALE PER LA  PREVENZIONE DELLA CORRUZIONE</vt:lpstr>
      <vt:lpstr>OBIETTIVO DEL PTPC</vt:lpstr>
      <vt:lpstr>OBIETTIVO DEL PTPC</vt:lpstr>
      <vt:lpstr>GESTIONE DEL RISCHIO</vt:lpstr>
      <vt:lpstr>GESTIONE DEL RISCHIO</vt:lpstr>
      <vt:lpstr>ANALISI DEL CONTESTO</vt:lpstr>
      <vt:lpstr>MAPPATURA DEI PROCESSI</vt:lpstr>
      <vt:lpstr>MAPPATURA DEI PROCESSI (2)</vt:lpstr>
      <vt:lpstr>MAPPATURA DEI PROCESSI (3)</vt:lpstr>
      <vt:lpstr>VALUTAZIONE DEL RISCHIO (1)</vt:lpstr>
      <vt:lpstr>VALUTAZIONE DEL RISCHIO (2)</vt:lpstr>
      <vt:lpstr>ANALISI DEL RISCHIO</vt:lpstr>
      <vt:lpstr>PONDERAZIONE DEL RISCHIO</vt:lpstr>
      <vt:lpstr>MONITORAGGIO E AZIONI DI RISPOSTA</vt:lpstr>
      <vt:lpstr>ORGANO DI INDIRIZZO POLITICO</vt:lpstr>
      <vt:lpstr>RESPONSABILE DI PREVENZIONE DELLA CORRUZIONE (1)</vt:lpstr>
      <vt:lpstr>RESPONSABILE DI PREVENZIONE DELLA CORRUZIONE (2)</vt:lpstr>
      <vt:lpstr>SOGGETTI CHE CONCORRONO ALLA PREVENZIONE DELLA CORRUZIONE (1)</vt:lpstr>
      <vt:lpstr>SOGGETTI CHE CONCORRONO ALLA PREVENZIONE DELLA CORRUZIONE (2)</vt:lpstr>
      <vt:lpstr>SOGGETTI CHE CONCORRONO ALLA PREVENZIONE DELLA CORRUZIONE (3)</vt:lpstr>
      <vt:lpstr>SOGGETTI CHE CONCORRONO ALLA PREVENZIONE DELLA CORRUZIONE (4)</vt:lpstr>
      <vt:lpstr>D. Lgs.vo 33/2013: riordino della disciplina riguardante il diritto di accesso e gli obblighi di pubblicità, trasparenza, diffusione di informazioni da parte delle pubbliche amministrazioni</vt:lpstr>
      <vt:lpstr>DELIBERAZIONE ANAC 1310/2016</vt:lpstr>
      <vt:lpstr>La trasparenza  concorre ad attuare il principio democratico e i principi costituzionali di: </vt:lpstr>
      <vt:lpstr>    La Costituzione della Repubblica Italiana è uina somma di IMPERATIVI ETICI: </vt:lpstr>
      <vt:lpstr>Principio generale</vt:lpstr>
      <vt:lpstr>Principio generale di TRASPARENZA (art. 1)</vt:lpstr>
      <vt:lpstr>Scopo della trasparenza</vt:lpstr>
      <vt:lpstr>La Trasparenza</vt:lpstr>
      <vt:lpstr>Ambito oggettivo di applicazione</vt:lpstr>
      <vt:lpstr>Oggetto della Trasparenza (art. 2 e 3)</vt:lpstr>
      <vt:lpstr>Allegato  A. Struttura delle informazioni sui siti istituzionali (all. alla delibera ANAC 1310 del 28/12/2016)</vt:lpstr>
      <vt:lpstr>Tabella 1: Sotto-sezioni della sezione "Amministrazione trasparente" e relativi contenuti</vt:lpstr>
      <vt:lpstr>Tabella 1: Sotto-sezioni della sezione "Amministrazione trasparente" e relativi contenuti (2)</vt:lpstr>
      <vt:lpstr>Presentazione standard di PowerPoint</vt:lpstr>
      <vt:lpstr>Presentazione standard di PowerPoint</vt:lpstr>
      <vt:lpstr>Presentazione standard di PowerPoint</vt:lpstr>
      <vt:lpstr>Pubblicità e diritto alla conoscibilità</vt:lpstr>
      <vt:lpstr>Qualità delle informazioni e formato</vt:lpstr>
      <vt:lpstr>DEFINIZIONE DI FORMATO APERTO</vt:lpstr>
      <vt:lpstr>DECORRENZA E DURATA DELL’OBBLIGO   DI   PUBBLICAZIONE</vt:lpstr>
      <vt:lpstr>Regole e limiti della trasparenza</vt:lpstr>
      <vt:lpstr>SANZIONI PER CASI SPECIFICI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2017-09-25T13:57:01Z</dcterms:created>
  <dcterms:modified xsi:type="dcterms:W3CDTF">2017-11-10T15:03:41Z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TC030310159991</vt:lpwstr>
  </property>
</Properties>
</file>