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4026" r:id="rId1"/>
    <p:sldMasterId id="2147484050" r:id="rId2"/>
    <p:sldMasterId id="2147484152" r:id="rId3"/>
  </p:sldMasterIdLst>
  <p:sldIdLst>
    <p:sldId id="400" r:id="rId4"/>
    <p:sldId id="568" r:id="rId5"/>
    <p:sldId id="570" r:id="rId6"/>
    <p:sldId id="571" r:id="rId7"/>
    <p:sldId id="573" r:id="rId8"/>
    <p:sldId id="572" r:id="rId9"/>
    <p:sldId id="578" r:id="rId10"/>
    <p:sldId id="670" r:id="rId11"/>
    <p:sldId id="671" r:id="rId12"/>
    <p:sldId id="580" r:id="rId13"/>
    <p:sldId id="581" r:id="rId14"/>
    <p:sldId id="582" r:id="rId15"/>
    <p:sldId id="672" r:id="rId16"/>
    <p:sldId id="583" r:id="rId17"/>
    <p:sldId id="584" r:id="rId18"/>
    <p:sldId id="585" r:id="rId19"/>
    <p:sldId id="586" r:id="rId20"/>
    <p:sldId id="587" r:id="rId21"/>
    <p:sldId id="588" r:id="rId22"/>
    <p:sldId id="589" r:id="rId23"/>
    <p:sldId id="590" r:id="rId24"/>
    <p:sldId id="673" r:id="rId25"/>
    <p:sldId id="591" r:id="rId26"/>
    <p:sldId id="592" r:id="rId27"/>
    <p:sldId id="593" r:id="rId28"/>
    <p:sldId id="594" r:id="rId29"/>
    <p:sldId id="595" r:id="rId30"/>
    <p:sldId id="596" r:id="rId31"/>
    <p:sldId id="597" r:id="rId32"/>
    <p:sldId id="598" r:id="rId33"/>
    <p:sldId id="599" r:id="rId34"/>
    <p:sldId id="600" r:id="rId35"/>
    <p:sldId id="602" r:id="rId36"/>
    <p:sldId id="603" r:id="rId37"/>
    <p:sldId id="667" r:id="rId38"/>
    <p:sldId id="665" r:id="rId39"/>
    <p:sldId id="617" r:id="rId40"/>
    <p:sldId id="618" r:id="rId41"/>
    <p:sldId id="619" r:id="rId42"/>
    <p:sldId id="620" r:id="rId43"/>
    <p:sldId id="621" r:id="rId44"/>
    <p:sldId id="622" r:id="rId45"/>
    <p:sldId id="623" r:id="rId46"/>
    <p:sldId id="624" r:id="rId47"/>
    <p:sldId id="625" r:id="rId48"/>
    <p:sldId id="626" r:id="rId49"/>
    <p:sldId id="664" r:id="rId50"/>
    <p:sldId id="689" r:id="rId51"/>
    <p:sldId id="687" r:id="rId52"/>
    <p:sldId id="688" r:id="rId53"/>
    <p:sldId id="642" r:id="rId54"/>
    <p:sldId id="643" r:id="rId55"/>
    <p:sldId id="644" r:id="rId56"/>
    <p:sldId id="645" r:id="rId57"/>
    <p:sldId id="646" r:id="rId58"/>
    <p:sldId id="647" r:id="rId59"/>
    <p:sldId id="648" r:id="rId60"/>
    <p:sldId id="690" r:id="rId61"/>
    <p:sldId id="691" r:id="rId62"/>
    <p:sldId id="692" r:id="rId63"/>
    <p:sldId id="649" r:id="rId64"/>
    <p:sldId id="693" r:id="rId65"/>
    <p:sldId id="694" r:id="rId66"/>
    <p:sldId id="695" r:id="rId67"/>
    <p:sldId id="650" r:id="rId68"/>
    <p:sldId id="651" r:id="rId69"/>
    <p:sldId id="652" r:id="rId70"/>
    <p:sldId id="696" r:id="rId71"/>
    <p:sldId id="697" r:id="rId72"/>
    <p:sldId id="653" r:id="rId73"/>
    <p:sldId id="654" r:id="rId74"/>
    <p:sldId id="686" r:id="rId75"/>
    <p:sldId id="655" r:id="rId76"/>
    <p:sldId id="660" r:id="rId77"/>
    <p:sldId id="699" r:id="rId78"/>
    <p:sldId id="700" r:id="rId79"/>
    <p:sldId id="701" r:id="rId80"/>
    <p:sldId id="702" r:id="rId81"/>
    <p:sldId id="703" r:id="rId82"/>
    <p:sldId id="710" r:id="rId83"/>
    <p:sldId id="662" r:id="rId84"/>
    <p:sldId id="529" r:id="rId85"/>
    <p:sldId id="530" r:id="rId86"/>
    <p:sldId id="668" r:id="rId87"/>
    <p:sldId id="553" r:id="rId88"/>
    <p:sldId id="715" r:id="rId89"/>
    <p:sldId id="716" r:id="rId90"/>
    <p:sldId id="717" r:id="rId91"/>
    <p:sldId id="718" r:id="rId92"/>
    <p:sldId id="719" r:id="rId93"/>
    <p:sldId id="499"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naldi" initials="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4523"/>
    <a:srgbClr val="055B0D"/>
    <a:srgbClr val="2C17A9"/>
    <a:srgbClr val="CC00C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ile con tema 1 - Color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08" autoAdjust="0"/>
    <p:restoredTop sz="94660" autoAdjust="0"/>
  </p:normalViewPr>
  <p:slideViewPr>
    <p:cSldViewPr snapToGrid="0">
      <p:cViewPr>
        <p:scale>
          <a:sx n="51" d="100"/>
          <a:sy n="51" d="100"/>
        </p:scale>
        <p:origin x="-528"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97"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commentAuthors" Target="commentAuthor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pPr>
              <a:defRPr/>
            </a:pPr>
            <a:fld id="{80669FAB-2BC4-4856-BFC7-1E9EFFC633F7}"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CC55C9A-1BED-4BE7-9FE5-3699940C0CE0}" type="slidenum">
              <a:rPr lang="en-US" smtClean="0"/>
              <a:pPr>
                <a:defRPr/>
              </a:pPr>
              <a:t>‹N›</a:t>
            </a:fld>
            <a:endParaRPr lang="en-US"/>
          </a:p>
        </p:txBody>
      </p:sp>
    </p:spTree>
    <p:extLst>
      <p:ext uri="{BB962C8B-B14F-4D97-AF65-F5344CB8AC3E}">
        <p14:creationId xmlns:p14="http://schemas.microsoft.com/office/powerpoint/2010/main" val="3373009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CE00D918-44A4-403B-870E-B3A462CEA0D3}"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5B382A-D4A6-405E-AC6E-0EC1BFAE583C}" type="slidenum">
              <a:rPr lang="en-US" smtClean="0"/>
              <a:pPr>
                <a:defRPr/>
              </a:pPr>
              <a:t>‹N›</a:t>
            </a:fld>
            <a:endParaRPr lang="en-US"/>
          </a:p>
        </p:txBody>
      </p:sp>
    </p:spTree>
    <p:extLst>
      <p:ext uri="{BB962C8B-B14F-4D97-AF65-F5344CB8AC3E}">
        <p14:creationId xmlns:p14="http://schemas.microsoft.com/office/powerpoint/2010/main" val="283867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40131143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pPr>
              <a:defRPr/>
            </a:pPr>
            <a:fld id="{80669FAB-2BC4-4856-BFC7-1E9EFFC633F7}"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CC55C9A-1BED-4BE7-9FE5-3699940C0CE0}" type="slidenum">
              <a:rPr lang="en-US" smtClean="0"/>
              <a:pPr>
                <a:defRPr/>
              </a:pPr>
              <a:t>‹N›</a:t>
            </a:fld>
            <a:endParaRPr lang="en-US"/>
          </a:p>
        </p:txBody>
      </p:sp>
    </p:spTree>
    <p:extLst>
      <p:ext uri="{BB962C8B-B14F-4D97-AF65-F5344CB8AC3E}">
        <p14:creationId xmlns:p14="http://schemas.microsoft.com/office/powerpoint/2010/main" val="233630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9273B1F5-A617-4EDA-BC14-2D41FC5B68A8}"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43A4CC-2BF8-4E5A-9617-07DF56A10C04}" type="slidenum">
              <a:rPr lang="en-US" smtClean="0"/>
              <a:pPr>
                <a:defRPr/>
              </a:pPr>
              <a:t>‹N›</a:t>
            </a:fld>
            <a:endParaRPr lang="en-US"/>
          </a:p>
        </p:txBody>
      </p:sp>
    </p:spTree>
    <p:extLst>
      <p:ext uri="{BB962C8B-B14F-4D97-AF65-F5344CB8AC3E}">
        <p14:creationId xmlns:p14="http://schemas.microsoft.com/office/powerpoint/2010/main" val="4255252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E8B3D1E1-1FEE-4F3F-AE64-9D2C5C302C56}"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BA8618-181E-4483-92F7-D937C411ADA0}" type="slidenum">
              <a:rPr lang="en-US" smtClean="0"/>
              <a:pPr>
                <a:defRPr/>
              </a:pPr>
              <a:t>‹N›</a:t>
            </a:fld>
            <a:endParaRPr lang="en-US"/>
          </a:p>
        </p:txBody>
      </p:sp>
    </p:spTree>
    <p:extLst>
      <p:ext uri="{BB962C8B-B14F-4D97-AF65-F5344CB8AC3E}">
        <p14:creationId xmlns:p14="http://schemas.microsoft.com/office/powerpoint/2010/main" val="2316549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pPr>
              <a:defRPr/>
            </a:pPr>
            <a:fld id="{79FD8A29-31C0-4774-970D-F4704DED4459}"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6C8EE1C-4CBA-4339-93ED-2B7F88D407EA}" type="slidenum">
              <a:rPr lang="en-US" smtClean="0"/>
              <a:pPr>
                <a:defRPr/>
              </a:pPr>
              <a:t>‹N›</a:t>
            </a:fld>
            <a:endParaRPr lang="en-US"/>
          </a:p>
        </p:txBody>
      </p:sp>
    </p:spTree>
    <p:extLst>
      <p:ext uri="{BB962C8B-B14F-4D97-AF65-F5344CB8AC3E}">
        <p14:creationId xmlns:p14="http://schemas.microsoft.com/office/powerpoint/2010/main" val="30175699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845127" y="2507550"/>
            <a:ext cx="5156200" cy="36805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172200" y="2507550"/>
            <a:ext cx="5181601" cy="36805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pPr>
              <a:defRPr/>
            </a:pPr>
            <a:fld id="{A256C202-4A7F-432A-97D6-B511BEFF8221}" type="datetimeFigureOut">
              <a:rPr lang="en-US" smtClean="0"/>
              <a:pPr>
                <a:defRPr/>
              </a:pPr>
              <a:t>11/11/2017</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550D67B4-E035-4CD5-84F4-83015457B4DB}" type="slidenum">
              <a:rPr lang="en-US" smtClean="0"/>
              <a:pPr>
                <a:defRPr/>
              </a:pPr>
              <a:t>‹N›</a:t>
            </a:fld>
            <a:endParaRPr lang="en-US"/>
          </a:p>
        </p:txBody>
      </p:sp>
      <p:sp>
        <p:nvSpPr>
          <p:cNvPr id="10" name="Title 9"/>
          <p:cNvSpPr>
            <a:spLocks noGrp="1"/>
          </p:cNvSpPr>
          <p:nvPr>
            <p:ph type="title"/>
          </p:nvPr>
        </p:nvSpPr>
        <p:spPr/>
        <p:txBody>
          <a:bodyPr/>
          <a:lstStyle/>
          <a:p>
            <a:r>
              <a:rPr lang="it-IT" smtClean="0"/>
              <a:t>Fare clic per modificare lo stile del titolo</a:t>
            </a:r>
            <a:endParaRPr lang="en-US" dirty="0"/>
          </a:p>
        </p:txBody>
      </p:sp>
    </p:spTree>
    <p:extLst>
      <p:ext uri="{BB962C8B-B14F-4D97-AF65-F5344CB8AC3E}">
        <p14:creationId xmlns:p14="http://schemas.microsoft.com/office/powerpoint/2010/main" val="517902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A265125F-D300-48F4-8207-438543145773}" type="datetimeFigureOut">
              <a:rPr lang="en-US" smtClean="0"/>
              <a:pPr>
                <a:defRPr/>
              </a:pPr>
              <a:t>11/11/2017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41DB9D3-883B-4F58-976E-18C86F79723B}" type="slidenum">
              <a:rPr lang="en-US" smtClean="0"/>
              <a:pPr>
                <a:defRPr/>
              </a:pPr>
              <a:t>‹N›</a:t>
            </a:fld>
            <a:endParaRPr lang="en-US"/>
          </a:p>
        </p:txBody>
      </p:sp>
      <p:sp>
        <p:nvSpPr>
          <p:cNvPr id="6" name="Title 5"/>
          <p:cNvSpPr>
            <a:spLocks noGrp="1"/>
          </p:cNvSpPr>
          <p:nvPr>
            <p:ph type="title"/>
          </p:nvPr>
        </p:nvSpPr>
        <p:spPr/>
        <p:txBody>
          <a:bodyPr/>
          <a:lstStyle/>
          <a:p>
            <a:r>
              <a:rPr lang="it-IT" smtClean="0"/>
              <a:t>Fare clic per modificare lo stile del titolo</a:t>
            </a:r>
            <a:endParaRPr lang="en-US"/>
          </a:p>
        </p:txBody>
      </p:sp>
    </p:spTree>
    <p:extLst>
      <p:ext uri="{BB962C8B-B14F-4D97-AF65-F5344CB8AC3E}">
        <p14:creationId xmlns:p14="http://schemas.microsoft.com/office/powerpoint/2010/main" val="3723048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37305BE-57A1-4E0C-B806-E55C758F418C}" type="datetimeFigureOut">
              <a:rPr lang="en-US" smtClean="0"/>
              <a:pPr>
                <a:defRPr/>
              </a:pPr>
              <a:t>11/11/2017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CB1557C-D1EA-48CB-8FC4-5870D633A72F}" type="slidenum">
              <a:rPr lang="en-US" smtClean="0"/>
              <a:pPr>
                <a:defRPr/>
              </a:pPr>
              <a:t>‹N›</a:t>
            </a:fld>
            <a:endParaRPr lang="en-US"/>
          </a:p>
        </p:txBody>
      </p:sp>
    </p:spTree>
    <p:extLst>
      <p:ext uri="{BB962C8B-B14F-4D97-AF65-F5344CB8AC3E}">
        <p14:creationId xmlns:p14="http://schemas.microsoft.com/office/powerpoint/2010/main" val="2545115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786BC566-874C-40F9-B981-E0AC470618FB}"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81800A-1468-4CB5-BC9E-745534FE3392}" type="slidenum">
              <a:rPr lang="en-US" smtClean="0"/>
              <a:pPr>
                <a:defRPr/>
              </a:pPr>
              <a:t>‹N›</a:t>
            </a:fld>
            <a:endParaRPr lang="en-US"/>
          </a:p>
        </p:txBody>
      </p:sp>
    </p:spTree>
    <p:extLst>
      <p:ext uri="{BB962C8B-B14F-4D97-AF65-F5344CB8AC3E}">
        <p14:creationId xmlns:p14="http://schemas.microsoft.com/office/powerpoint/2010/main" val="2876226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9273B1F5-A617-4EDA-BC14-2D41FC5B68A8}"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43A4CC-2BF8-4E5A-9617-07DF56A10C04}" type="slidenum">
              <a:rPr lang="en-US" smtClean="0"/>
              <a:pPr>
                <a:defRPr/>
              </a:pPr>
              <a:t>‹N›</a:t>
            </a:fld>
            <a:endParaRPr lang="en-US"/>
          </a:p>
        </p:txBody>
      </p:sp>
    </p:spTree>
    <p:extLst>
      <p:ext uri="{BB962C8B-B14F-4D97-AF65-F5344CB8AC3E}">
        <p14:creationId xmlns:p14="http://schemas.microsoft.com/office/powerpoint/2010/main" val="19235626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80A7AA97-2E64-44B9-8E5A-80F4F41388D0}"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5530AE3-8D95-4E7B-AD1F-0F0985963B1D}" type="slidenum">
              <a:rPr lang="en-US" smtClean="0"/>
              <a:pPr>
                <a:defRPr/>
              </a:pPr>
              <a:t>‹N›</a:t>
            </a:fld>
            <a:endParaRPr lang="en-US"/>
          </a:p>
        </p:txBody>
      </p:sp>
    </p:spTree>
    <p:extLst>
      <p:ext uri="{BB962C8B-B14F-4D97-AF65-F5344CB8AC3E}">
        <p14:creationId xmlns:p14="http://schemas.microsoft.com/office/powerpoint/2010/main" val="3943673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CE00D918-44A4-403B-870E-B3A462CEA0D3}"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5B382A-D4A6-405E-AC6E-0EC1BFAE583C}" type="slidenum">
              <a:rPr lang="en-US" smtClean="0"/>
              <a:pPr>
                <a:defRPr/>
              </a:pPr>
              <a:t>‹N›</a:t>
            </a:fld>
            <a:endParaRPr lang="en-US"/>
          </a:p>
        </p:txBody>
      </p:sp>
    </p:spTree>
    <p:extLst>
      <p:ext uri="{BB962C8B-B14F-4D97-AF65-F5344CB8AC3E}">
        <p14:creationId xmlns:p14="http://schemas.microsoft.com/office/powerpoint/2010/main" val="28116680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it-IT" smtClean="0"/>
              <a:t>Fare clic per modificare lo stile del titolo</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30519335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pPr>
              <a:defRPr/>
            </a:pPr>
            <a:fld id="{80669FAB-2BC4-4856-BFC7-1E9EFFC633F7}" type="datetimeFigureOut">
              <a:rPr lang="en-US" smtClean="0"/>
              <a:pPr>
                <a:defRPr/>
              </a:pPr>
              <a:t>11/11/2017</a:t>
            </a:fld>
            <a:endParaRPr lang="en-US"/>
          </a:p>
        </p:txBody>
      </p:sp>
      <p:sp>
        <p:nvSpPr>
          <p:cNvPr id="5" name="Footer Placeholder 4"/>
          <p:cNvSpPr>
            <a:spLocks noGrp="1"/>
          </p:cNvSpPr>
          <p:nvPr>
            <p:ph type="ftr" sz="quarter" idx="11"/>
          </p:nvPr>
        </p:nvSpPr>
        <p:spPr>
          <a:xfrm>
            <a:off x="2692397" y="5037663"/>
            <a:ext cx="5214635" cy="279400"/>
          </a:xfrm>
        </p:spPr>
        <p:txBody>
          <a:bodyPr/>
          <a:lstStyle/>
          <a:p>
            <a:pPr>
              <a:defRPr/>
            </a:pPr>
            <a:endParaRPr lang="en-US"/>
          </a:p>
        </p:txBody>
      </p:sp>
      <p:sp>
        <p:nvSpPr>
          <p:cNvPr id="6" name="Slide Number Placeholder 5"/>
          <p:cNvSpPr>
            <a:spLocks noGrp="1"/>
          </p:cNvSpPr>
          <p:nvPr>
            <p:ph type="sldNum" sz="quarter" idx="12"/>
          </p:nvPr>
        </p:nvSpPr>
        <p:spPr>
          <a:xfrm>
            <a:off x="8956900" y="5037663"/>
            <a:ext cx="551167" cy="279400"/>
          </a:xfrm>
        </p:spPr>
        <p:txBody>
          <a:bodyPr/>
          <a:lstStyle/>
          <a:p>
            <a:pPr>
              <a:defRPr/>
            </a:pPr>
            <a:fld id="{6CC55C9A-1BED-4BE7-9FE5-3699940C0CE0}" type="slidenum">
              <a:rPr lang="en-US" smtClean="0"/>
              <a:pPr>
                <a:defRPr/>
              </a:pPr>
              <a:t>‹N›</a:t>
            </a:fld>
            <a:endParaRPr lang="en-US"/>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84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9273B1F5-A617-4EDA-BC14-2D41FC5B68A8}"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643A4CC-2BF8-4E5A-9617-07DF56A10C04}" type="slidenum">
              <a:rPr lang="en-US" smtClean="0"/>
              <a:pPr>
                <a:defRPr/>
              </a:pPr>
              <a:t>‹N›</a:t>
            </a:fld>
            <a:endParaRPr lang="en-US"/>
          </a:p>
        </p:txBody>
      </p:sp>
    </p:spTree>
    <p:extLst>
      <p:ext uri="{BB962C8B-B14F-4D97-AF65-F5344CB8AC3E}">
        <p14:creationId xmlns:p14="http://schemas.microsoft.com/office/powerpoint/2010/main" val="16997020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E8B3D1E1-1FEE-4F3F-AE64-9D2C5C302C56}"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BA8618-181E-4483-92F7-D937C411ADA0}" type="slidenum">
              <a:rPr lang="en-US" smtClean="0"/>
              <a:pPr>
                <a:defRPr/>
              </a:pPr>
              <a:t>‹N›</a:t>
            </a:fld>
            <a:endParaRPr lang="en-US"/>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2649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pPr>
              <a:defRPr/>
            </a:pPr>
            <a:fld id="{79FD8A29-31C0-4774-970D-F4704DED4459}"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6C8EE1C-4CBA-4339-93ED-2B7F88D407EA}" type="slidenum">
              <a:rPr lang="en-US" smtClean="0"/>
              <a:pPr>
                <a:defRPr/>
              </a:pPr>
              <a:t>‹N›</a:t>
            </a:fld>
            <a:endParaRPr lang="en-US"/>
          </a:p>
        </p:txBody>
      </p:sp>
    </p:spTree>
    <p:extLst>
      <p:ext uri="{BB962C8B-B14F-4D97-AF65-F5344CB8AC3E}">
        <p14:creationId xmlns:p14="http://schemas.microsoft.com/office/powerpoint/2010/main" val="42692798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pPr>
              <a:defRPr/>
            </a:pPr>
            <a:fld id="{A256C202-4A7F-432A-97D6-B511BEFF8221}" type="datetimeFigureOut">
              <a:rPr lang="en-US" smtClean="0"/>
              <a:pPr>
                <a:defRPr/>
              </a:pPr>
              <a:t>11/11/2017</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550D67B4-E035-4CD5-84F4-83015457B4DB}" type="slidenum">
              <a:rPr lang="en-US" smtClean="0"/>
              <a:pPr>
                <a:defRPr/>
              </a:pPr>
              <a:t>‹N›</a:t>
            </a:fld>
            <a:endParaRPr lang="en-US"/>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208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pPr>
              <a:defRPr/>
            </a:pPr>
            <a:fld id="{A265125F-D300-48F4-8207-438543145773}" type="datetimeFigureOut">
              <a:rPr lang="en-US" smtClean="0"/>
              <a:pPr>
                <a:defRPr/>
              </a:pPr>
              <a:t>11/11/2017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41DB9D3-883B-4F58-976E-18C86F79723B}" type="slidenum">
              <a:rPr lang="en-US" smtClean="0"/>
              <a:pPr>
                <a:defRPr/>
              </a:pPr>
              <a:t>‹N›</a:t>
            </a:fld>
            <a:endParaRPr 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5957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37305BE-57A1-4E0C-B806-E55C758F418C}" type="datetimeFigureOut">
              <a:rPr lang="en-US" smtClean="0"/>
              <a:pPr>
                <a:defRPr/>
              </a:pPr>
              <a:t>11/11/2017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CB1557C-D1EA-48CB-8FC4-5870D633A72F}" type="slidenum">
              <a:rPr lang="en-US" smtClean="0"/>
              <a:pPr>
                <a:defRPr/>
              </a:pPr>
              <a:t>‹N›</a:t>
            </a:fld>
            <a:endParaRPr lang="en-US"/>
          </a:p>
        </p:txBody>
      </p:sp>
    </p:spTree>
    <p:extLst>
      <p:ext uri="{BB962C8B-B14F-4D97-AF65-F5344CB8AC3E}">
        <p14:creationId xmlns:p14="http://schemas.microsoft.com/office/powerpoint/2010/main" val="1652071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E8B3D1E1-1FEE-4F3F-AE64-9D2C5C302C56}"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FBA8618-181E-4483-92F7-D937C411ADA0}" type="slidenum">
              <a:rPr lang="en-US" smtClean="0"/>
              <a:pPr>
                <a:defRPr/>
              </a:pPr>
              <a:t>‹N›</a:t>
            </a:fld>
            <a:endParaRPr lang="en-US"/>
          </a:p>
        </p:txBody>
      </p:sp>
    </p:spTree>
    <p:extLst>
      <p:ext uri="{BB962C8B-B14F-4D97-AF65-F5344CB8AC3E}">
        <p14:creationId xmlns:p14="http://schemas.microsoft.com/office/powerpoint/2010/main" val="14189511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786BC566-874C-40F9-B981-E0AC470618FB}"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81800A-1468-4CB5-BC9E-745534FE3392}" type="slidenum">
              <a:rPr lang="en-US" smtClean="0"/>
              <a:pPr>
                <a:defRPr/>
              </a:pPr>
              <a:t>‹N›</a:t>
            </a:fld>
            <a:endParaRPr lang="en-US"/>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62716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smtClean="0"/>
              <a:t>Fare clic per modificare lo stile del titolo</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80A7AA97-2E64-44B9-8E5A-80F4F41388D0}"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5530AE3-8D95-4E7B-AD1F-0F0985963B1D}" type="slidenum">
              <a:rPr lang="en-US" smtClean="0"/>
              <a:pPr>
                <a:defRPr/>
              </a:pPr>
              <a:t>‹N›</a:t>
            </a:fld>
            <a:endParaRPr lang="en-US"/>
          </a:p>
        </p:txBody>
      </p:sp>
    </p:spTree>
    <p:extLst>
      <p:ext uri="{BB962C8B-B14F-4D97-AF65-F5344CB8AC3E}">
        <p14:creationId xmlns:p14="http://schemas.microsoft.com/office/powerpoint/2010/main" val="32000086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9813760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36345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57451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21554191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smtClean="0"/>
              <a:t>Fare clic per modificare lo stile del titolo</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21626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smtClean="0"/>
              <a:t>Fare clic per modificare lo stile del titolo</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11030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CE00D918-44A4-403B-870E-B3A462CEA0D3}"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5B382A-D4A6-405E-AC6E-0EC1BFAE583C}" type="slidenum">
              <a:rPr lang="en-US" smtClean="0"/>
              <a:pPr>
                <a:defRPr/>
              </a:pPr>
              <a:t>‹N›</a:t>
            </a:fld>
            <a:endParaRPr 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687427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9DA89B3-697A-46E3-871E-E33C0B724B4E}" type="slidenum">
              <a:rPr lang="en-US" smtClean="0"/>
              <a:pPr>
                <a:defRPr/>
              </a:pPr>
              <a:t>‹N›</a:t>
            </a:fld>
            <a:endParaRPr lang="en-US"/>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42098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pPr>
              <a:defRPr/>
            </a:pPr>
            <a:fld id="{79FD8A29-31C0-4774-970D-F4704DED4459}"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6C8EE1C-4CBA-4339-93ED-2B7F88D407EA}" type="slidenum">
              <a:rPr lang="en-US" smtClean="0"/>
              <a:pPr>
                <a:defRPr/>
              </a:pPr>
              <a:t>‹N›</a:t>
            </a:fld>
            <a:endParaRPr lang="en-US"/>
          </a:p>
        </p:txBody>
      </p:sp>
    </p:spTree>
    <p:extLst>
      <p:ext uri="{BB962C8B-B14F-4D97-AF65-F5344CB8AC3E}">
        <p14:creationId xmlns:p14="http://schemas.microsoft.com/office/powerpoint/2010/main" val="1367195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fronto">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845127" y="2507550"/>
            <a:ext cx="5156200" cy="36805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172200" y="2507550"/>
            <a:ext cx="5181601" cy="3680525"/>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pPr>
              <a:defRPr/>
            </a:pPr>
            <a:fld id="{A256C202-4A7F-432A-97D6-B511BEFF8221}" type="datetimeFigureOut">
              <a:rPr lang="en-US" smtClean="0"/>
              <a:pPr>
                <a:defRPr/>
              </a:pPr>
              <a:t>11/11/2017</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550D67B4-E035-4CD5-84F4-83015457B4DB}" type="slidenum">
              <a:rPr lang="en-US" smtClean="0"/>
              <a:pPr>
                <a:defRPr/>
              </a:pPr>
              <a:t>‹N›</a:t>
            </a:fld>
            <a:endParaRPr lang="en-US"/>
          </a:p>
        </p:txBody>
      </p:sp>
      <p:sp>
        <p:nvSpPr>
          <p:cNvPr id="10" name="Title 9"/>
          <p:cNvSpPr>
            <a:spLocks noGrp="1"/>
          </p:cNvSpPr>
          <p:nvPr>
            <p:ph type="title"/>
          </p:nvPr>
        </p:nvSpPr>
        <p:spPr/>
        <p:txBody>
          <a:bodyPr/>
          <a:lstStyle/>
          <a:p>
            <a:r>
              <a:rPr lang="it-IT" smtClean="0"/>
              <a:t>Fare clic per modificare lo stile del titolo</a:t>
            </a:r>
            <a:endParaRPr lang="en-US" dirty="0"/>
          </a:p>
        </p:txBody>
      </p:sp>
    </p:spTree>
    <p:extLst>
      <p:ext uri="{BB962C8B-B14F-4D97-AF65-F5344CB8AC3E}">
        <p14:creationId xmlns:p14="http://schemas.microsoft.com/office/powerpoint/2010/main" val="3935990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olo tito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A265125F-D300-48F4-8207-438543145773}" type="datetimeFigureOut">
              <a:rPr lang="en-US" smtClean="0"/>
              <a:pPr>
                <a:defRPr/>
              </a:pPr>
              <a:t>11/11/2017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441DB9D3-883B-4F58-976E-18C86F79723B}" type="slidenum">
              <a:rPr lang="en-US" smtClean="0"/>
              <a:pPr>
                <a:defRPr/>
              </a:pPr>
              <a:t>‹N›</a:t>
            </a:fld>
            <a:endParaRPr lang="en-US"/>
          </a:p>
        </p:txBody>
      </p:sp>
      <p:sp>
        <p:nvSpPr>
          <p:cNvPr id="6" name="Title 5"/>
          <p:cNvSpPr>
            <a:spLocks noGrp="1"/>
          </p:cNvSpPr>
          <p:nvPr>
            <p:ph type="title"/>
          </p:nvPr>
        </p:nvSpPr>
        <p:spPr/>
        <p:txBody>
          <a:bodyPr/>
          <a:lstStyle/>
          <a:p>
            <a:r>
              <a:rPr lang="it-IT" smtClean="0"/>
              <a:t>Fare clic per modificare lo stile del titolo</a:t>
            </a:r>
            <a:endParaRPr lang="en-US"/>
          </a:p>
        </p:txBody>
      </p:sp>
    </p:spTree>
    <p:extLst>
      <p:ext uri="{BB962C8B-B14F-4D97-AF65-F5344CB8AC3E}">
        <p14:creationId xmlns:p14="http://schemas.microsoft.com/office/powerpoint/2010/main" val="328959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37305BE-57A1-4E0C-B806-E55C758F418C}" type="datetimeFigureOut">
              <a:rPr lang="en-US" smtClean="0"/>
              <a:pPr>
                <a:defRPr/>
              </a:pPr>
              <a:t>11/11/2017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1CB1557C-D1EA-48CB-8FC4-5870D633A72F}" type="slidenum">
              <a:rPr lang="en-US" smtClean="0"/>
              <a:pPr>
                <a:defRPr/>
              </a:pPr>
              <a:t>‹N›</a:t>
            </a:fld>
            <a:endParaRPr lang="en-US"/>
          </a:p>
        </p:txBody>
      </p:sp>
    </p:spTree>
    <p:extLst>
      <p:ext uri="{BB962C8B-B14F-4D97-AF65-F5344CB8AC3E}">
        <p14:creationId xmlns:p14="http://schemas.microsoft.com/office/powerpoint/2010/main" val="61870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786BC566-874C-40F9-B981-E0AC470618FB}"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081800A-1468-4CB5-BC9E-745534FE3392}" type="slidenum">
              <a:rPr lang="en-US" smtClean="0"/>
              <a:pPr>
                <a:defRPr/>
              </a:pPr>
              <a:t>‹N›</a:t>
            </a:fld>
            <a:endParaRPr lang="en-US"/>
          </a:p>
        </p:txBody>
      </p:sp>
    </p:spTree>
    <p:extLst>
      <p:ext uri="{BB962C8B-B14F-4D97-AF65-F5344CB8AC3E}">
        <p14:creationId xmlns:p14="http://schemas.microsoft.com/office/powerpoint/2010/main" val="2154593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it-IT" smtClean="0"/>
              <a:t>Fare clic per modificare lo stile del titolo</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pPr>
              <a:defRPr/>
            </a:pPr>
            <a:fld id="{80A7AA97-2E64-44B9-8E5A-80F4F41388D0}" type="datetimeFigureOut">
              <a:rPr lang="en-US" smtClean="0"/>
              <a:pPr>
                <a:defRPr/>
              </a:pPr>
              <a:t>11/11/2017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5530AE3-8D95-4E7B-AD1F-0F0985963B1D}" type="slidenum">
              <a:rPr lang="en-US" smtClean="0"/>
              <a:pPr>
                <a:defRPr/>
              </a:pPr>
              <a:t>‹N›</a:t>
            </a:fld>
            <a:endParaRPr lang="en-US"/>
          </a:p>
        </p:txBody>
      </p:sp>
    </p:spTree>
    <p:extLst>
      <p:ext uri="{BB962C8B-B14F-4D97-AF65-F5344CB8AC3E}">
        <p14:creationId xmlns:p14="http://schemas.microsoft.com/office/powerpoint/2010/main" val="319829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3.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pPr>
              <a:defRPr/>
            </a:pPr>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2708110603"/>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pPr>
              <a:defRPr/>
            </a:pPr>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2474185638"/>
      </p:ext>
    </p:extLst>
  </p:cSld>
  <p:clrMap bg1="lt1" tx1="dk1" bg2="lt2" tx2="dk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2D701500-306E-4C47-BDCF-D01DBA019254}" type="datetimeFigureOut">
              <a:rPr lang="en-US" smtClean="0"/>
              <a:pPr>
                <a:defRPr/>
              </a:pPr>
              <a:t>11/11/2017</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39DA89B3-697A-46E3-871E-E33C0B724B4E}" type="slidenum">
              <a:rPr lang="en-US" smtClean="0"/>
              <a:pPr>
                <a:defRPr/>
              </a:pPr>
              <a:t>‹N›</a:t>
            </a:fld>
            <a:endParaRPr lang="en-US"/>
          </a:p>
        </p:txBody>
      </p:sp>
    </p:spTree>
    <p:extLst>
      <p:ext uri="{BB962C8B-B14F-4D97-AF65-F5344CB8AC3E}">
        <p14:creationId xmlns:p14="http://schemas.microsoft.com/office/powerpoint/2010/main" val="2483671907"/>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 id="2147484164" r:id="rId12"/>
    <p:sldLayoutId id="2147484165" r:id="rId13"/>
    <p:sldLayoutId id="2147484166" r:id="rId14"/>
    <p:sldLayoutId id="2147484167" r:id="rId15"/>
    <p:sldLayoutId id="2147484168" r:id="rId16"/>
    <p:sldLayoutId id="214748416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272936" y="1964179"/>
            <a:ext cx="7676797" cy="439388"/>
          </a:xfrm>
        </p:spPr>
        <p:txBody>
          <a:bodyPr>
            <a:noAutofit/>
          </a:bodyPr>
          <a:lstStyle/>
          <a:p>
            <a:pPr algn="l"/>
            <a:r>
              <a:rPr lang="it-IT" sz="2400" dirty="0" smtClean="0"/>
              <a:t>Codice di comportamento, codice dei contratti, trasparenza</a:t>
            </a:r>
            <a:endParaRPr lang="it-IT" sz="2400" dirty="0"/>
          </a:p>
        </p:txBody>
      </p:sp>
      <p:sp>
        <p:nvSpPr>
          <p:cNvPr id="3" name="Sottotitolo 2"/>
          <p:cNvSpPr>
            <a:spLocks noGrp="1"/>
          </p:cNvSpPr>
          <p:nvPr>
            <p:ph type="subTitle" idx="1"/>
          </p:nvPr>
        </p:nvSpPr>
        <p:spPr>
          <a:xfrm>
            <a:off x="2194560" y="2495006"/>
            <a:ext cx="7798526" cy="1162594"/>
          </a:xfrm>
        </p:spPr>
        <p:txBody>
          <a:bodyPr>
            <a:noAutofit/>
          </a:bodyPr>
          <a:lstStyle/>
          <a:p>
            <a:pPr>
              <a:lnSpc>
                <a:spcPct val="150000"/>
              </a:lnSpc>
              <a:spcAft>
                <a:spcPts val="0"/>
              </a:spcAft>
            </a:pPr>
            <a:r>
              <a:rPr lang="it-IT" sz="2800" b="1" dirty="0" smtClean="0">
                <a:solidFill>
                  <a:schemeClr val="accent3">
                    <a:lumMod val="75000"/>
                  </a:schemeClr>
                </a:solidFill>
                <a:effectLst>
                  <a:outerShdw blurRad="38100" dist="38100" dir="2700000" algn="tl">
                    <a:srgbClr val="000000">
                      <a:alpha val="43137"/>
                    </a:srgbClr>
                  </a:outerShdw>
                </a:effectLst>
                <a:latin typeface="Franklin Gothic Medium" pitchFamily="34" charset="0"/>
              </a:rPr>
              <a:t>Anticorruzione: tre strade, un unico obiettivo</a:t>
            </a:r>
          </a:p>
          <a:p>
            <a:pPr>
              <a:spcBef>
                <a:spcPts val="0"/>
              </a:spcBef>
              <a:spcAft>
                <a:spcPts val="0"/>
              </a:spcAft>
            </a:pPr>
            <a:r>
              <a:rPr lang="it-IT" sz="1600" b="1" i="1" dirty="0" smtClean="0">
                <a:latin typeface="Times New Roman" pitchFamily="18" charset="0"/>
                <a:cs typeface="Times New Roman" pitchFamily="18" charset="0"/>
              </a:rPr>
              <a:t>(Codice dei contratti e codice di comportamento, trasparenza, accesso agli atti)</a:t>
            </a:r>
            <a:endParaRPr lang="it-IT" sz="1600" dirty="0" smtClean="0">
              <a:latin typeface="Times New Roman" pitchFamily="18" charset="0"/>
              <a:cs typeface="Times New Roman" pitchFamily="18" charset="0"/>
            </a:endParaRPr>
          </a:p>
          <a:p>
            <a:pPr>
              <a:lnSpc>
                <a:spcPct val="150000"/>
              </a:lnSpc>
            </a:pPr>
            <a:endParaRPr lang="it-IT" sz="2800" dirty="0" smtClean="0">
              <a:solidFill>
                <a:schemeClr val="accent3">
                  <a:lumMod val="75000"/>
                </a:schemeClr>
              </a:solidFill>
              <a:effectLst>
                <a:outerShdw blurRad="38100" dist="38100" dir="2700000" algn="tl">
                  <a:srgbClr val="000000">
                    <a:alpha val="43137"/>
                  </a:srgbClr>
                </a:outerShdw>
              </a:effectLst>
              <a:latin typeface="Franklin Gothic Medium" pitchFamily="34" charset="0"/>
            </a:endParaRPr>
          </a:p>
          <a:p>
            <a:pPr algn="l"/>
            <a:endParaRPr lang="it-IT" sz="1600" i="1" dirty="0">
              <a:solidFill>
                <a:schemeClr val="tx1"/>
              </a:solidFill>
            </a:endParaRPr>
          </a:p>
        </p:txBody>
      </p:sp>
      <p:sp>
        <p:nvSpPr>
          <p:cNvPr id="5" name="CasellaDiTesto 4"/>
          <p:cNvSpPr txBox="1"/>
          <p:nvPr/>
        </p:nvSpPr>
        <p:spPr>
          <a:xfrm>
            <a:off x="2653060" y="3735977"/>
            <a:ext cx="6961203" cy="1200329"/>
          </a:xfrm>
          <a:prstGeom prst="rect">
            <a:avLst/>
          </a:prstGeom>
          <a:noFill/>
        </p:spPr>
        <p:txBody>
          <a:bodyPr wrap="square" rtlCol="0">
            <a:spAutoFit/>
          </a:bodyPr>
          <a:lstStyle/>
          <a:p>
            <a:r>
              <a:rPr lang="it-IT" b="1" dirty="0" smtClean="0"/>
              <a:t>Borgo San Dalmazzo, 20 ottobre 2017</a:t>
            </a:r>
          </a:p>
          <a:p>
            <a:r>
              <a:rPr lang="it-IT" b="1" dirty="0" smtClean="0"/>
              <a:t>Relatori:	Rinaldi Giorgio</a:t>
            </a:r>
          </a:p>
          <a:p>
            <a:r>
              <a:rPr lang="it-IT" b="1" dirty="0" smtClean="0"/>
              <a:t>	Giraudo Bruno</a:t>
            </a:r>
          </a:p>
          <a:p>
            <a:r>
              <a:rPr lang="it-IT" b="1" dirty="0" smtClean="0"/>
              <a:t>	</a:t>
            </a:r>
            <a:r>
              <a:rPr lang="it-IT" b="1" dirty="0" err="1" smtClean="0"/>
              <a:t>Dentico</a:t>
            </a:r>
            <a:r>
              <a:rPr lang="it-IT" b="1" dirty="0" smtClean="0"/>
              <a:t> serena</a:t>
            </a:r>
            <a:r>
              <a:rPr lang="it-IT" dirty="0"/>
              <a:t>	</a:t>
            </a:r>
            <a:r>
              <a:rPr lang="it-IT" dirty="0" smtClean="0"/>
              <a:t>	</a:t>
            </a:r>
            <a:endParaRPr lang="it-IT" dirty="0"/>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8154897" y="5795962"/>
            <a:ext cx="1133475" cy="752475"/>
          </a:xfrm>
          <a:prstGeom prst="rect">
            <a:avLst/>
          </a:prstGeom>
          <a:solidFill>
            <a:srgbClr val="FFFFFF"/>
          </a:solidFill>
          <a:ln>
            <a:noFill/>
          </a:ln>
        </p:spPr>
      </p:pic>
      <p:pic>
        <p:nvPicPr>
          <p:cNvPr id="7" name="Immagine 6" descr="Logo+AIS_0"/>
          <p:cNvPicPr/>
          <p:nvPr/>
        </p:nvPicPr>
        <p:blipFill>
          <a:blip r:embed="rId3">
            <a:extLst>
              <a:ext uri="{28A0092B-C50C-407E-A947-70E740481C1C}">
                <a14:useLocalDpi xmlns:a14="http://schemas.microsoft.com/office/drawing/2010/main" val="0"/>
              </a:ext>
            </a:extLst>
          </a:blip>
          <a:srcRect/>
          <a:stretch>
            <a:fillRect/>
          </a:stretch>
        </p:blipFill>
        <p:spPr bwMode="auto">
          <a:xfrm>
            <a:off x="9358993" y="5673498"/>
            <a:ext cx="1181100" cy="866775"/>
          </a:xfrm>
          <a:prstGeom prst="rect">
            <a:avLst/>
          </a:prstGeom>
          <a:noFill/>
          <a:ln>
            <a:noFill/>
          </a:ln>
        </p:spPr>
      </p:pic>
      <p:pic>
        <p:nvPicPr>
          <p:cNvPr id="9" name="Immagine 8" descr="stemma a colori"/>
          <p:cNvPicPr/>
          <p:nvPr/>
        </p:nvPicPr>
        <p:blipFill>
          <a:blip r:embed="rId4">
            <a:extLst>
              <a:ext uri="{28A0092B-C50C-407E-A947-70E740481C1C}">
                <a14:useLocalDpi xmlns:a14="http://schemas.microsoft.com/office/drawing/2010/main" val="0"/>
              </a:ext>
            </a:extLst>
          </a:blip>
          <a:srcRect/>
          <a:stretch>
            <a:fillRect/>
          </a:stretch>
        </p:blipFill>
        <p:spPr bwMode="auto">
          <a:xfrm>
            <a:off x="10724437" y="5652720"/>
            <a:ext cx="566393" cy="882203"/>
          </a:xfrm>
          <a:prstGeom prst="rect">
            <a:avLst/>
          </a:prstGeom>
          <a:noFill/>
        </p:spPr>
      </p:pic>
    </p:spTree>
    <p:extLst>
      <p:ext uri="{BB962C8B-B14F-4D97-AF65-F5344CB8AC3E}">
        <p14:creationId xmlns:p14="http://schemas.microsoft.com/office/powerpoint/2010/main" val="999176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a:t>
            </a:r>
          </a:p>
        </p:txBody>
      </p:sp>
      <p:sp>
        <p:nvSpPr>
          <p:cNvPr id="3" name="Segnaposto contenuto 2"/>
          <p:cNvSpPr>
            <a:spLocks noGrp="1"/>
          </p:cNvSpPr>
          <p:nvPr>
            <p:ph idx="1"/>
          </p:nvPr>
        </p:nvSpPr>
        <p:spPr/>
        <p:txBody>
          <a:bodyPr>
            <a:normAutofit/>
          </a:bodyPr>
          <a:lstStyle/>
          <a:p>
            <a:pPr marL="0" indent="0">
              <a:buNone/>
            </a:pPr>
            <a:r>
              <a:rPr lang="it-IT" dirty="0"/>
              <a:t>Con </a:t>
            </a:r>
            <a:r>
              <a:rPr lang="it-IT" dirty="0" smtClean="0"/>
              <a:t>l’articolo 28, </a:t>
            </a:r>
            <a:r>
              <a:rPr lang="it-IT" dirty="0"/>
              <a:t>la Costituzione ha voluto </a:t>
            </a:r>
            <a:r>
              <a:rPr lang="it-IT" dirty="0" smtClean="0"/>
              <a:t>superare l’immunità </a:t>
            </a:r>
            <a:r>
              <a:rPr lang="it-IT" dirty="0"/>
              <a:t>e i privilegi dello Stato e dei suoi rappresentanti, che erano propri </a:t>
            </a:r>
            <a:r>
              <a:rPr lang="it-IT" dirty="0" smtClean="0"/>
              <a:t>di forme </a:t>
            </a:r>
            <a:r>
              <a:rPr lang="it-IT" dirty="0"/>
              <a:t>del passato, affermando la </a:t>
            </a:r>
            <a:r>
              <a:rPr lang="it-IT" dirty="0">
                <a:effectLst>
                  <a:outerShdw blurRad="38100" dist="38100" dir="2700000" algn="tl">
                    <a:srgbClr val="000000">
                      <a:alpha val="43137"/>
                    </a:srgbClr>
                  </a:outerShdw>
                </a:effectLst>
              </a:rPr>
              <a:t>diretta responsabilità dei funzionari dello Stato </a:t>
            </a:r>
            <a:r>
              <a:rPr lang="it-IT" dirty="0" smtClean="0"/>
              <a:t>e degli </a:t>
            </a:r>
            <a:r>
              <a:rPr lang="it-IT" dirty="0"/>
              <a:t>altri enti pubblici per gli atti compiuti in violazione di diritti. </a:t>
            </a:r>
            <a:endParaRPr lang="it-IT" dirty="0" smtClean="0"/>
          </a:p>
          <a:p>
            <a:pPr marL="0" indent="0">
              <a:buNone/>
            </a:pPr>
            <a:r>
              <a:rPr lang="it-IT" dirty="0" smtClean="0">
                <a:solidFill>
                  <a:srgbClr val="2C17A9"/>
                </a:solidFill>
                <a:effectLst>
                  <a:outerShdw blurRad="38100" dist="38100" dir="2700000" algn="tl">
                    <a:srgbClr val="000000">
                      <a:alpha val="43137"/>
                    </a:srgbClr>
                  </a:outerShdw>
                </a:effectLst>
              </a:rPr>
              <a:t>Ha </a:t>
            </a:r>
            <a:r>
              <a:rPr lang="it-IT" dirty="0">
                <a:solidFill>
                  <a:srgbClr val="2C17A9"/>
                </a:solidFill>
                <a:effectLst>
                  <a:outerShdw blurRad="38100" dist="38100" dir="2700000" algn="tl">
                    <a:srgbClr val="000000">
                      <a:alpha val="43137"/>
                    </a:srgbClr>
                  </a:outerShdw>
                </a:effectLst>
              </a:rPr>
              <a:t>voluto superare</a:t>
            </a:r>
            <a:r>
              <a:rPr lang="it-IT" dirty="0" smtClean="0">
                <a:solidFill>
                  <a:srgbClr val="2C17A9"/>
                </a:solidFill>
                <a:effectLst>
                  <a:outerShdw blurRad="38100" dist="38100" dir="2700000" algn="tl">
                    <a:srgbClr val="000000">
                      <a:alpha val="43137"/>
                    </a:srgbClr>
                  </a:outerShdw>
                </a:effectLst>
              </a:rPr>
              <a:t>, quindi</a:t>
            </a:r>
            <a:r>
              <a:rPr lang="it-IT" dirty="0">
                <a:solidFill>
                  <a:srgbClr val="2C17A9"/>
                </a:solidFill>
                <a:effectLst>
                  <a:outerShdw blurRad="38100" dist="38100" dir="2700000" algn="tl">
                    <a:srgbClr val="000000">
                      <a:alpha val="43137"/>
                    </a:srgbClr>
                  </a:outerShdw>
                </a:effectLst>
              </a:rPr>
              <a:t>, una concezione basata sulla supremazia dei pubblici poteri sui cittadini</a:t>
            </a:r>
            <a:r>
              <a:rPr lang="it-IT" dirty="0" smtClean="0">
                <a:solidFill>
                  <a:srgbClr val="2C17A9"/>
                </a:solidFill>
                <a:effectLst>
                  <a:outerShdw blurRad="38100" dist="38100" dir="2700000" algn="tl">
                    <a:srgbClr val="000000">
                      <a:alpha val="43137"/>
                    </a:srgbClr>
                  </a:outerShdw>
                </a:effectLst>
              </a:rPr>
              <a:t>, a </a:t>
            </a:r>
            <a:r>
              <a:rPr lang="it-IT" dirty="0">
                <a:solidFill>
                  <a:srgbClr val="2C17A9"/>
                </a:solidFill>
                <a:effectLst>
                  <a:outerShdw blurRad="38100" dist="38100" dir="2700000" algn="tl">
                    <a:srgbClr val="000000">
                      <a:alpha val="43137"/>
                    </a:srgbClr>
                  </a:outerShdw>
                </a:effectLst>
              </a:rPr>
              <a:t>favore di una più moderna, ispirata al concetto di funzione, cioè di attività </a:t>
            </a:r>
            <a:r>
              <a:rPr lang="it-IT" dirty="0" smtClean="0">
                <a:solidFill>
                  <a:srgbClr val="2C17A9"/>
                </a:solidFill>
                <a:effectLst>
                  <a:outerShdw blurRad="38100" dist="38100" dir="2700000" algn="tl">
                    <a:srgbClr val="000000">
                      <a:alpha val="43137"/>
                    </a:srgbClr>
                  </a:outerShdw>
                </a:effectLst>
              </a:rPr>
              <a:t>svolta nell’interesse </a:t>
            </a:r>
            <a:r>
              <a:rPr lang="it-IT" dirty="0">
                <a:solidFill>
                  <a:srgbClr val="2C17A9"/>
                </a:solidFill>
                <a:effectLst>
                  <a:outerShdw blurRad="38100" dist="38100" dir="2700000" algn="tl">
                    <a:srgbClr val="000000">
                      <a:alpha val="43137"/>
                    </a:srgbClr>
                  </a:outerShdw>
                </a:effectLst>
              </a:rPr>
              <a:t>dei </a:t>
            </a:r>
            <a:r>
              <a:rPr lang="it-IT" dirty="0" smtClean="0">
                <a:solidFill>
                  <a:srgbClr val="2C17A9"/>
                </a:solidFill>
                <a:effectLst>
                  <a:outerShdw blurRad="38100" dist="38100" dir="2700000" algn="tl">
                    <a:srgbClr val="000000">
                      <a:alpha val="43137"/>
                    </a:srgbClr>
                  </a:outerShdw>
                </a:effectLst>
              </a:rPr>
              <a:t>cittadini</a:t>
            </a:r>
            <a:r>
              <a:rPr lang="it-IT" dirty="0" smtClean="0"/>
              <a:t>.</a:t>
            </a:r>
            <a:endParaRPr lang="it-IT" dirty="0"/>
          </a:p>
        </p:txBody>
      </p:sp>
    </p:spTree>
    <p:extLst>
      <p:ext uri="{BB962C8B-B14F-4D97-AF65-F5344CB8AC3E}">
        <p14:creationId xmlns:p14="http://schemas.microsoft.com/office/powerpoint/2010/main" val="3080639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a:t>
            </a:r>
          </a:p>
        </p:txBody>
      </p:sp>
      <p:sp>
        <p:nvSpPr>
          <p:cNvPr id="3" name="Segnaposto contenuto 2"/>
          <p:cNvSpPr>
            <a:spLocks noGrp="1"/>
          </p:cNvSpPr>
          <p:nvPr>
            <p:ph idx="1"/>
          </p:nvPr>
        </p:nvSpPr>
        <p:spPr/>
        <p:txBody>
          <a:bodyPr>
            <a:normAutofit/>
          </a:bodyPr>
          <a:lstStyle/>
          <a:p>
            <a:pPr marL="0" indent="0">
              <a:buNone/>
            </a:pPr>
            <a:r>
              <a:rPr lang="it-IT" dirty="0"/>
              <a:t>L’articolo 98 della Costituzione, inoltre, sancendo </a:t>
            </a:r>
            <a:r>
              <a:rPr lang="it-IT" dirty="0" smtClean="0"/>
              <a:t>il dovere </a:t>
            </a:r>
            <a:r>
              <a:rPr lang="it-IT" dirty="0"/>
              <a:t>dei pubblici impiegati di agire nell’esclusivo interesse della </a:t>
            </a:r>
            <a:r>
              <a:rPr lang="it-IT" dirty="0" smtClean="0"/>
              <a:t>Nazione, mira a </a:t>
            </a:r>
            <a:r>
              <a:rPr lang="it-IT" dirty="0"/>
              <a:t>far sì che </a:t>
            </a:r>
            <a:r>
              <a:rPr lang="it-IT" dirty="0">
                <a:effectLst>
                  <a:outerShdw blurRad="38100" dist="38100" dir="2700000" algn="tl">
                    <a:srgbClr val="000000">
                      <a:alpha val="43137"/>
                    </a:srgbClr>
                  </a:outerShdw>
                </a:effectLst>
              </a:rPr>
              <a:t>la condotta dei funzionari pubblici elettivi o di carriera sia ispirata </a:t>
            </a:r>
            <a:r>
              <a:rPr lang="it-IT" dirty="0" smtClean="0">
                <a:effectLst>
                  <a:outerShdw blurRad="38100" dist="38100" dir="2700000" algn="tl">
                    <a:srgbClr val="000000">
                      <a:alpha val="43137"/>
                    </a:srgbClr>
                  </a:outerShdw>
                </a:effectLst>
              </a:rPr>
              <a:t>alla tutela </a:t>
            </a:r>
            <a:r>
              <a:rPr lang="it-IT" dirty="0">
                <a:effectLst>
                  <a:outerShdw blurRad="38100" dist="38100" dir="2700000" algn="tl">
                    <a:srgbClr val="000000">
                      <a:alpha val="43137"/>
                    </a:srgbClr>
                  </a:outerShdw>
                </a:effectLst>
              </a:rPr>
              <a:t>degli interesse generale e non alla tutela di </a:t>
            </a:r>
            <a:r>
              <a:rPr lang="it-IT" dirty="0" smtClean="0">
                <a:effectLst>
                  <a:outerShdw blurRad="38100" dist="38100" dir="2700000" algn="tl">
                    <a:srgbClr val="000000">
                      <a:alpha val="43137"/>
                    </a:srgbClr>
                  </a:outerShdw>
                </a:effectLst>
              </a:rPr>
              <a:t>interessi </a:t>
            </a:r>
            <a:r>
              <a:rPr lang="it-IT" dirty="0">
                <a:effectLst>
                  <a:outerShdw blurRad="38100" dist="38100" dir="2700000" algn="tl">
                    <a:srgbClr val="000000">
                      <a:alpha val="43137"/>
                    </a:srgbClr>
                  </a:outerShdw>
                </a:effectLst>
              </a:rPr>
              <a:t>di parte</a:t>
            </a:r>
            <a:r>
              <a:rPr lang="it-IT" dirty="0" smtClean="0"/>
              <a:t>.</a:t>
            </a:r>
          </a:p>
          <a:p>
            <a:pPr marL="0" indent="0" algn="ctr">
              <a:buNone/>
            </a:pPr>
            <a:r>
              <a:rPr lang="it-IT" b="1" dirty="0" smtClean="0">
                <a:solidFill>
                  <a:srgbClr val="055B0D"/>
                </a:solidFill>
                <a:effectLst>
                  <a:outerShdw blurRad="38100" dist="38100" dir="2700000" algn="tl">
                    <a:srgbClr val="000000">
                      <a:alpha val="43137"/>
                    </a:srgbClr>
                  </a:outerShdw>
                </a:effectLst>
              </a:rPr>
              <a:t>Articolo 98</a:t>
            </a:r>
          </a:p>
          <a:p>
            <a:pPr marL="0" indent="0">
              <a:buNone/>
            </a:pPr>
            <a:r>
              <a:rPr lang="it-IT" dirty="0" smtClean="0">
                <a:solidFill>
                  <a:srgbClr val="055B0D"/>
                </a:solidFill>
              </a:rPr>
              <a:t>I pubblici impiegati sono al servizio esclusivo della Nazione.</a:t>
            </a:r>
          </a:p>
          <a:p>
            <a:pPr marL="0" indent="0">
              <a:buNone/>
            </a:pPr>
            <a:endParaRPr lang="it-IT" dirty="0"/>
          </a:p>
        </p:txBody>
      </p:sp>
    </p:spTree>
    <p:extLst>
      <p:ext uri="{BB962C8B-B14F-4D97-AF65-F5344CB8AC3E}">
        <p14:creationId xmlns:p14="http://schemas.microsoft.com/office/powerpoint/2010/main" val="1167099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a:t>
            </a:r>
          </a:p>
        </p:txBody>
      </p:sp>
      <p:sp>
        <p:nvSpPr>
          <p:cNvPr id="3" name="Segnaposto contenuto 2"/>
          <p:cNvSpPr>
            <a:spLocks noGrp="1"/>
          </p:cNvSpPr>
          <p:nvPr>
            <p:ph idx="1"/>
          </p:nvPr>
        </p:nvSpPr>
        <p:spPr/>
        <p:txBody>
          <a:bodyPr>
            <a:normAutofit fontScale="85000" lnSpcReduction="20000"/>
          </a:bodyPr>
          <a:lstStyle/>
          <a:p>
            <a:pPr marL="0" indent="0">
              <a:buNone/>
            </a:pPr>
            <a:r>
              <a:rPr lang="it-IT" dirty="0" smtClean="0"/>
              <a:t>Completa il quadro costituzionale </a:t>
            </a:r>
            <a:r>
              <a:rPr lang="it-IT" dirty="0"/>
              <a:t>l’articolo </a:t>
            </a:r>
            <a:r>
              <a:rPr lang="it-IT" dirty="0" smtClean="0"/>
              <a:t>97:</a:t>
            </a:r>
          </a:p>
          <a:p>
            <a:pPr marL="0" indent="0" algn="ctr">
              <a:buNone/>
            </a:pPr>
            <a:r>
              <a:rPr lang="it-IT" b="1" dirty="0" smtClean="0">
                <a:solidFill>
                  <a:srgbClr val="055B0D"/>
                </a:solidFill>
                <a:effectLst>
                  <a:outerShdw blurRad="38100" dist="38100" dir="2700000" algn="tl">
                    <a:srgbClr val="000000">
                      <a:alpha val="43137"/>
                    </a:srgbClr>
                  </a:outerShdw>
                </a:effectLst>
              </a:rPr>
              <a:t>Articolo 97</a:t>
            </a:r>
          </a:p>
          <a:p>
            <a:pPr marL="0" indent="0">
              <a:buNone/>
            </a:pPr>
            <a:r>
              <a:rPr lang="it-IT" dirty="0" smtClean="0">
                <a:solidFill>
                  <a:srgbClr val="055B0D"/>
                </a:solidFill>
              </a:rPr>
              <a:t>Le pubbliche amministrazioni, in coerenza con l'ordinamento dell'Unione europea, assicurano l'equilibrio dei bilanci e la sostenibilità del debito pubblico.</a:t>
            </a:r>
          </a:p>
          <a:p>
            <a:pPr marL="0" indent="0">
              <a:buNone/>
            </a:pPr>
            <a:r>
              <a:rPr lang="it-IT" b="1" dirty="0" smtClean="0">
                <a:solidFill>
                  <a:srgbClr val="055B0D"/>
                </a:solidFill>
                <a:effectLst>
                  <a:outerShdw blurRad="38100" dist="38100" dir="2700000" algn="tl">
                    <a:srgbClr val="000000">
                      <a:alpha val="43137"/>
                    </a:srgbClr>
                  </a:outerShdw>
                </a:effectLst>
              </a:rPr>
              <a:t>I pubblici uffici sono organizzati secondo disposizioni di legge, in modo che siano assicurati il buon andamento e l'imparzialità dell'amministrazione.</a:t>
            </a:r>
          </a:p>
          <a:p>
            <a:pPr marL="0" indent="0">
              <a:buNone/>
            </a:pPr>
            <a:r>
              <a:rPr lang="it-IT" dirty="0" smtClean="0">
                <a:solidFill>
                  <a:srgbClr val="055B0D"/>
                </a:solidFill>
              </a:rPr>
              <a:t>Nell'ordinamento degli uffici sono determinate le sfere di competenza, le attribuzioni e le responsabilità proprie dei funzionari.</a:t>
            </a:r>
          </a:p>
          <a:p>
            <a:pPr marL="0" indent="0">
              <a:buNone/>
            </a:pPr>
            <a:r>
              <a:rPr lang="it-IT" dirty="0" smtClean="0">
                <a:solidFill>
                  <a:srgbClr val="055B0D"/>
                </a:solidFill>
              </a:rPr>
              <a:t>Agli impieghi nelle pubbliche amministrazioni si accede mediante concorso, salvo i casi stabiliti dalla legge.</a:t>
            </a:r>
          </a:p>
          <a:p>
            <a:pPr marL="0" indent="0">
              <a:buNone/>
            </a:pPr>
            <a:endParaRPr lang="it-IT" dirty="0"/>
          </a:p>
        </p:txBody>
      </p:sp>
    </p:spTree>
    <p:extLst>
      <p:ext uri="{BB962C8B-B14F-4D97-AF65-F5344CB8AC3E}">
        <p14:creationId xmlns:p14="http://schemas.microsoft.com/office/powerpoint/2010/main" val="3701536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a:t>
            </a:r>
          </a:p>
        </p:txBody>
      </p:sp>
      <p:sp>
        <p:nvSpPr>
          <p:cNvPr id="3" name="Segnaposto contenuto 2"/>
          <p:cNvSpPr>
            <a:spLocks noGrp="1"/>
          </p:cNvSpPr>
          <p:nvPr>
            <p:ph idx="1"/>
          </p:nvPr>
        </p:nvSpPr>
        <p:spPr/>
        <p:txBody>
          <a:bodyPr>
            <a:normAutofit lnSpcReduction="10000"/>
          </a:bodyPr>
          <a:lstStyle/>
          <a:p>
            <a:pPr marL="0" indent="0">
              <a:buNone/>
            </a:pPr>
            <a:r>
              <a:rPr lang="it-IT" dirty="0" smtClean="0"/>
              <a:t>L’articolo 97 stabilisce </a:t>
            </a:r>
            <a:r>
              <a:rPr lang="it-IT" dirty="0"/>
              <a:t>il precetto secondo il quale i </a:t>
            </a:r>
            <a:r>
              <a:rPr lang="it-IT" dirty="0" smtClean="0"/>
              <a:t>pubblici uffici </a:t>
            </a:r>
            <a:r>
              <a:rPr lang="it-IT" dirty="0"/>
              <a:t>devono essere organizzati in modo tale da garantire il buon andamento e l’imparzialità </a:t>
            </a:r>
            <a:r>
              <a:rPr lang="it-IT" dirty="0" smtClean="0"/>
              <a:t>dell’amministrazione e </a:t>
            </a:r>
            <a:r>
              <a:rPr lang="it-IT" dirty="0"/>
              <a:t>si traduce soprattutto nel </a:t>
            </a:r>
            <a:r>
              <a:rPr lang="it-IT" dirty="0">
                <a:effectLst>
                  <a:outerShdw blurRad="38100" dist="38100" dir="2700000" algn="tl">
                    <a:srgbClr val="000000">
                      <a:alpha val="43137"/>
                    </a:srgbClr>
                  </a:outerShdw>
                </a:effectLst>
              </a:rPr>
              <a:t>principio di parità </a:t>
            </a:r>
            <a:r>
              <a:rPr lang="it-IT" dirty="0" smtClean="0">
                <a:effectLst>
                  <a:outerShdw blurRad="38100" dist="38100" dir="2700000" algn="tl">
                    <a:srgbClr val="000000">
                      <a:alpha val="43137"/>
                    </a:srgbClr>
                  </a:outerShdw>
                </a:effectLst>
              </a:rPr>
              <a:t>di trattamento</a:t>
            </a:r>
            <a:r>
              <a:rPr lang="it-IT" dirty="0"/>
              <a:t>.</a:t>
            </a:r>
          </a:p>
          <a:p>
            <a:pPr marL="0" indent="0">
              <a:buNone/>
            </a:pPr>
            <a:r>
              <a:rPr lang="it-IT" dirty="0">
                <a:solidFill>
                  <a:srgbClr val="2C17A9"/>
                </a:solidFill>
                <a:effectLst>
                  <a:outerShdw blurRad="38100" dist="38100" dir="2700000" algn="tl">
                    <a:srgbClr val="000000">
                      <a:alpha val="43137"/>
                    </a:srgbClr>
                  </a:outerShdw>
                </a:effectLst>
              </a:rPr>
              <a:t>La Costituzione, dunque, persegue l’</a:t>
            </a:r>
            <a:r>
              <a:rPr lang="it-IT" b="1" dirty="0">
                <a:solidFill>
                  <a:srgbClr val="2C17A9"/>
                </a:solidFill>
                <a:effectLst>
                  <a:outerShdw blurRad="38100" dist="38100" dir="2700000" algn="tl">
                    <a:srgbClr val="000000">
                      <a:alpha val="43137"/>
                    </a:srgbClr>
                  </a:outerShdw>
                </a:effectLst>
              </a:rPr>
              <a:t>etica pubblica sotto il profilo soggettivo</a:t>
            </a:r>
            <a:r>
              <a:rPr lang="it-IT" dirty="0" smtClean="0">
                <a:solidFill>
                  <a:srgbClr val="2C17A9"/>
                </a:solidFill>
                <a:effectLst>
                  <a:outerShdw blurRad="38100" dist="38100" dir="2700000" algn="tl">
                    <a:srgbClr val="000000">
                      <a:alpha val="43137"/>
                    </a:srgbClr>
                  </a:outerShdw>
                </a:effectLst>
              </a:rPr>
              <a:t>, orientando </a:t>
            </a:r>
            <a:r>
              <a:rPr lang="it-IT" dirty="0">
                <a:solidFill>
                  <a:srgbClr val="2C17A9"/>
                </a:solidFill>
                <a:effectLst>
                  <a:outerShdw blurRad="38100" dist="38100" dir="2700000" algn="tl">
                    <a:srgbClr val="000000">
                      <a:alpha val="43137"/>
                    </a:srgbClr>
                  </a:outerShdw>
                </a:effectLst>
              </a:rPr>
              <a:t>la condotta degli agenti e, dal punto di vista organizzativo, </a:t>
            </a:r>
            <a:r>
              <a:rPr lang="it-IT" dirty="0" smtClean="0">
                <a:solidFill>
                  <a:srgbClr val="2C17A9"/>
                </a:solidFill>
                <a:effectLst>
                  <a:outerShdw blurRad="38100" dist="38100" dir="2700000" algn="tl">
                    <a:srgbClr val="000000">
                      <a:alpha val="43137"/>
                    </a:srgbClr>
                  </a:outerShdw>
                </a:effectLst>
              </a:rPr>
              <a:t>ancorandola al </a:t>
            </a:r>
            <a:r>
              <a:rPr lang="it-IT" b="1" dirty="0">
                <a:solidFill>
                  <a:srgbClr val="2C17A9"/>
                </a:solidFill>
                <a:effectLst>
                  <a:outerShdw blurRad="38100" dist="38100" dir="2700000" algn="tl">
                    <a:srgbClr val="000000">
                      <a:alpha val="43137"/>
                    </a:srgbClr>
                  </a:outerShdw>
                </a:effectLst>
              </a:rPr>
              <a:t>principio della responsabilità</a:t>
            </a:r>
            <a:r>
              <a:rPr lang="it-IT" dirty="0">
                <a:solidFill>
                  <a:srgbClr val="2C17A9"/>
                </a:solidFill>
                <a:effectLst>
                  <a:outerShdw blurRad="38100" dist="38100" dir="2700000" algn="tl">
                    <a:srgbClr val="000000">
                      <a:alpha val="43137"/>
                    </a:srgbClr>
                  </a:outerShdw>
                </a:effectLst>
              </a:rPr>
              <a:t>, nella prospettiva democratica di un </a:t>
            </a:r>
            <a:r>
              <a:rPr lang="it-IT" dirty="0" smtClean="0">
                <a:solidFill>
                  <a:srgbClr val="2C17A9"/>
                </a:solidFill>
                <a:effectLst>
                  <a:outerShdw blurRad="38100" dist="38100" dir="2700000" algn="tl">
                    <a:srgbClr val="000000">
                      <a:alpha val="43137"/>
                    </a:srgbClr>
                  </a:outerShdw>
                </a:effectLst>
              </a:rPr>
              <a:t>ordinamento nel </a:t>
            </a:r>
            <a:r>
              <a:rPr lang="it-IT" dirty="0">
                <a:solidFill>
                  <a:srgbClr val="2C17A9"/>
                </a:solidFill>
                <a:effectLst>
                  <a:outerShdw blurRad="38100" dist="38100" dir="2700000" algn="tl">
                    <a:srgbClr val="000000">
                      <a:alpha val="43137"/>
                    </a:srgbClr>
                  </a:outerShdw>
                </a:effectLst>
              </a:rPr>
              <a:t>quale sono i cittadini </a:t>
            </a:r>
            <a:r>
              <a:rPr lang="it-IT" dirty="0" smtClean="0">
                <a:solidFill>
                  <a:srgbClr val="2C17A9"/>
                </a:solidFill>
                <a:effectLst>
                  <a:outerShdw blurRad="38100" dist="38100" dir="2700000" algn="tl">
                    <a:srgbClr val="000000">
                      <a:alpha val="43137"/>
                    </a:srgbClr>
                  </a:outerShdw>
                </a:effectLst>
              </a:rPr>
              <a:t>che sono </a:t>
            </a:r>
            <a:r>
              <a:rPr lang="it-IT" dirty="0">
                <a:solidFill>
                  <a:srgbClr val="2C17A9"/>
                </a:solidFill>
                <a:effectLst>
                  <a:outerShdw blurRad="38100" dist="38100" dir="2700000" algn="tl">
                    <a:srgbClr val="000000">
                      <a:alpha val="43137"/>
                    </a:srgbClr>
                  </a:outerShdw>
                </a:effectLst>
              </a:rPr>
              <a:t>chiamati a governare e amministrano la collettività </a:t>
            </a:r>
            <a:r>
              <a:rPr lang="it-IT" dirty="0" smtClean="0">
                <a:solidFill>
                  <a:srgbClr val="2C17A9"/>
                </a:solidFill>
                <a:effectLst>
                  <a:outerShdw blurRad="38100" dist="38100" dir="2700000" algn="tl">
                    <a:srgbClr val="000000">
                      <a:alpha val="43137"/>
                    </a:srgbClr>
                  </a:outerShdw>
                </a:effectLst>
              </a:rPr>
              <a:t>in base </a:t>
            </a:r>
            <a:r>
              <a:rPr lang="it-IT" dirty="0">
                <a:solidFill>
                  <a:srgbClr val="2C17A9"/>
                </a:solidFill>
                <a:effectLst>
                  <a:outerShdw blurRad="38100" dist="38100" dir="2700000" algn="tl">
                    <a:srgbClr val="000000">
                      <a:alpha val="43137"/>
                    </a:srgbClr>
                  </a:outerShdw>
                </a:effectLst>
              </a:rPr>
              <a:t>al merito.</a:t>
            </a:r>
          </a:p>
        </p:txBody>
      </p:sp>
    </p:spTree>
    <p:extLst>
      <p:ext uri="{BB962C8B-B14F-4D97-AF65-F5344CB8AC3E}">
        <p14:creationId xmlns:p14="http://schemas.microsoft.com/office/powerpoint/2010/main" val="3701536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r>
              <a:rPr lang="it-IT" dirty="0" smtClean="0"/>
              <a:t/>
            </a:r>
            <a:br>
              <a:rPr lang="it-IT" dirty="0" smtClean="0"/>
            </a:br>
            <a:r>
              <a:rPr lang="it-IT" dirty="0" smtClean="0"/>
              <a:t>fra trasparenza e </a:t>
            </a:r>
            <a:r>
              <a:rPr lang="it-IT" dirty="0"/>
              <a:t>controlli</a:t>
            </a:r>
          </a:p>
        </p:txBody>
      </p:sp>
      <p:sp>
        <p:nvSpPr>
          <p:cNvPr id="3" name="Segnaposto contenuto 2"/>
          <p:cNvSpPr>
            <a:spLocks noGrp="1"/>
          </p:cNvSpPr>
          <p:nvPr>
            <p:ph idx="1"/>
          </p:nvPr>
        </p:nvSpPr>
        <p:spPr/>
        <p:txBody>
          <a:bodyPr>
            <a:normAutofit/>
          </a:bodyPr>
          <a:lstStyle/>
          <a:p>
            <a:pPr marL="0" indent="0">
              <a:buNone/>
            </a:pPr>
            <a:r>
              <a:rPr lang="it-IT" dirty="0"/>
              <a:t>Sin dall’epoca più risalente gli strumenti introdotti per cercare di tenere al </a:t>
            </a:r>
            <a:r>
              <a:rPr lang="it-IT" dirty="0" smtClean="0"/>
              <a:t>riparo la </a:t>
            </a:r>
            <a:r>
              <a:rPr lang="it-IT" dirty="0"/>
              <a:t>pubblica amministrazione da occasioni di corruzione si sono focalizzati </a:t>
            </a:r>
            <a:r>
              <a:rPr lang="it-IT" dirty="0" smtClean="0"/>
              <a:t>sulla </a:t>
            </a:r>
            <a:r>
              <a:rPr lang="it-IT" dirty="0" smtClean="0">
                <a:effectLst>
                  <a:outerShdw blurRad="38100" dist="38100" dir="2700000" algn="tl">
                    <a:srgbClr val="000000">
                      <a:alpha val="43137"/>
                    </a:srgbClr>
                  </a:outerShdw>
                </a:effectLst>
              </a:rPr>
              <a:t>conoscibilità </a:t>
            </a:r>
            <a:r>
              <a:rPr lang="it-IT" dirty="0">
                <a:effectLst>
                  <a:outerShdw blurRad="38100" dist="38100" dir="2700000" algn="tl">
                    <a:srgbClr val="000000">
                      <a:alpha val="43137"/>
                    </a:srgbClr>
                  </a:outerShdw>
                </a:effectLst>
              </a:rPr>
              <a:t>dell’azione amministrativa</a:t>
            </a:r>
            <a:r>
              <a:rPr lang="it-IT" dirty="0"/>
              <a:t>, attraverso la trasparenza, </a:t>
            </a:r>
            <a:r>
              <a:rPr lang="it-IT" dirty="0" smtClean="0"/>
              <a:t>e sull’introduzione </a:t>
            </a:r>
            <a:r>
              <a:rPr lang="it-IT" dirty="0"/>
              <a:t>di </a:t>
            </a:r>
            <a:r>
              <a:rPr lang="it-IT" dirty="0">
                <a:effectLst>
                  <a:outerShdw blurRad="38100" dist="38100" dir="2700000" algn="tl">
                    <a:srgbClr val="000000">
                      <a:alpha val="43137"/>
                    </a:srgbClr>
                  </a:outerShdw>
                </a:effectLst>
              </a:rPr>
              <a:t>meccanismi di controllo </a:t>
            </a:r>
            <a:r>
              <a:rPr lang="it-IT" dirty="0"/>
              <a:t>sulla stessa.</a:t>
            </a:r>
          </a:p>
          <a:p>
            <a:pPr marL="0" indent="0">
              <a:buNone/>
            </a:pPr>
            <a:r>
              <a:rPr lang="it-IT" dirty="0"/>
              <a:t>Le prime tracce sono rinvenibili già nel modello di Cavour e </a:t>
            </a:r>
            <a:r>
              <a:rPr lang="it-IT" dirty="0" err="1" smtClean="0"/>
              <a:t>Minghetti</a:t>
            </a:r>
            <a:r>
              <a:rPr lang="it-IT" dirty="0" smtClean="0"/>
              <a:t> (“essenzialità dell’amministrazione”), </a:t>
            </a:r>
            <a:r>
              <a:rPr lang="it-IT" dirty="0"/>
              <a:t>in </a:t>
            </a:r>
            <a:r>
              <a:rPr lang="it-IT" dirty="0" smtClean="0"/>
              <a:t>cui il </a:t>
            </a:r>
            <a:r>
              <a:rPr lang="it-IT" dirty="0"/>
              <a:t>perseguimento della trasparenza dell’azione amministrativa si intrecciava con </a:t>
            </a:r>
            <a:r>
              <a:rPr lang="it-IT" dirty="0" smtClean="0"/>
              <a:t>le vicende </a:t>
            </a:r>
            <a:r>
              <a:rPr lang="it-IT" dirty="0"/>
              <a:t>dell’organizzazione amministrativa dell’Italia appena unificata.</a:t>
            </a:r>
          </a:p>
        </p:txBody>
      </p:sp>
    </p:spTree>
    <p:extLst>
      <p:ext uri="{BB962C8B-B14F-4D97-AF65-F5344CB8AC3E}">
        <p14:creationId xmlns:p14="http://schemas.microsoft.com/office/powerpoint/2010/main" val="1738316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lnSpcReduction="10000"/>
          </a:bodyPr>
          <a:lstStyle/>
          <a:p>
            <a:pPr marL="0" indent="0">
              <a:buNone/>
            </a:pPr>
            <a:r>
              <a:rPr lang="it-IT" dirty="0"/>
              <a:t>Nell’età giolittiana, con lo sfondo del decollo economico e del </a:t>
            </a:r>
            <a:r>
              <a:rPr lang="it-IT" dirty="0" smtClean="0"/>
              <a:t>consolidarsi dello </a:t>
            </a:r>
            <a:r>
              <a:rPr lang="it-IT" dirty="0"/>
              <a:t>Stato amministrativo, si verificarono i primi ed eclatanti episodi di </a:t>
            </a:r>
            <a:r>
              <a:rPr lang="it-IT" dirty="0" smtClean="0"/>
              <a:t>corruzione politica </a:t>
            </a:r>
            <a:r>
              <a:rPr lang="it-IT" dirty="0"/>
              <a:t>in </a:t>
            </a:r>
            <a:r>
              <a:rPr lang="it-IT" dirty="0" smtClean="0"/>
              <a:t>Italia: </a:t>
            </a:r>
            <a:r>
              <a:rPr lang="it-IT" dirty="0"/>
              <a:t>il più </a:t>
            </a:r>
            <a:r>
              <a:rPr lang="it-IT" dirty="0" smtClean="0"/>
              <a:t>eclatante fu </a:t>
            </a:r>
            <a:r>
              <a:rPr lang="it-IT" dirty="0"/>
              <a:t>lo </a:t>
            </a:r>
            <a:r>
              <a:rPr lang="it-IT" dirty="0">
                <a:solidFill>
                  <a:srgbClr val="7030A0"/>
                </a:solidFill>
                <a:effectLst>
                  <a:outerShdw blurRad="38100" dist="38100" dir="2700000" algn="tl">
                    <a:srgbClr val="000000">
                      <a:alpha val="43137"/>
                    </a:srgbClr>
                  </a:outerShdw>
                </a:effectLst>
              </a:rPr>
              <a:t>scandalo della Banca </a:t>
            </a:r>
            <a:r>
              <a:rPr lang="it-IT" dirty="0" smtClean="0">
                <a:solidFill>
                  <a:srgbClr val="7030A0"/>
                </a:solidFill>
                <a:effectLst>
                  <a:outerShdw blurRad="38100" dist="38100" dir="2700000" algn="tl">
                    <a:srgbClr val="000000">
                      <a:alpha val="43137"/>
                    </a:srgbClr>
                  </a:outerShdw>
                </a:effectLst>
              </a:rPr>
              <a:t>Romana</a:t>
            </a:r>
            <a:r>
              <a:rPr lang="it-IT" dirty="0" smtClean="0"/>
              <a:t>. </a:t>
            </a:r>
            <a:r>
              <a:rPr lang="it-IT" dirty="0"/>
              <a:t>Non a caso, </a:t>
            </a:r>
            <a:r>
              <a:rPr lang="it-IT" dirty="0" smtClean="0"/>
              <a:t>le accuse </a:t>
            </a:r>
            <a:r>
              <a:rPr lang="it-IT" dirty="0"/>
              <a:t>di un’amministrazione burocratizzata ed elefantiaca presero corpo proprio </a:t>
            </a:r>
            <a:r>
              <a:rPr lang="it-IT" dirty="0" smtClean="0"/>
              <a:t>in quegli </a:t>
            </a:r>
            <a:r>
              <a:rPr lang="it-IT" dirty="0"/>
              <a:t>anni. Le esigenze della Guerra, prima, e il Fascismo, poi, avrebbero </a:t>
            </a:r>
            <a:r>
              <a:rPr lang="it-IT" dirty="0" smtClean="0"/>
              <a:t>acuito questa </a:t>
            </a:r>
            <a:r>
              <a:rPr lang="it-IT" dirty="0"/>
              <a:t>tendenza. Non mancarono, per la verità, iniziative istituzionali e </a:t>
            </a:r>
            <a:r>
              <a:rPr lang="it-IT" dirty="0" smtClean="0"/>
              <a:t>provenienti dal </a:t>
            </a:r>
            <a:r>
              <a:rPr lang="it-IT" dirty="0"/>
              <a:t>mondo economico volte a rafforzare la trasparenza nell’azione amministrativa </a:t>
            </a:r>
            <a:r>
              <a:rPr lang="it-IT" dirty="0" smtClean="0"/>
              <a:t>e per </a:t>
            </a:r>
            <a:r>
              <a:rPr lang="it-IT" dirty="0"/>
              <a:t>razionalizzarla con gli interessi economici: un esempio in tal senso è </a:t>
            </a:r>
            <a:r>
              <a:rPr lang="it-IT" dirty="0" smtClean="0"/>
              <a:t>costituito dalla </a:t>
            </a:r>
            <a:r>
              <a:rPr lang="it-IT" dirty="0"/>
              <a:t>pubblicazione, a partire dal 1908, del </a:t>
            </a:r>
            <a:r>
              <a:rPr lang="it-IT" dirty="0">
                <a:effectLst>
                  <a:outerShdw blurRad="38100" dist="38100" dir="2700000" algn="tl">
                    <a:srgbClr val="000000">
                      <a:alpha val="43137"/>
                    </a:srgbClr>
                  </a:outerShdw>
                </a:effectLst>
              </a:rPr>
              <a:t>Bollettino delle Aste e forniture</a:t>
            </a:r>
            <a:r>
              <a:rPr lang="it-IT" dirty="0"/>
              <a:t>, </a:t>
            </a:r>
            <a:r>
              <a:rPr lang="it-IT" dirty="0" smtClean="0"/>
              <a:t>allo scopo </a:t>
            </a:r>
            <a:r>
              <a:rPr lang="it-IT" dirty="0"/>
              <a:t>di fornire un tasso di pubblicità alle gare bandite dalle amministrazioni.</a:t>
            </a:r>
          </a:p>
        </p:txBody>
      </p:sp>
    </p:spTree>
    <p:extLst>
      <p:ext uri="{BB962C8B-B14F-4D97-AF65-F5344CB8AC3E}">
        <p14:creationId xmlns:p14="http://schemas.microsoft.com/office/powerpoint/2010/main" val="3896937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a:bodyPr>
          <a:lstStyle/>
          <a:p>
            <a:pPr marL="0" indent="0">
              <a:buNone/>
            </a:pPr>
            <a:r>
              <a:rPr lang="it-IT" dirty="0"/>
              <a:t>Il passaggio alla forma di stato repubblicana non comportò </a:t>
            </a:r>
            <a:r>
              <a:rPr lang="it-IT" dirty="0" smtClean="0"/>
              <a:t>una discontinuità col passato; piuttosto</a:t>
            </a:r>
            <a:r>
              <a:rPr lang="it-IT" dirty="0"/>
              <a:t>, la programmazione come ideale di buon governo </a:t>
            </a:r>
            <a:r>
              <a:rPr lang="it-IT" dirty="0" smtClean="0"/>
              <a:t>proclamato nella </a:t>
            </a:r>
            <a:r>
              <a:rPr lang="it-IT" dirty="0"/>
              <a:t>stagione del centro-sinistra e l’attuazione delle Regioni fecero </a:t>
            </a:r>
            <a:r>
              <a:rPr lang="it-IT" dirty="0" smtClean="0"/>
              <a:t>registrare un’ulteriore </a:t>
            </a:r>
            <a:r>
              <a:rPr lang="it-IT" dirty="0"/>
              <a:t>complicazione delle strutture e dell’attività amministrativa.</a:t>
            </a:r>
          </a:p>
          <a:p>
            <a:pPr marL="0" indent="0">
              <a:buNone/>
            </a:pPr>
            <a:r>
              <a:rPr lang="it-IT" dirty="0"/>
              <a:t>Con l’intento di reagire a questo sviluppo incontrollato della macchina burocratica</a:t>
            </a:r>
            <a:r>
              <a:rPr lang="it-IT" dirty="0" smtClean="0"/>
              <a:t>, il </a:t>
            </a:r>
            <a:r>
              <a:rPr lang="it-IT" dirty="0"/>
              <a:t>problema della trasparenza fu oggetto di un’attenta riflessione </a:t>
            </a:r>
            <a:r>
              <a:rPr lang="it-IT" dirty="0" smtClean="0"/>
              <a:t>all’interno del </a:t>
            </a:r>
            <a:r>
              <a:rPr lang="it-IT" dirty="0"/>
              <a:t>“Rapporto Giannini”, presentato dal Ministro della Funzione Pubblica </a:t>
            </a:r>
            <a:r>
              <a:rPr lang="it-IT" dirty="0" smtClean="0"/>
              <a:t>Massimo Severo </a:t>
            </a:r>
            <a:r>
              <a:rPr lang="it-IT" dirty="0"/>
              <a:t>Giannini al Parlamento il 16 novembre 1979: un lungimirante e audace </a:t>
            </a:r>
            <a:r>
              <a:rPr lang="it-IT" dirty="0" smtClean="0"/>
              <a:t>esempio di </a:t>
            </a:r>
            <a:r>
              <a:rPr lang="it-IT" dirty="0"/>
              <a:t>riformismo amministrativo.</a:t>
            </a:r>
          </a:p>
        </p:txBody>
      </p:sp>
    </p:spTree>
    <p:extLst>
      <p:ext uri="{BB962C8B-B14F-4D97-AF65-F5344CB8AC3E}">
        <p14:creationId xmlns:p14="http://schemas.microsoft.com/office/powerpoint/2010/main" val="184762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smtClean="0"/>
              <a:t>Nel </a:t>
            </a:r>
            <a:r>
              <a:rPr lang="it-IT" dirty="0"/>
              <a:t>periodo immediatamente successivo</a:t>
            </a:r>
            <a:r>
              <a:rPr lang="it-IT" dirty="0" smtClean="0"/>
              <a:t>, si </a:t>
            </a:r>
            <a:r>
              <a:rPr lang="it-IT" dirty="0"/>
              <a:t>registrò un’intensa attività istituzionale: la Commissione sul </a:t>
            </a:r>
            <a:r>
              <a:rPr lang="it-IT" dirty="0" smtClean="0"/>
              <a:t>procedimento amministrativo </a:t>
            </a:r>
            <a:r>
              <a:rPr lang="it-IT" dirty="0"/>
              <a:t>presieduta da Mario </a:t>
            </a:r>
            <a:r>
              <a:rPr lang="it-IT" dirty="0" err="1"/>
              <a:t>Nigro</a:t>
            </a:r>
            <a:r>
              <a:rPr lang="it-IT" dirty="0"/>
              <a:t> elaborò un testo di legge che </a:t>
            </a:r>
            <a:r>
              <a:rPr lang="it-IT" dirty="0" smtClean="0"/>
              <a:t>sarebbe confluito</a:t>
            </a:r>
            <a:r>
              <a:rPr lang="it-IT" dirty="0"/>
              <a:t>, salvo parziali modifiche, nella legge 241 del 1990. Sulla </a:t>
            </a:r>
            <a:r>
              <a:rPr lang="it-IT" dirty="0" smtClean="0"/>
              <a:t>scia dell’emersione </a:t>
            </a:r>
            <a:r>
              <a:rPr lang="it-IT" dirty="0"/>
              <a:t>del principio di trasparenza nei Trattati istitutivi delle Comunità </a:t>
            </a:r>
            <a:r>
              <a:rPr lang="it-IT" dirty="0" smtClean="0"/>
              <a:t>europee e </a:t>
            </a:r>
            <a:r>
              <a:rPr lang="it-IT" dirty="0"/>
              <a:t>facendo proprie alcune soluzioni dettate dalle esperienze straniere</a:t>
            </a:r>
            <a:r>
              <a:rPr lang="it-IT" dirty="0" smtClean="0"/>
              <a:t>, soprattutto quella </a:t>
            </a:r>
            <a:r>
              <a:rPr lang="it-IT" dirty="0"/>
              <a:t>francese e americana, il principio di trasparenza veniva affermato </a:t>
            </a:r>
            <a:r>
              <a:rPr lang="it-IT" dirty="0" smtClean="0"/>
              <a:t>in termini </a:t>
            </a:r>
            <a:r>
              <a:rPr lang="it-IT" dirty="0"/>
              <a:t>giuridici anche nell'ordinamento italiano. </a:t>
            </a:r>
          </a:p>
        </p:txBody>
      </p:sp>
    </p:spTree>
    <p:extLst>
      <p:ext uri="{BB962C8B-B14F-4D97-AF65-F5344CB8AC3E}">
        <p14:creationId xmlns:p14="http://schemas.microsoft.com/office/powerpoint/2010/main" val="2928705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a:t>Anche per quanto riguarda l’altro fronte su cui si è storicamente incentrata </a:t>
            </a:r>
            <a:r>
              <a:rPr lang="it-IT" dirty="0" smtClean="0"/>
              <a:t>la lotta </a:t>
            </a:r>
            <a:r>
              <a:rPr lang="it-IT" dirty="0"/>
              <a:t>alla prevenzione della corruzione, ossia la necessità di introdurre meccanismi di controllo sull’azione amministrativa, i primi interventi riguardavano i </a:t>
            </a:r>
            <a:r>
              <a:rPr lang="it-IT" dirty="0" smtClean="0">
                <a:effectLst>
                  <a:outerShdw blurRad="38100" dist="38100" dir="2700000" algn="tl">
                    <a:srgbClr val="000000">
                      <a:alpha val="43137"/>
                    </a:srgbClr>
                  </a:outerShdw>
                </a:effectLst>
              </a:rPr>
              <a:t>controlli interni </a:t>
            </a:r>
            <a:r>
              <a:rPr lang="it-IT" dirty="0"/>
              <a:t>e affondavano le loro radici, come sempre in materia di </a:t>
            </a:r>
            <a:r>
              <a:rPr lang="it-IT" dirty="0" smtClean="0"/>
              <a:t>amministrazione pubblica</a:t>
            </a:r>
            <a:r>
              <a:rPr lang="it-IT" dirty="0"/>
              <a:t>, nella fine dell’ottocento quando, parafrasando Sabino </a:t>
            </a:r>
            <a:r>
              <a:rPr lang="it-IT" dirty="0" err="1"/>
              <a:t>Cassese</a:t>
            </a:r>
            <a:r>
              <a:rPr lang="it-IT" dirty="0"/>
              <a:t>, la </a:t>
            </a:r>
            <a:r>
              <a:rPr lang="it-IT" dirty="0" smtClean="0"/>
              <a:t>struttura dei </a:t>
            </a:r>
            <a:r>
              <a:rPr lang="it-IT" dirty="0"/>
              <a:t>controlli lasciava passare gli avvoltoi e catturava i moscerini.</a:t>
            </a:r>
          </a:p>
        </p:txBody>
      </p:sp>
    </p:spTree>
    <p:extLst>
      <p:ext uri="{BB962C8B-B14F-4D97-AF65-F5344CB8AC3E}">
        <p14:creationId xmlns:p14="http://schemas.microsoft.com/office/powerpoint/2010/main" val="8534086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lnSpcReduction="10000"/>
          </a:bodyPr>
          <a:lstStyle/>
          <a:p>
            <a:pPr marL="0" indent="0">
              <a:buNone/>
            </a:pPr>
            <a:r>
              <a:rPr lang="it-IT" dirty="0"/>
              <a:t>In Italia, il controllo interno </a:t>
            </a:r>
            <a:r>
              <a:rPr lang="it-IT" dirty="0" smtClean="0"/>
              <a:t>nasceva con </a:t>
            </a:r>
            <a:r>
              <a:rPr lang="it-IT" dirty="0"/>
              <a:t>la legge di contabilità 22 aprile 1869, n. 5026 </a:t>
            </a:r>
            <a:r>
              <a:rPr lang="it-IT" dirty="0" smtClean="0"/>
              <a:t>e gradualmente trovava una </a:t>
            </a:r>
            <a:r>
              <a:rPr lang="it-IT" dirty="0"/>
              <a:t>sua fisionomia giuridica fino ad arrivare all’assetto raggiunto con il Regio </a:t>
            </a:r>
            <a:r>
              <a:rPr lang="it-IT" dirty="0" smtClean="0"/>
              <a:t>Decreto del </a:t>
            </a:r>
            <a:r>
              <a:rPr lang="it-IT" dirty="0"/>
              <a:t>1923, che attribuiva al Ministero del Tesoro non solo la prerogativa </a:t>
            </a:r>
            <a:r>
              <a:rPr lang="it-IT" dirty="0" smtClean="0"/>
              <a:t>del controllo </a:t>
            </a:r>
            <a:r>
              <a:rPr lang="it-IT" dirty="0"/>
              <a:t>di legittimità degli atti e di correttezza contabile delle procedure di spesa</a:t>
            </a:r>
            <a:r>
              <a:rPr lang="it-IT" dirty="0" smtClean="0"/>
              <a:t>, ma </a:t>
            </a:r>
            <a:r>
              <a:rPr lang="it-IT" dirty="0"/>
              <a:t>individuava anche un controllo di “proficuità” (o di merito finanziario). </a:t>
            </a:r>
            <a:endParaRPr lang="it-IT" dirty="0" smtClean="0"/>
          </a:p>
          <a:p>
            <a:pPr marL="0" indent="0">
              <a:buNone/>
            </a:pPr>
            <a:r>
              <a:rPr lang="it-IT" dirty="0" smtClean="0"/>
              <a:t>Questa norma </a:t>
            </a:r>
            <a:r>
              <a:rPr lang="it-IT" dirty="0"/>
              <a:t>era molto importante poiché spostava l’assetto del controllo da </a:t>
            </a:r>
            <a:r>
              <a:rPr lang="it-IT" dirty="0" smtClean="0"/>
              <a:t>valutazioni soltanto </a:t>
            </a:r>
            <a:r>
              <a:rPr lang="it-IT" dirty="0"/>
              <a:t>formali ad altre forme che investono la </a:t>
            </a:r>
            <a:r>
              <a:rPr lang="it-IT" dirty="0">
                <a:effectLst>
                  <a:outerShdw blurRad="38100" dist="38100" dir="2700000" algn="tl">
                    <a:srgbClr val="000000">
                      <a:alpha val="43137"/>
                    </a:srgbClr>
                  </a:outerShdw>
                </a:effectLst>
              </a:rPr>
              <a:t>sana gestione delle risorse</a:t>
            </a:r>
            <a:r>
              <a:rPr lang="it-IT" dirty="0"/>
              <a:t>, </a:t>
            </a:r>
            <a:r>
              <a:rPr lang="it-IT" dirty="0" smtClean="0"/>
              <a:t>interpretabili come </a:t>
            </a:r>
            <a:r>
              <a:rPr lang="it-IT" dirty="0"/>
              <a:t>antesignane di quei controlli interni di efficacia, efficienza ed </a:t>
            </a:r>
            <a:r>
              <a:rPr lang="it-IT" dirty="0" smtClean="0"/>
              <a:t>economicità poi </a:t>
            </a:r>
            <a:r>
              <a:rPr lang="it-IT" dirty="0"/>
              <a:t>sviluppati dalle riforme degli anni </a:t>
            </a:r>
            <a:r>
              <a:rPr lang="it-IT" dirty="0" smtClean="0"/>
              <a:t>Novanta.</a:t>
            </a:r>
            <a:endParaRPr lang="it-IT" dirty="0"/>
          </a:p>
        </p:txBody>
      </p:sp>
    </p:spTree>
    <p:extLst>
      <p:ext uri="{BB962C8B-B14F-4D97-AF65-F5344CB8AC3E}">
        <p14:creationId xmlns:p14="http://schemas.microsoft.com/office/powerpoint/2010/main" val="3192009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500" dirty="0" smtClean="0"/>
              <a:t>Corruzione: aspetti definitori</a:t>
            </a:r>
          </a:p>
        </p:txBody>
      </p:sp>
      <p:sp>
        <p:nvSpPr>
          <p:cNvPr id="3" name="Segnaposto contenuto 2"/>
          <p:cNvSpPr>
            <a:spLocks noGrp="1"/>
          </p:cNvSpPr>
          <p:nvPr>
            <p:ph idx="1"/>
          </p:nvPr>
        </p:nvSpPr>
        <p:spPr/>
        <p:txBody>
          <a:bodyPr>
            <a:normAutofit lnSpcReduction="10000"/>
          </a:bodyPr>
          <a:lstStyle/>
          <a:p>
            <a:pPr marL="180000" indent="0" algn="just">
              <a:buBlip>
                <a:blip r:embed="rId2"/>
              </a:buBlip>
            </a:pPr>
            <a:r>
              <a:rPr lang="it-IT" sz="2800" dirty="0" smtClean="0">
                <a:solidFill>
                  <a:srgbClr val="0070C0"/>
                </a:solidFill>
              </a:rPr>
              <a:t>Corruzione in senso stretto</a:t>
            </a:r>
          </a:p>
          <a:p>
            <a:pPr marL="180000" indent="0" algn="just">
              <a:buNone/>
            </a:pPr>
            <a:r>
              <a:rPr lang="it-IT" sz="2800" dirty="0" smtClean="0"/>
              <a:t>Sono i delitti contro la Pubblica Amministrazione disciplinati dal codice penale </a:t>
            </a:r>
          </a:p>
          <a:p>
            <a:pPr marL="180000" indent="0" algn="just">
              <a:buBlip>
                <a:blip r:embed="rId2"/>
              </a:buBlip>
            </a:pPr>
            <a:r>
              <a:rPr lang="it-IT" sz="2800" dirty="0" smtClean="0">
                <a:solidFill>
                  <a:srgbClr val="0070C0"/>
                </a:solidFill>
              </a:rPr>
              <a:t>Corruzione in senso lato </a:t>
            </a:r>
          </a:p>
          <a:p>
            <a:pPr marL="180000" indent="0" algn="just">
              <a:buNone/>
            </a:pPr>
            <a:r>
              <a:rPr lang="it-IT" sz="2800" dirty="0" smtClean="0"/>
              <a:t>Sono le situazioni in cui, a prescindere dalla rilevanza penale, venga in evidenza </a:t>
            </a:r>
            <a:r>
              <a:rPr lang="it-IT" sz="2800" i="1" dirty="0" smtClean="0"/>
              <a:t>«</a:t>
            </a:r>
            <a:r>
              <a:rPr lang="it-IT" sz="2800" i="1" dirty="0" err="1" smtClean="0"/>
              <a:t>…un</a:t>
            </a:r>
            <a:r>
              <a:rPr lang="it-IT" sz="2800" i="1" dirty="0" smtClean="0"/>
              <a:t> malfunzionamento dell’Amministrazione a causa dell’uso a fini privati delle funzioni </a:t>
            </a:r>
            <a:r>
              <a:rPr lang="it-IT" sz="2800" i="1" dirty="0" err="1" smtClean="0"/>
              <a:t>attribuite…</a:t>
            </a:r>
            <a:r>
              <a:rPr lang="it-IT" sz="2800" i="1" dirty="0" smtClean="0"/>
              <a:t>»</a:t>
            </a:r>
          </a:p>
        </p:txBody>
      </p:sp>
    </p:spTree>
    <p:extLst>
      <p:ext uri="{BB962C8B-B14F-4D97-AF65-F5344CB8AC3E}">
        <p14:creationId xmlns:p14="http://schemas.microsoft.com/office/powerpoint/2010/main" val="745714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a:bodyPr>
          <a:lstStyle/>
          <a:p>
            <a:pPr marL="0" indent="0">
              <a:buNone/>
            </a:pPr>
            <a:r>
              <a:rPr lang="it-IT" dirty="0"/>
              <a:t>La cultura dell’adempimento burocratico e la concezione di un’amministrazione sovraordinato nei confronti dei cittadini determinerà la predominanza dei meri controlli esterni per circa un secolo, con sistemi volti a “</a:t>
            </a:r>
            <a:r>
              <a:rPr lang="it-IT" dirty="0">
                <a:effectLst>
                  <a:outerShdw blurRad="38100" dist="38100" dir="2700000" algn="tl">
                    <a:srgbClr val="000000">
                      <a:alpha val="43137"/>
                    </a:srgbClr>
                  </a:outerShdw>
                </a:effectLst>
              </a:rPr>
              <a:t>verificare l’efficienza e il contenimento dei costi della pubblica amministrazione</a:t>
            </a:r>
            <a:r>
              <a:rPr lang="it-IT" dirty="0"/>
              <a:t>” ed esercitati principalmente dalla Corte </a:t>
            </a:r>
            <a:r>
              <a:rPr lang="it-IT" dirty="0" smtClean="0"/>
              <a:t>dei Conti.</a:t>
            </a:r>
          </a:p>
          <a:p>
            <a:pPr marL="0" indent="0">
              <a:buNone/>
            </a:pPr>
            <a:r>
              <a:rPr lang="it-IT" dirty="0"/>
              <a:t>Si torna a </a:t>
            </a:r>
            <a:r>
              <a:rPr lang="it-IT" dirty="0" smtClean="0"/>
              <a:t>parlare — </a:t>
            </a:r>
            <a:r>
              <a:rPr lang="it-IT" dirty="0"/>
              <a:t>purtroppo solo a </a:t>
            </a:r>
            <a:r>
              <a:rPr lang="it-IT" dirty="0" smtClean="0"/>
              <a:t>parlare — </a:t>
            </a:r>
            <a:r>
              <a:rPr lang="it-IT" dirty="0"/>
              <a:t>di controllo interno con </a:t>
            </a:r>
            <a:r>
              <a:rPr lang="it-IT" dirty="0" smtClean="0"/>
              <a:t>le grandi </a:t>
            </a:r>
            <a:r>
              <a:rPr lang="it-IT" dirty="0"/>
              <a:t>riforme degli anni Settanta. Tra tutte vale la pena </a:t>
            </a:r>
            <a:r>
              <a:rPr lang="it-IT" dirty="0" smtClean="0"/>
              <a:t>ricordare </a:t>
            </a:r>
            <a:r>
              <a:rPr lang="it-IT" dirty="0"/>
              <a:t>l’ambizioso </a:t>
            </a:r>
            <a:r>
              <a:rPr lang="it-IT" dirty="0" smtClean="0"/>
              <a:t>modello di </a:t>
            </a:r>
            <a:r>
              <a:rPr lang="it-IT" dirty="0"/>
              <a:t>veri e propri controlli </a:t>
            </a:r>
            <a:r>
              <a:rPr lang="it-IT" dirty="0" smtClean="0"/>
              <a:t>gestionali </a:t>
            </a:r>
            <a:r>
              <a:rPr lang="it-IT" dirty="0"/>
              <a:t>disegnato dalla legge di riforma </a:t>
            </a:r>
            <a:r>
              <a:rPr lang="it-IT" dirty="0" smtClean="0"/>
              <a:t>sanitaria 23 </a:t>
            </a:r>
            <a:r>
              <a:rPr lang="it-IT" dirty="0"/>
              <a:t>dicembre 1978, n. 833 e quello della legge di riforma del bilancio </a:t>
            </a:r>
            <a:r>
              <a:rPr lang="it-IT" dirty="0" smtClean="0"/>
              <a:t>n. 486 </a:t>
            </a:r>
            <a:r>
              <a:rPr lang="it-IT" dirty="0"/>
              <a:t>del 1978.</a:t>
            </a:r>
          </a:p>
        </p:txBody>
      </p:sp>
    </p:spTree>
    <p:extLst>
      <p:ext uri="{BB962C8B-B14F-4D97-AF65-F5344CB8AC3E}">
        <p14:creationId xmlns:p14="http://schemas.microsoft.com/office/powerpoint/2010/main" val="1211068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a:t>Il decreto legislativo n. 29/1993 </a:t>
            </a:r>
            <a:r>
              <a:rPr lang="it-IT" dirty="0" smtClean="0"/>
              <a:t>[articolo 20</a:t>
            </a:r>
            <a:r>
              <a:rPr lang="it-IT" baseline="30000" dirty="0" smtClean="0"/>
              <a:t>2</a:t>
            </a:r>
            <a:r>
              <a:rPr lang="it-IT" dirty="0" smtClean="0"/>
              <a:t>] ha </a:t>
            </a:r>
            <a:r>
              <a:rPr lang="it-IT" dirty="0"/>
              <a:t>imposto alle </a:t>
            </a:r>
            <a:r>
              <a:rPr lang="it-IT" dirty="0" smtClean="0"/>
              <a:t>amministrazioni di </a:t>
            </a:r>
            <a:r>
              <a:rPr lang="it-IT" dirty="0"/>
              <a:t>costituire </a:t>
            </a:r>
            <a:r>
              <a:rPr lang="it-IT" dirty="0">
                <a:effectLst>
                  <a:outerShdw blurRad="38100" dist="38100" dir="2700000" algn="tl">
                    <a:srgbClr val="000000">
                      <a:alpha val="43137"/>
                    </a:srgbClr>
                  </a:outerShdw>
                </a:effectLst>
              </a:rPr>
              <a:t>uffici di controllo interno</a:t>
            </a:r>
            <a:r>
              <a:rPr lang="it-IT" dirty="0"/>
              <a:t>, capaci non solo di valutare, </a:t>
            </a:r>
            <a:r>
              <a:rPr lang="it-IT" dirty="0" smtClean="0"/>
              <a:t>ma anche </a:t>
            </a:r>
            <a:r>
              <a:rPr lang="it-IT" dirty="0"/>
              <a:t>di indirizzare e correggere l’azione degli uffici, in funzione degli obiettivi </a:t>
            </a:r>
            <a:r>
              <a:rPr lang="it-IT" dirty="0" smtClean="0"/>
              <a:t>e delle responsabilità assegnate</a:t>
            </a:r>
            <a:r>
              <a:rPr lang="it-IT" dirty="0"/>
              <a:t>. La funzionalità è divenuta, quindi, un valore </a:t>
            </a:r>
            <a:r>
              <a:rPr lang="it-IT" dirty="0" smtClean="0"/>
              <a:t>intrinseco dell’amministrare e </a:t>
            </a:r>
            <a:r>
              <a:rPr lang="it-IT" dirty="0"/>
              <a:t>il suo mancato conseguimento ha precisi referenti nei </a:t>
            </a:r>
            <a:r>
              <a:rPr lang="it-IT" dirty="0" smtClean="0"/>
              <a:t>responsabili di </a:t>
            </a:r>
            <a:r>
              <a:rPr lang="it-IT" dirty="0"/>
              <a:t>ciascun procedimento, nei titolari delle unità organizzative, nei </a:t>
            </a:r>
            <a:r>
              <a:rPr lang="it-IT" dirty="0" smtClean="0"/>
              <a:t>responsabili del </a:t>
            </a:r>
            <a:r>
              <a:rPr lang="it-IT" dirty="0"/>
              <a:t>controllo interno.</a:t>
            </a:r>
          </a:p>
        </p:txBody>
      </p:sp>
    </p:spTree>
    <p:extLst>
      <p:ext uri="{BB962C8B-B14F-4D97-AF65-F5344CB8AC3E}">
        <p14:creationId xmlns:p14="http://schemas.microsoft.com/office/powerpoint/2010/main" val="175154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Autofit/>
          </a:bodyPr>
          <a:lstStyle/>
          <a:p>
            <a:pPr marL="0" indent="0" algn="ctr">
              <a:buNone/>
            </a:pPr>
            <a:r>
              <a:rPr lang="it-IT" sz="2200" b="1" dirty="0" smtClean="0">
                <a:solidFill>
                  <a:srgbClr val="055B0D"/>
                </a:solidFill>
                <a:effectLst>
                  <a:outerShdw blurRad="38100" dist="38100" dir="2700000" algn="tl">
                    <a:srgbClr val="000000">
                      <a:alpha val="43137"/>
                    </a:srgbClr>
                  </a:outerShdw>
                </a:effectLst>
              </a:rPr>
              <a:t>Articolo 20, comma 2, decreto legislativo 3 febbraio 1993, n. 29 s.m.i. </a:t>
            </a:r>
            <a:r>
              <a:rPr lang="it-IT" sz="1800" dirty="0" smtClean="0">
                <a:solidFill>
                  <a:srgbClr val="055B0D"/>
                </a:solidFill>
              </a:rPr>
              <a:t>Razionalizzazione dell’organizzazione delle amministrazioni pubbliche e </a:t>
            </a:r>
            <a:br>
              <a:rPr lang="it-IT" sz="1800" dirty="0" smtClean="0">
                <a:solidFill>
                  <a:srgbClr val="055B0D"/>
                </a:solidFill>
              </a:rPr>
            </a:br>
            <a:r>
              <a:rPr lang="it-IT" sz="1800" dirty="0" smtClean="0">
                <a:solidFill>
                  <a:srgbClr val="055B0D"/>
                </a:solidFill>
              </a:rPr>
              <a:t>revisione della disciplina in materia di pubblico impiego</a:t>
            </a:r>
            <a:endParaRPr lang="it-IT" sz="1500" dirty="0" smtClean="0">
              <a:solidFill>
                <a:srgbClr val="055B0D"/>
              </a:solidFill>
            </a:endParaRPr>
          </a:p>
          <a:p>
            <a:pPr marL="0" indent="0">
              <a:spcBef>
                <a:spcPts val="0"/>
              </a:spcBef>
              <a:buNone/>
            </a:pPr>
            <a:r>
              <a:rPr lang="it-IT" sz="2200" dirty="0" smtClean="0">
                <a:solidFill>
                  <a:srgbClr val="055B0D"/>
                </a:solidFill>
              </a:rPr>
              <a:t>Nelle amministrazioni pubbliche, ove già non esistano, sono istituiti servizi di controllo interno, o nuclei di valutazione, con il compito di </a:t>
            </a:r>
            <a:r>
              <a:rPr lang="it-IT" sz="2200" b="1" dirty="0" smtClean="0">
                <a:solidFill>
                  <a:srgbClr val="055B0D"/>
                </a:solidFill>
                <a:effectLst>
                  <a:outerShdw blurRad="38100" dist="38100" dir="2700000" algn="tl">
                    <a:srgbClr val="000000">
                      <a:alpha val="43137"/>
                    </a:srgbClr>
                  </a:outerShdw>
                </a:effectLst>
              </a:rPr>
              <a:t>verificare, mediante valutazioni comparative dei costi e dei rendimenti, la realizzazione degli obiettivi, la corretta ed economica gestione delle risorse pubbliche, l'imparzialità ed il buon andamento dell'azione amministrativa</a:t>
            </a:r>
            <a:r>
              <a:rPr lang="it-IT" sz="2200" dirty="0" smtClean="0">
                <a:solidFill>
                  <a:srgbClr val="055B0D"/>
                </a:solidFill>
              </a:rPr>
              <a:t>. I servizi o nuclei determinano almeno annualmente, anche su indicazione degli organi di vertice, i parametri di riferimento del controllo.</a:t>
            </a:r>
            <a:endParaRPr lang="it-IT" sz="2200" dirty="0">
              <a:solidFill>
                <a:srgbClr val="055B0D"/>
              </a:solidFill>
            </a:endParaRPr>
          </a:p>
        </p:txBody>
      </p:sp>
    </p:spTree>
    <p:extLst>
      <p:ext uri="{BB962C8B-B14F-4D97-AF65-F5344CB8AC3E}">
        <p14:creationId xmlns:p14="http://schemas.microsoft.com/office/powerpoint/2010/main" val="175154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lnSpcReduction="10000"/>
          </a:bodyPr>
          <a:lstStyle/>
          <a:p>
            <a:pPr marL="0" indent="0">
              <a:buNone/>
            </a:pPr>
            <a:r>
              <a:rPr lang="it-IT" dirty="0"/>
              <a:t>In generale, negli anni Novanta, come ha osservato la </a:t>
            </a:r>
            <a:r>
              <a:rPr lang="it-IT" dirty="0" smtClean="0"/>
              <a:t>dottrina, </a:t>
            </a:r>
            <a:r>
              <a:rPr lang="it-IT" dirty="0"/>
              <a:t>il bisogno </a:t>
            </a:r>
            <a:r>
              <a:rPr lang="it-IT" dirty="0" smtClean="0"/>
              <a:t>di dover </a:t>
            </a:r>
            <a:r>
              <a:rPr lang="it-IT" dirty="0"/>
              <a:t>legare il tema emergente del contenimento della spesa pubblica alla </a:t>
            </a:r>
            <a:r>
              <a:rPr lang="it-IT" dirty="0" smtClean="0"/>
              <a:t>riforma dell'amministrazione </a:t>
            </a:r>
            <a:r>
              <a:rPr lang="it-IT" dirty="0"/>
              <a:t>e del pubblico impiego, sposta il </a:t>
            </a:r>
            <a:r>
              <a:rPr lang="it-IT" dirty="0">
                <a:effectLst>
                  <a:outerShdw blurRad="38100" dist="38100" dir="2700000" algn="tl">
                    <a:srgbClr val="000000">
                      <a:alpha val="43137"/>
                    </a:srgbClr>
                  </a:outerShdw>
                </a:effectLst>
              </a:rPr>
              <a:t>focus del controllo dalla </a:t>
            </a:r>
            <a:r>
              <a:rPr lang="it-IT" dirty="0" smtClean="0">
                <a:effectLst>
                  <a:outerShdw blurRad="38100" dist="38100" dir="2700000" algn="tl">
                    <a:srgbClr val="000000">
                      <a:alpha val="43137"/>
                    </a:srgbClr>
                  </a:outerShdw>
                </a:effectLst>
              </a:rPr>
              <a:t>legittimità al </a:t>
            </a:r>
            <a:r>
              <a:rPr lang="it-IT" dirty="0">
                <a:effectLst>
                  <a:outerShdw blurRad="38100" dist="38100" dir="2700000" algn="tl">
                    <a:srgbClr val="000000">
                      <a:alpha val="43137"/>
                    </a:srgbClr>
                  </a:outerShdw>
                </a:effectLst>
              </a:rPr>
              <a:t>risultato, dagli atti all'attività</a:t>
            </a:r>
            <a:r>
              <a:rPr lang="it-IT" dirty="0"/>
              <a:t>, dal momento precedente </a:t>
            </a:r>
            <a:r>
              <a:rPr lang="it-IT" dirty="0" smtClean="0"/>
              <a:t>all'efficacia dell'azione </a:t>
            </a:r>
            <a:r>
              <a:rPr lang="it-IT" dirty="0"/>
              <a:t>al suo svolgimento (monitoraggio) e agli esiti della stessa (controllo </a:t>
            </a:r>
            <a:r>
              <a:rPr lang="it-IT" dirty="0" smtClean="0"/>
              <a:t>di gestione</a:t>
            </a:r>
            <a:r>
              <a:rPr lang="it-IT" dirty="0"/>
              <a:t>). Rientrano in questa logica, organismi di controllo interno, una </a:t>
            </a:r>
            <a:r>
              <a:rPr lang="it-IT" dirty="0" smtClean="0"/>
              <a:t>nuova forma </a:t>
            </a:r>
            <a:r>
              <a:rPr lang="it-IT" dirty="0"/>
              <a:t>di responsabilità dirigenziale, specifica </a:t>
            </a:r>
            <a:r>
              <a:rPr lang="it-IT" dirty="0" smtClean="0"/>
              <a:t>e </a:t>
            </a:r>
            <a:r>
              <a:rPr lang="it-IT" dirty="0"/>
              <a:t>aggiuntiva, destinata ad </a:t>
            </a:r>
            <a:r>
              <a:rPr lang="it-IT" dirty="0" smtClean="0"/>
              <a:t>affiancarsi alle </a:t>
            </a:r>
            <a:r>
              <a:rPr lang="it-IT" dirty="0"/>
              <a:t>altre forme di responsabilità riconducibili a tutti i dipendenti e in particolare </a:t>
            </a:r>
            <a:r>
              <a:rPr lang="it-IT" dirty="0" smtClean="0"/>
              <a:t>a quella </a:t>
            </a:r>
            <a:r>
              <a:rPr lang="it-IT" dirty="0"/>
              <a:t>disciplinare, che presuppone l'illiceità del comportamento e ha come </a:t>
            </a:r>
            <a:r>
              <a:rPr lang="it-IT" dirty="0" smtClean="0"/>
              <a:t>conseguenza l'inflizione </a:t>
            </a:r>
            <a:r>
              <a:rPr lang="it-IT" dirty="0"/>
              <a:t>di sanzione</a:t>
            </a:r>
            <a:r>
              <a:rPr lang="it-IT" dirty="0" smtClean="0"/>
              <a:t>.</a:t>
            </a:r>
            <a:endParaRPr lang="it-IT" dirty="0"/>
          </a:p>
        </p:txBody>
      </p:sp>
    </p:spTree>
    <p:extLst>
      <p:ext uri="{BB962C8B-B14F-4D97-AF65-F5344CB8AC3E}">
        <p14:creationId xmlns:p14="http://schemas.microsoft.com/office/powerpoint/2010/main" val="234070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a:t>Questa impostazione dimostra una prima presa di coscienza da parte del </a:t>
            </a:r>
            <a:r>
              <a:rPr lang="it-IT" dirty="0" smtClean="0"/>
              <a:t>legislatore che </a:t>
            </a:r>
            <a:r>
              <a:rPr lang="it-IT" dirty="0"/>
              <a:t>si rende conto che per evitare un esercizio distorto del potere amministrativo </a:t>
            </a:r>
            <a:r>
              <a:rPr lang="it-IT" dirty="0" smtClean="0"/>
              <a:t>sarebbe stato </a:t>
            </a:r>
            <a:r>
              <a:rPr lang="it-IT" dirty="0"/>
              <a:t>necessario intervenire più in generale sulla </a:t>
            </a:r>
            <a:r>
              <a:rPr lang="it-IT" dirty="0">
                <a:effectLst>
                  <a:outerShdw blurRad="38100" dist="38100" dir="2700000" algn="tl">
                    <a:srgbClr val="000000">
                      <a:alpha val="43137"/>
                    </a:srgbClr>
                  </a:outerShdw>
                </a:effectLst>
              </a:rPr>
              <a:t>responsabilizzazione </a:t>
            </a:r>
            <a:r>
              <a:rPr lang="it-IT" dirty="0" smtClean="0">
                <a:effectLst>
                  <a:outerShdw blurRad="38100" dist="38100" dir="2700000" algn="tl">
                    <a:srgbClr val="000000">
                      <a:alpha val="43137"/>
                    </a:srgbClr>
                  </a:outerShdw>
                </a:effectLst>
              </a:rPr>
              <a:t>amministrativa </a:t>
            </a:r>
            <a:r>
              <a:rPr lang="it-IT" dirty="0" smtClean="0"/>
              <a:t>della </a:t>
            </a:r>
            <a:r>
              <a:rPr lang="it-IT" dirty="0"/>
              <a:t>Pubblica Amministrazione a tutti i livelli, tema destinato a </a:t>
            </a:r>
            <a:r>
              <a:rPr lang="it-IT" dirty="0" smtClean="0"/>
              <a:t>diventare il </a:t>
            </a:r>
            <a:r>
              <a:rPr lang="it-IT" dirty="0"/>
              <a:t>cavallo di battaglia della ”Riforma Brunetta”.</a:t>
            </a:r>
          </a:p>
        </p:txBody>
      </p:sp>
    </p:spTree>
    <p:extLst>
      <p:ext uri="{BB962C8B-B14F-4D97-AF65-F5344CB8AC3E}">
        <p14:creationId xmlns:p14="http://schemas.microsoft.com/office/powerpoint/2010/main" val="3556332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lnSpcReduction="10000"/>
          </a:bodyPr>
          <a:lstStyle/>
          <a:p>
            <a:pPr marL="0" indent="0">
              <a:buNone/>
            </a:pPr>
            <a:r>
              <a:rPr lang="it-IT" dirty="0"/>
              <a:t>Sebbene il Decreto Legislativo n</a:t>
            </a:r>
            <a:r>
              <a:rPr lang="it-IT" dirty="0" smtClean="0"/>
              <a:t>. 150/2009</a:t>
            </a:r>
            <a:r>
              <a:rPr lang="it-IT" dirty="0"/>
              <a:t>, la c.d. “Riforma Brunetta”, </a:t>
            </a:r>
            <a:r>
              <a:rPr lang="it-IT" dirty="0" smtClean="0"/>
              <a:t>non avesse </a:t>
            </a:r>
            <a:r>
              <a:rPr lang="it-IT" dirty="0"/>
              <a:t>come obiettivo diretto la prevenzione della corruzione nella Pubblica Amministrazione</a:t>
            </a:r>
            <a:r>
              <a:rPr lang="it-IT" dirty="0" smtClean="0"/>
              <a:t>, ma </a:t>
            </a:r>
            <a:r>
              <a:rPr lang="it-IT" dirty="0"/>
              <a:t>piuttosto l'intento generale di applicare, anche nell'ambito del </a:t>
            </a:r>
            <a:r>
              <a:rPr lang="it-IT" dirty="0" smtClean="0"/>
              <a:t>lavoro pubblico</a:t>
            </a:r>
            <a:r>
              <a:rPr lang="it-IT" dirty="0"/>
              <a:t>, i più efficaci criteri di organizzazione, gestione e valutazione propri </a:t>
            </a:r>
            <a:r>
              <a:rPr lang="it-IT" dirty="0" smtClean="0"/>
              <a:t>del settore </a:t>
            </a:r>
            <a:r>
              <a:rPr lang="it-IT" dirty="0"/>
              <a:t>privato, appariva opportuno introdurre simultaneamente dei meccanismi </a:t>
            </a:r>
            <a:r>
              <a:rPr lang="it-IT" dirty="0" smtClean="0"/>
              <a:t>che potessero </a:t>
            </a:r>
            <a:r>
              <a:rPr lang="it-IT" dirty="0"/>
              <a:t>scoraggiare l'uso distorto del potere amministrativo sia da parte dei </a:t>
            </a:r>
            <a:r>
              <a:rPr lang="it-IT" dirty="0" smtClean="0"/>
              <a:t>singoli funzionari </a:t>
            </a:r>
            <a:r>
              <a:rPr lang="it-IT" dirty="0"/>
              <a:t>che da parte dell'organizzazione, al fine di individuare ed eliminare </a:t>
            </a:r>
            <a:r>
              <a:rPr lang="it-IT" dirty="0" smtClean="0"/>
              <a:t>inefficienze e </a:t>
            </a:r>
            <a:r>
              <a:rPr lang="it-IT" dirty="0"/>
              <a:t>improduttività.</a:t>
            </a:r>
          </a:p>
        </p:txBody>
      </p:sp>
    </p:spTree>
    <p:extLst>
      <p:ext uri="{BB962C8B-B14F-4D97-AF65-F5344CB8AC3E}">
        <p14:creationId xmlns:p14="http://schemas.microsoft.com/office/powerpoint/2010/main" val="542497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lnSpcReduction="10000"/>
          </a:bodyPr>
          <a:lstStyle/>
          <a:p>
            <a:pPr marL="0" indent="0">
              <a:buNone/>
            </a:pPr>
            <a:r>
              <a:rPr lang="it-IT" dirty="0"/>
              <a:t>Lo sforzo </a:t>
            </a:r>
            <a:r>
              <a:rPr lang="it-IT" dirty="0" smtClean="0"/>
              <a:t>posto </a:t>
            </a:r>
            <a:r>
              <a:rPr lang="it-IT" dirty="0"/>
              <a:t>in essere dal </a:t>
            </a:r>
            <a:r>
              <a:rPr lang="it-IT" dirty="0" err="1"/>
              <a:t>d.lgs</a:t>
            </a:r>
            <a:r>
              <a:rPr lang="it-IT" dirty="0"/>
              <a:t> n. 150/2009 di perseguire la riforma generale del lavoro alle dipendenze della pubblica amministrazione, attraverso strumenti che possano garantire l'efficienza e la trasparenza dell'azione dei singoli funzionari e delle organizzazioni rivolgendosi alla collettività rappresentano, forse, il primo vero tentativo di superare quella concezione dell'amministrazione vista come una monade che cura gli interessi dei cittadini senza che questi possano giudicare i risultati dei suoi agenti, per avvicinarla il più </a:t>
            </a:r>
            <a:r>
              <a:rPr lang="it-IT" dirty="0" smtClean="0"/>
              <a:t>possibile all'idea </a:t>
            </a:r>
            <a:r>
              <a:rPr lang="it-IT" dirty="0"/>
              <a:t>di amministrazione intesa come “</a:t>
            </a:r>
            <a:r>
              <a:rPr lang="it-IT" b="1" dirty="0">
                <a:solidFill>
                  <a:srgbClr val="7030A0"/>
                </a:solidFill>
                <a:effectLst>
                  <a:outerShdw blurRad="38100" dist="38100" dir="2700000" algn="tl">
                    <a:srgbClr val="000000">
                      <a:alpha val="43137"/>
                    </a:srgbClr>
                  </a:outerShdw>
                </a:effectLst>
              </a:rPr>
              <a:t>casa di vetro</a:t>
            </a:r>
            <a:r>
              <a:rPr lang="it-IT" dirty="0"/>
              <a:t>”, espressa da </a:t>
            </a:r>
            <a:r>
              <a:rPr lang="it-IT" b="1" dirty="0">
                <a:solidFill>
                  <a:srgbClr val="0070C0"/>
                </a:solidFill>
                <a:effectLst>
                  <a:outerShdw blurRad="38100" dist="38100" dir="2700000" algn="tl">
                    <a:srgbClr val="000000">
                      <a:alpha val="43137"/>
                    </a:srgbClr>
                  </a:outerShdw>
                </a:effectLst>
              </a:rPr>
              <a:t>Filippo Turati</a:t>
            </a:r>
            <a:r>
              <a:rPr lang="it-IT" dirty="0"/>
              <a:t>, dove </a:t>
            </a:r>
            <a:r>
              <a:rPr lang="it-IT" dirty="0" smtClean="0"/>
              <a:t>«…</a:t>
            </a:r>
            <a:r>
              <a:rPr lang="it-IT" i="1" dirty="0" smtClean="0"/>
              <a:t>attraverso </a:t>
            </a:r>
            <a:r>
              <a:rPr lang="it-IT" i="1" dirty="0"/>
              <a:t>il vetro tutto è sempre costantemente visibile e questa piena visibilità tende, di conseguenza, a promuovere un controllo dell’attività amministrativa capillare dal basso in modo da garantire il massimo grado di correttezza e </a:t>
            </a:r>
            <a:r>
              <a:rPr lang="it-IT" i="1" dirty="0" smtClean="0"/>
              <a:t>imparzialità…»</a:t>
            </a:r>
            <a:r>
              <a:rPr lang="it-IT" dirty="0" smtClean="0"/>
              <a:t>.</a:t>
            </a:r>
            <a:endParaRPr lang="it-IT" dirty="0"/>
          </a:p>
          <a:p>
            <a:pPr marL="0" indent="0">
              <a:buNone/>
            </a:pPr>
            <a:endParaRPr lang="it-IT" dirty="0"/>
          </a:p>
        </p:txBody>
      </p:sp>
    </p:spTree>
    <p:extLst>
      <p:ext uri="{BB962C8B-B14F-4D97-AF65-F5344CB8AC3E}">
        <p14:creationId xmlns:p14="http://schemas.microsoft.com/office/powerpoint/2010/main" val="3933957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lnSpcReduction="10000"/>
          </a:bodyPr>
          <a:lstStyle/>
          <a:p>
            <a:pPr marL="0" indent="0">
              <a:buNone/>
            </a:pPr>
            <a:r>
              <a:rPr lang="it-IT" dirty="0"/>
              <a:t>La Commissione per la valutazione, la trasparenza e l'integrità (CIVIT</a:t>
            </a:r>
            <a:r>
              <a:rPr lang="it-IT" dirty="0" smtClean="0"/>
              <a:t>) è il soggetto chiamato </a:t>
            </a:r>
            <a:r>
              <a:rPr lang="it-IT" dirty="0"/>
              <a:t>a svolgere </a:t>
            </a:r>
            <a:r>
              <a:rPr lang="it-IT" dirty="0" smtClean="0"/>
              <a:t>il ruolo di Autorità </a:t>
            </a:r>
            <a:r>
              <a:rPr lang="it-IT" dirty="0"/>
              <a:t>Nazionale Anticorruzione </a:t>
            </a:r>
            <a:r>
              <a:rPr lang="it-IT" dirty="0" smtClean="0"/>
              <a:t>[</a:t>
            </a:r>
            <a:r>
              <a:rPr lang="it-IT" dirty="0" err="1" smtClean="0"/>
              <a:t>D.l</a:t>
            </a:r>
            <a:r>
              <a:rPr lang="it-IT" dirty="0" err="1"/>
              <a:t>.</a:t>
            </a:r>
            <a:r>
              <a:rPr lang="it-IT" dirty="0"/>
              <a:t> n. </a:t>
            </a:r>
            <a:r>
              <a:rPr lang="it-IT" dirty="0" smtClean="0"/>
              <a:t>101/2013].</a:t>
            </a:r>
          </a:p>
          <a:p>
            <a:pPr marL="0" indent="0">
              <a:buNone/>
            </a:pPr>
            <a:r>
              <a:rPr lang="it-IT" dirty="0"/>
              <a:t>Il primo provvedimento </a:t>
            </a:r>
            <a:r>
              <a:rPr lang="it-IT" dirty="0" smtClean="0"/>
              <a:t>a </a:t>
            </a:r>
            <a:r>
              <a:rPr lang="it-IT" dirty="0"/>
              <a:t>essere oggetto di attenzione è la Delibera n</a:t>
            </a:r>
            <a:r>
              <a:rPr lang="it-IT" dirty="0" smtClean="0"/>
              <a:t>. 06/2010</a:t>
            </a:r>
            <a:r>
              <a:rPr lang="it-IT" dirty="0"/>
              <a:t>, intitolata «</a:t>
            </a:r>
            <a:r>
              <a:rPr lang="it-IT" i="1" dirty="0"/>
              <a:t>Prime linee di intervento per la trasparenza e l'integrità</a:t>
            </a:r>
            <a:r>
              <a:rPr lang="it-IT" dirty="0" smtClean="0"/>
              <a:t>». Quest'atto </a:t>
            </a:r>
            <a:r>
              <a:rPr lang="it-IT" dirty="0"/>
              <a:t>si sofferma sul valore della </a:t>
            </a:r>
            <a:r>
              <a:rPr lang="it-IT" dirty="0">
                <a:effectLst>
                  <a:outerShdw blurRad="38100" dist="38100" dir="2700000" algn="tl">
                    <a:srgbClr val="000000">
                      <a:alpha val="43137"/>
                    </a:srgbClr>
                  </a:outerShdw>
                </a:effectLst>
              </a:rPr>
              <a:t>trasparenza</a:t>
            </a:r>
            <a:r>
              <a:rPr lang="it-IT" dirty="0"/>
              <a:t>, considerato </a:t>
            </a:r>
            <a:r>
              <a:rPr lang="it-IT" dirty="0">
                <a:effectLst>
                  <a:outerShdw blurRad="38100" dist="38100" dir="2700000" algn="tl">
                    <a:srgbClr val="000000">
                      <a:alpha val="43137"/>
                    </a:srgbClr>
                  </a:outerShdw>
                </a:effectLst>
              </a:rPr>
              <a:t>strumento </a:t>
            </a:r>
            <a:r>
              <a:rPr lang="it-IT" dirty="0" smtClean="0">
                <a:effectLst>
                  <a:outerShdw blurRad="38100" dist="38100" dir="2700000" algn="tl">
                    <a:srgbClr val="000000">
                      <a:alpha val="43137"/>
                    </a:srgbClr>
                  </a:outerShdw>
                </a:effectLst>
              </a:rPr>
              <a:t>essenziale per </a:t>
            </a:r>
            <a:r>
              <a:rPr lang="it-IT" dirty="0">
                <a:effectLst>
                  <a:outerShdw blurRad="38100" dist="38100" dir="2700000" algn="tl">
                    <a:srgbClr val="000000">
                      <a:alpha val="43137"/>
                    </a:srgbClr>
                  </a:outerShdw>
                </a:effectLst>
              </a:rPr>
              <a:t>assicurare</a:t>
            </a:r>
            <a:r>
              <a:rPr lang="it-IT" dirty="0"/>
              <a:t> i valori costituzionali dell'</a:t>
            </a:r>
            <a:r>
              <a:rPr lang="it-IT" dirty="0">
                <a:effectLst>
                  <a:outerShdw blurRad="38100" dist="38100" dir="2700000" algn="tl">
                    <a:srgbClr val="000000">
                      <a:alpha val="43137"/>
                    </a:srgbClr>
                  </a:outerShdw>
                </a:effectLst>
              </a:rPr>
              <a:t>imparzialità</a:t>
            </a:r>
            <a:r>
              <a:rPr lang="it-IT" dirty="0"/>
              <a:t> e del </a:t>
            </a:r>
            <a:r>
              <a:rPr lang="it-IT" dirty="0">
                <a:effectLst>
                  <a:outerShdw blurRad="38100" dist="38100" dir="2700000" algn="tl">
                    <a:srgbClr val="000000">
                      <a:alpha val="43137"/>
                    </a:srgbClr>
                  </a:outerShdw>
                </a:effectLst>
              </a:rPr>
              <a:t>buon andamento </a:t>
            </a:r>
            <a:r>
              <a:rPr lang="it-IT" dirty="0" smtClean="0"/>
              <a:t>delle pubbliche </a:t>
            </a:r>
            <a:r>
              <a:rPr lang="it-IT" dirty="0"/>
              <a:t>amministrazioni e per favorire il </a:t>
            </a:r>
            <a:r>
              <a:rPr lang="it-IT" dirty="0">
                <a:effectLst>
                  <a:outerShdw blurRad="38100" dist="38100" dir="2700000" algn="tl">
                    <a:srgbClr val="000000">
                      <a:alpha val="43137"/>
                    </a:srgbClr>
                  </a:outerShdw>
                </a:effectLst>
              </a:rPr>
              <a:t>controllo sociale </a:t>
            </a:r>
            <a:r>
              <a:rPr lang="it-IT" dirty="0"/>
              <a:t>sull’azione </a:t>
            </a:r>
            <a:r>
              <a:rPr lang="it-IT" dirty="0" smtClean="0"/>
              <a:t>amministrativa e </a:t>
            </a:r>
            <a:r>
              <a:rPr lang="it-IT" dirty="0"/>
              <a:t>sul rispetto del principio di legalità che ha portata generale.</a:t>
            </a:r>
          </a:p>
        </p:txBody>
      </p:sp>
    </p:spTree>
    <p:extLst>
      <p:ext uri="{BB962C8B-B14F-4D97-AF65-F5344CB8AC3E}">
        <p14:creationId xmlns:p14="http://schemas.microsoft.com/office/powerpoint/2010/main" val="1921809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lstStyle/>
          <a:p>
            <a:pPr marL="0" indent="0">
              <a:buNone/>
            </a:pPr>
            <a:r>
              <a:rPr lang="it-IT" dirty="0"/>
              <a:t>La Commissione è </a:t>
            </a:r>
            <a:r>
              <a:rPr lang="it-IT" dirty="0" smtClean="0"/>
              <a:t>pienamente consapevole </a:t>
            </a:r>
            <a:r>
              <a:rPr lang="it-IT" dirty="0"/>
              <a:t>che il </a:t>
            </a:r>
            <a:r>
              <a:rPr lang="it-IT" dirty="0" smtClean="0"/>
              <a:t>«…</a:t>
            </a:r>
            <a:r>
              <a:rPr lang="it-IT" i="1" dirty="0" smtClean="0"/>
              <a:t>rispetto </a:t>
            </a:r>
            <a:r>
              <a:rPr lang="it-IT" i="1" dirty="0"/>
              <a:t>pieno e diffuso degli obblighi di </a:t>
            </a:r>
            <a:r>
              <a:rPr lang="it-IT" i="1" dirty="0">
                <a:effectLst>
                  <a:outerShdw blurRad="38100" dist="38100" dir="2700000" algn="tl">
                    <a:srgbClr val="000000">
                      <a:alpha val="43137"/>
                    </a:srgbClr>
                  </a:outerShdw>
                </a:effectLst>
              </a:rPr>
              <a:t>trasparenza</a:t>
            </a:r>
            <a:r>
              <a:rPr lang="it-IT" i="1" dirty="0"/>
              <a:t> </a:t>
            </a:r>
            <a:r>
              <a:rPr lang="it-IT" i="1" dirty="0" smtClean="0"/>
              <a:t>è anche </a:t>
            </a:r>
            <a:r>
              <a:rPr lang="it-IT" i="1" dirty="0"/>
              <a:t>un </a:t>
            </a:r>
            <a:r>
              <a:rPr lang="it-IT" i="1" dirty="0">
                <a:effectLst>
                  <a:outerShdw blurRad="38100" dist="38100" dir="2700000" algn="tl">
                    <a:srgbClr val="000000">
                      <a:alpha val="43137"/>
                    </a:srgbClr>
                  </a:outerShdw>
                </a:effectLst>
              </a:rPr>
              <a:t>valido strumento di prevenzione e di lotta alla corruzione</a:t>
            </a:r>
            <a:r>
              <a:rPr lang="it-IT" i="1" dirty="0"/>
              <a:t>, rende visibili </a:t>
            </a:r>
            <a:r>
              <a:rPr lang="it-IT" i="1" dirty="0" smtClean="0"/>
              <a:t>i rischi </a:t>
            </a:r>
            <a:r>
              <a:rPr lang="it-IT" i="1" dirty="0"/>
              <a:t>di cattivo funzionamento, facilita la diffusione delle informazioni e delle </a:t>
            </a:r>
            <a:r>
              <a:rPr lang="it-IT" i="1" dirty="0" smtClean="0"/>
              <a:t>conoscenze e </a:t>
            </a:r>
            <a:r>
              <a:rPr lang="it-IT" i="1" dirty="0"/>
              <a:t>consente la comparazione fra le diverse esperienze </a:t>
            </a:r>
            <a:r>
              <a:rPr lang="it-IT" i="1" dirty="0" smtClean="0"/>
              <a:t>amministrative…</a:t>
            </a:r>
            <a:r>
              <a:rPr lang="it-IT" dirty="0" smtClean="0"/>
              <a:t>».</a:t>
            </a:r>
            <a:endParaRPr lang="it-IT" dirty="0"/>
          </a:p>
        </p:txBody>
      </p:sp>
    </p:spTree>
    <p:extLst>
      <p:ext uri="{BB962C8B-B14F-4D97-AF65-F5344CB8AC3E}">
        <p14:creationId xmlns:p14="http://schemas.microsoft.com/office/powerpoint/2010/main" val="23821976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fontScale="92500" lnSpcReduction="20000"/>
          </a:bodyPr>
          <a:lstStyle/>
          <a:p>
            <a:pPr marL="0" indent="0">
              <a:buNone/>
            </a:pPr>
            <a:r>
              <a:rPr lang="it-IT" dirty="0"/>
              <a:t>Di notevole interesse è anche la Delibera n. 105/2010 «</a:t>
            </a:r>
            <a:r>
              <a:rPr lang="it-IT" i="1" dirty="0"/>
              <a:t>Linee guida per la </a:t>
            </a:r>
            <a:r>
              <a:rPr lang="it-IT" i="1" dirty="0" smtClean="0"/>
              <a:t>predisposizione del </a:t>
            </a:r>
            <a:r>
              <a:rPr lang="it-IT" i="1" dirty="0"/>
              <a:t>Programma triennale per la trasparenza e l’integrità</a:t>
            </a:r>
            <a:r>
              <a:rPr lang="it-IT" dirty="0" smtClean="0"/>
              <a:t>», con la quale si definisce </a:t>
            </a:r>
            <a:r>
              <a:rPr lang="it-IT" dirty="0"/>
              <a:t>il contenuto minimo e le caratteristiche </a:t>
            </a:r>
            <a:r>
              <a:rPr lang="it-IT" dirty="0" smtClean="0"/>
              <a:t>essenziali del </a:t>
            </a:r>
            <a:r>
              <a:rPr lang="it-IT" i="1" dirty="0">
                <a:effectLst>
                  <a:outerShdw blurRad="38100" dist="38100" dir="2700000" algn="tl">
                    <a:srgbClr val="000000">
                      <a:alpha val="43137"/>
                    </a:srgbClr>
                  </a:outerShdw>
                </a:effectLst>
              </a:rPr>
              <a:t>Programma triennale per la trasparenza e l’integrità</a:t>
            </a:r>
            <a:r>
              <a:rPr lang="it-IT" dirty="0"/>
              <a:t>, a partire dalla </a:t>
            </a:r>
            <a:r>
              <a:rPr lang="it-IT" dirty="0" smtClean="0"/>
              <a:t>indicazione dei </a:t>
            </a:r>
            <a:r>
              <a:rPr lang="it-IT" dirty="0"/>
              <a:t>dati che devono essere pubblicati sul sito istituzionale delle </a:t>
            </a:r>
            <a:r>
              <a:rPr lang="it-IT" dirty="0" smtClean="0"/>
              <a:t>amministrazioni e </a:t>
            </a:r>
            <a:r>
              <a:rPr lang="it-IT" dirty="0"/>
              <a:t>delle modalità di pubblicazione. </a:t>
            </a:r>
            <a:endParaRPr lang="it-IT" dirty="0" smtClean="0"/>
          </a:p>
          <a:p>
            <a:pPr marL="0" indent="0">
              <a:buNone/>
            </a:pPr>
            <a:r>
              <a:rPr lang="it-IT" dirty="0" smtClean="0"/>
              <a:t>La </a:t>
            </a:r>
            <a:r>
              <a:rPr lang="it-IT" dirty="0"/>
              <a:t>Commissione afferma che la pubblicazione di determinate </a:t>
            </a:r>
            <a:r>
              <a:rPr lang="it-IT" dirty="0" smtClean="0"/>
              <a:t>informazioni pubbliche </a:t>
            </a:r>
            <a:r>
              <a:rPr lang="it-IT" dirty="0"/>
              <a:t>è strumentale alla prevenzione della corruzione nelle </a:t>
            </a:r>
            <a:r>
              <a:rPr lang="it-IT" dirty="0" smtClean="0"/>
              <a:t>pubbliche amministrazioni </a:t>
            </a:r>
            <a:r>
              <a:rPr lang="it-IT" dirty="0"/>
              <a:t>e che è riconoscibile, in questo senso, un legame di tipo </a:t>
            </a:r>
            <a:r>
              <a:rPr lang="it-IT" dirty="0" smtClean="0"/>
              <a:t>funzionale tra </a:t>
            </a:r>
            <a:r>
              <a:rPr lang="it-IT" dirty="0"/>
              <a:t>la disciplina della trasparenza e quella della lotta alla corruzione. La </a:t>
            </a:r>
            <a:r>
              <a:rPr lang="it-IT" dirty="0" smtClean="0"/>
              <a:t>trasparenza è</a:t>
            </a:r>
            <a:r>
              <a:rPr lang="it-IT" dirty="0"/>
              <a:t>, dunque, il mezzo attraverso cui prevenire e, eventualmente, disvelare situazioni </a:t>
            </a:r>
            <a:r>
              <a:rPr lang="it-IT" dirty="0" smtClean="0"/>
              <a:t>in cui </a:t>
            </a:r>
            <a:r>
              <a:rPr lang="it-IT" dirty="0"/>
              <a:t>possano annidarsi forme di illecito e di conflitto di interessi.</a:t>
            </a:r>
          </a:p>
        </p:txBody>
      </p:sp>
    </p:spTree>
    <p:extLst>
      <p:ext uri="{BB962C8B-B14F-4D97-AF65-F5344CB8AC3E}">
        <p14:creationId xmlns:p14="http://schemas.microsoft.com/office/powerpoint/2010/main" val="3541396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500" dirty="0" smtClean="0"/>
              <a:t>Corruzione: aspetti definitori</a:t>
            </a:r>
          </a:p>
        </p:txBody>
      </p:sp>
      <p:sp>
        <p:nvSpPr>
          <p:cNvPr id="3" name="Segnaposto contenuto 2"/>
          <p:cNvSpPr>
            <a:spLocks noGrp="1"/>
          </p:cNvSpPr>
          <p:nvPr>
            <p:ph idx="1"/>
          </p:nvPr>
        </p:nvSpPr>
        <p:spPr/>
        <p:txBody>
          <a:bodyPr>
            <a:normAutofit/>
          </a:bodyPr>
          <a:lstStyle/>
          <a:p>
            <a:pPr marL="180000" indent="0" algn="just">
              <a:buNone/>
            </a:pPr>
            <a:r>
              <a:rPr lang="it-IT" sz="2800" dirty="0" smtClean="0"/>
              <a:t>Nel diritto amministrativo è stata elaborata una nozione di corruzione più ampia di quella penalistica, che rinvia non solo a condotte penalmente rilevanti, ma anche a «</a:t>
            </a:r>
            <a:r>
              <a:rPr lang="it-IT" sz="2800" dirty="0" err="1" smtClean="0"/>
              <a:t>…</a:t>
            </a:r>
            <a:r>
              <a:rPr lang="it-IT" sz="2800" i="1" dirty="0" err="1" smtClean="0"/>
              <a:t>condotte</a:t>
            </a:r>
            <a:r>
              <a:rPr lang="it-IT" sz="2800" i="1" dirty="0" smtClean="0"/>
              <a:t> che sono fonte di responsabilità di altro tipo o non espongono ad alcuna sanzione, ma sono comunque sgradite all’ordinamento giuridico: conflitti di interessi, nepotismo, clientelismo, partigianeria, occupazione di cariche pubbliche, assenteismo, </a:t>
            </a:r>
            <a:r>
              <a:rPr lang="it-IT" sz="2800" i="1" dirty="0" err="1" smtClean="0"/>
              <a:t>sprechi…</a:t>
            </a:r>
            <a:r>
              <a:rPr lang="it-IT" sz="2800" i="1" dirty="0" smtClean="0"/>
              <a:t>».</a:t>
            </a:r>
          </a:p>
        </p:txBody>
      </p:sp>
    </p:spTree>
    <p:extLst>
      <p:ext uri="{BB962C8B-B14F-4D97-AF65-F5344CB8AC3E}">
        <p14:creationId xmlns:p14="http://schemas.microsoft.com/office/powerpoint/2010/main" val="745714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a:t>Dall'analisi di queste delibere, siamo già in grado di tirare alcune somme. </a:t>
            </a:r>
            <a:endParaRPr lang="it-IT" dirty="0" smtClean="0"/>
          </a:p>
          <a:p>
            <a:pPr marL="0" indent="0">
              <a:buNone/>
            </a:pPr>
            <a:r>
              <a:rPr lang="it-IT" dirty="0" smtClean="0"/>
              <a:t>Sin dai </a:t>
            </a:r>
            <a:r>
              <a:rPr lang="it-IT" dirty="0"/>
              <a:t>suoi primi passi, è innegabile </a:t>
            </a:r>
            <a:r>
              <a:rPr lang="it-IT" dirty="0" smtClean="0"/>
              <a:t>che </a:t>
            </a:r>
            <a:r>
              <a:rPr lang="it-IT" dirty="0"/>
              <a:t>la Commissione </a:t>
            </a:r>
            <a:r>
              <a:rPr lang="it-IT" dirty="0" smtClean="0"/>
              <a:t>è pienamente consapevole </a:t>
            </a:r>
            <a:r>
              <a:rPr lang="it-IT" dirty="0"/>
              <a:t>che, a causa di quell'</a:t>
            </a:r>
            <a:r>
              <a:rPr lang="it-IT" dirty="0">
                <a:effectLst>
                  <a:outerShdw blurRad="38100" dist="38100" dir="2700000" algn="tl">
                    <a:srgbClr val="000000">
                      <a:alpha val="43137"/>
                    </a:srgbClr>
                  </a:outerShdw>
                </a:effectLst>
              </a:rPr>
              <a:t>inscindibile legame</a:t>
            </a:r>
            <a:r>
              <a:rPr lang="it-IT" dirty="0"/>
              <a:t> esistente </a:t>
            </a:r>
            <a:r>
              <a:rPr lang="it-IT" dirty="0">
                <a:effectLst>
                  <a:outerShdw blurRad="38100" dist="38100" dir="2700000" algn="tl">
                    <a:srgbClr val="000000">
                      <a:alpha val="43137"/>
                    </a:srgbClr>
                  </a:outerShdw>
                </a:effectLst>
              </a:rPr>
              <a:t>tra </a:t>
            </a:r>
            <a:r>
              <a:rPr lang="it-IT" dirty="0" smtClean="0">
                <a:effectLst>
                  <a:outerShdw blurRad="38100" dist="38100" dir="2700000" algn="tl">
                    <a:srgbClr val="000000">
                      <a:alpha val="43137"/>
                    </a:srgbClr>
                  </a:outerShdw>
                </a:effectLst>
              </a:rPr>
              <a:t>l'efficienza e l'integrità </a:t>
            </a:r>
            <a:r>
              <a:rPr lang="it-IT" dirty="0">
                <a:effectLst>
                  <a:outerShdw blurRad="38100" dist="38100" dir="2700000" algn="tl">
                    <a:srgbClr val="000000">
                      <a:alpha val="43137"/>
                    </a:srgbClr>
                  </a:outerShdw>
                </a:effectLst>
              </a:rPr>
              <a:t>dell'azione amministrativa</a:t>
            </a:r>
            <a:r>
              <a:rPr lang="it-IT" dirty="0"/>
              <a:t>, la promozione della cultura del merito </a:t>
            </a:r>
            <a:r>
              <a:rPr lang="it-IT" dirty="0" smtClean="0"/>
              <a:t>e la </a:t>
            </a:r>
            <a:r>
              <a:rPr lang="it-IT" dirty="0"/>
              <a:t>necessità di prevenire quei fenomeni di </a:t>
            </a:r>
            <a:r>
              <a:rPr lang="it-IT" i="1" dirty="0" err="1"/>
              <a:t>maladministration</a:t>
            </a:r>
            <a:r>
              <a:rPr lang="it-IT" dirty="0"/>
              <a:t> che compromettono </a:t>
            </a:r>
            <a:r>
              <a:rPr lang="it-IT" dirty="0" smtClean="0"/>
              <a:t>il corretto </a:t>
            </a:r>
            <a:r>
              <a:rPr lang="it-IT" dirty="0"/>
              <a:t>svolgimento dei compiti dell'Amministrazione, la valutazione e la </a:t>
            </a:r>
            <a:r>
              <a:rPr lang="it-IT" dirty="0" smtClean="0"/>
              <a:t>trasparenza della </a:t>
            </a:r>
            <a:r>
              <a:rPr lang="it-IT" dirty="0"/>
              <a:t>performance non può non svolgersi che con questa chiave di lettura.</a:t>
            </a:r>
          </a:p>
        </p:txBody>
      </p:sp>
    </p:spTree>
    <p:extLst>
      <p:ext uri="{BB962C8B-B14F-4D97-AF65-F5344CB8AC3E}">
        <p14:creationId xmlns:p14="http://schemas.microsoft.com/office/powerpoint/2010/main" val="27515205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lnSpcReduction="10000"/>
          </a:bodyPr>
          <a:lstStyle/>
          <a:p>
            <a:pPr marL="0" indent="0">
              <a:buNone/>
            </a:pPr>
            <a:r>
              <a:rPr lang="it-IT" dirty="0"/>
              <a:t>La legge del 6 novembre 2012 n. 190 rappresenta la </a:t>
            </a:r>
            <a:r>
              <a:rPr lang="it-IT" dirty="0">
                <a:effectLst>
                  <a:outerShdw blurRad="38100" dist="38100" dir="2700000" algn="tl">
                    <a:srgbClr val="000000">
                      <a:alpha val="43137"/>
                    </a:srgbClr>
                  </a:outerShdw>
                </a:effectLst>
              </a:rPr>
              <a:t>prima disciplina </a:t>
            </a:r>
            <a:r>
              <a:rPr lang="it-IT" dirty="0" smtClean="0">
                <a:effectLst>
                  <a:outerShdw blurRad="38100" dist="38100" dir="2700000" algn="tl">
                    <a:srgbClr val="000000">
                      <a:alpha val="43137"/>
                    </a:srgbClr>
                  </a:outerShdw>
                </a:effectLst>
              </a:rPr>
              <a:t>organica </a:t>
            </a:r>
            <a:r>
              <a:rPr lang="it-IT" dirty="0" smtClean="0"/>
              <a:t>in </a:t>
            </a:r>
            <a:r>
              <a:rPr lang="it-IT" dirty="0"/>
              <a:t>materia di lotta alla corruzione e all'illegalità nella </a:t>
            </a:r>
            <a:r>
              <a:rPr lang="it-IT" dirty="0" smtClean="0"/>
              <a:t>pubblica amministrazione: </a:t>
            </a:r>
            <a:r>
              <a:rPr lang="it-IT" dirty="0"/>
              <a:t>essa interviene sia sul versante della repressione, sia su quello della prevenzione</a:t>
            </a:r>
            <a:r>
              <a:rPr lang="it-IT" dirty="0" smtClean="0"/>
              <a:t>.</a:t>
            </a:r>
          </a:p>
          <a:p>
            <a:pPr marL="0" indent="0">
              <a:buNone/>
            </a:pPr>
            <a:r>
              <a:rPr lang="it-IT" dirty="0"/>
              <a:t>La legge contiene, in un unico articolo con oltre ottanta commi, più di </a:t>
            </a:r>
            <a:r>
              <a:rPr lang="it-IT" dirty="0" smtClean="0"/>
              <a:t>settanta misure </a:t>
            </a:r>
            <a:r>
              <a:rPr lang="it-IT" dirty="0"/>
              <a:t>di natura eterogenea: sono presenti norme con fini di modifica, </a:t>
            </a:r>
            <a:r>
              <a:rPr lang="it-IT" dirty="0" smtClean="0"/>
              <a:t>aggiustamento o </a:t>
            </a:r>
            <a:r>
              <a:rPr lang="it-IT" dirty="0"/>
              <a:t>perfezionamento di discipline già </a:t>
            </a:r>
            <a:r>
              <a:rPr lang="it-IT" dirty="0" smtClean="0"/>
              <a:t>esistenti; </a:t>
            </a:r>
            <a:r>
              <a:rPr lang="it-IT" dirty="0"/>
              <a:t>norme che introducono </a:t>
            </a:r>
            <a:r>
              <a:rPr lang="it-IT" dirty="0" smtClean="0"/>
              <a:t>strumenti di </a:t>
            </a:r>
            <a:r>
              <a:rPr lang="it-IT" dirty="0"/>
              <a:t>prevenzione nuovi </a:t>
            </a:r>
            <a:r>
              <a:rPr lang="it-IT" dirty="0" smtClean="0"/>
              <a:t>che </a:t>
            </a:r>
            <a:r>
              <a:rPr lang="it-IT" dirty="0"/>
              <a:t>risentono dei modelli utilizzati nelle esperienze </a:t>
            </a:r>
            <a:r>
              <a:rPr lang="it-IT" dirty="0" smtClean="0"/>
              <a:t>internazionali; norme </a:t>
            </a:r>
            <a:r>
              <a:rPr lang="it-IT" dirty="0"/>
              <a:t>penali, i tradizionali </a:t>
            </a:r>
            <a:r>
              <a:rPr lang="it-IT" dirty="0" smtClean="0"/>
              <a:t>strumenti adoperati </a:t>
            </a:r>
            <a:r>
              <a:rPr lang="it-IT" dirty="0"/>
              <a:t>nella lotta alla corruzione in </a:t>
            </a:r>
            <a:r>
              <a:rPr lang="it-IT" dirty="0" smtClean="0"/>
              <a:t>Italia.</a:t>
            </a:r>
            <a:endParaRPr lang="it-IT" dirty="0"/>
          </a:p>
        </p:txBody>
      </p:sp>
    </p:spTree>
    <p:extLst>
      <p:ext uri="{BB962C8B-B14F-4D97-AF65-F5344CB8AC3E}">
        <p14:creationId xmlns:p14="http://schemas.microsoft.com/office/powerpoint/2010/main" val="3644006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a:t>La vera novità è, appunto, l'introduzione di strumenti tipici del diritto </a:t>
            </a:r>
            <a:r>
              <a:rPr lang="it-IT" dirty="0" smtClean="0"/>
              <a:t>amministrativo in </a:t>
            </a:r>
            <a:r>
              <a:rPr lang="it-IT" dirty="0"/>
              <a:t>chiave </a:t>
            </a:r>
            <a:r>
              <a:rPr lang="it-IT" dirty="0" smtClean="0"/>
              <a:t>preventiva [</a:t>
            </a:r>
            <a:r>
              <a:rPr lang="it-IT" sz="2000" b="1" dirty="0" smtClean="0">
                <a:latin typeface="Arial Narrow" pitchFamily="34" charset="0"/>
              </a:rPr>
              <a:t>Piano di prevenzione della corruzione, Trasparenza e obblighi di pubblicazione, Obblighi di comunicazione, Obblighi di monitoraggio, Codice di comportamento, Formazione di commissioni, Tutela del dipendente pubblico che segnala illeciti, Modifiche al codice degli appalti,</a:t>
            </a:r>
            <a:r>
              <a:rPr lang="it-IT" dirty="0" smtClean="0"/>
              <a:t>…]. </a:t>
            </a:r>
            <a:r>
              <a:rPr lang="it-IT" dirty="0"/>
              <a:t>Ci si rende immediatamente conto di come il </a:t>
            </a:r>
            <a:r>
              <a:rPr lang="it-IT" dirty="0" smtClean="0"/>
              <a:t>primo gruppo </a:t>
            </a:r>
            <a:r>
              <a:rPr lang="it-IT" dirty="0"/>
              <a:t>di norme che riguardano la prevenzione della </a:t>
            </a:r>
            <a:r>
              <a:rPr lang="it-IT" dirty="0" smtClean="0"/>
              <a:t>corruzione [ commi da 1 a 61] </a:t>
            </a:r>
            <a:r>
              <a:rPr lang="it-IT" dirty="0"/>
              <a:t>sia di gran </a:t>
            </a:r>
            <a:r>
              <a:rPr lang="it-IT" dirty="0" smtClean="0"/>
              <a:t>lunga più </a:t>
            </a:r>
            <a:r>
              <a:rPr lang="it-IT" dirty="0"/>
              <a:t>corposo e articolato del secondo gruppo di norme che puntano, invece, sulla </a:t>
            </a:r>
            <a:r>
              <a:rPr lang="it-IT" dirty="0" smtClean="0"/>
              <a:t>repressione penale [ commi da 62 a 83]. </a:t>
            </a:r>
            <a:endParaRPr lang="it-IT" dirty="0"/>
          </a:p>
        </p:txBody>
      </p:sp>
    </p:spTree>
    <p:extLst>
      <p:ext uri="{BB962C8B-B14F-4D97-AF65-F5344CB8AC3E}">
        <p14:creationId xmlns:p14="http://schemas.microsoft.com/office/powerpoint/2010/main" val="3535005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lnSpcReduction="10000"/>
          </a:bodyPr>
          <a:lstStyle/>
          <a:p>
            <a:pPr marL="0" indent="0">
              <a:buNone/>
            </a:pPr>
            <a:r>
              <a:rPr lang="it-IT" dirty="0"/>
              <a:t>Come gran parte delle leggi italiane degli ultimi decenni, anche la legge </a:t>
            </a:r>
            <a:r>
              <a:rPr lang="it-IT" dirty="0" smtClean="0"/>
              <a:t>anticorruzione paga </a:t>
            </a:r>
            <a:r>
              <a:rPr lang="it-IT" dirty="0"/>
              <a:t>il prezzo della tendenza del legislatore all'emanazione di </a:t>
            </a:r>
            <a:r>
              <a:rPr lang="it-IT" dirty="0" smtClean="0">
                <a:effectLst>
                  <a:outerShdw blurRad="38100" dist="38100" dir="2700000" algn="tl">
                    <a:srgbClr val="000000">
                      <a:alpha val="43137"/>
                    </a:srgbClr>
                  </a:outerShdw>
                </a:effectLst>
              </a:rPr>
              <a:t>provvedimenti di </a:t>
            </a:r>
            <a:r>
              <a:rPr lang="it-IT" dirty="0">
                <a:effectLst>
                  <a:outerShdw blurRad="38100" dist="38100" dir="2700000" algn="tl">
                    <a:srgbClr val="000000">
                      <a:alpha val="43137"/>
                    </a:srgbClr>
                  </a:outerShdw>
                </a:effectLst>
              </a:rPr>
              <a:t>carattere emergenziale</a:t>
            </a:r>
            <a:r>
              <a:rPr lang="it-IT" dirty="0"/>
              <a:t>, nel caso specifico, dettate da </a:t>
            </a:r>
            <a:r>
              <a:rPr lang="it-IT" dirty="0" smtClean="0"/>
              <a:t>un'imbarazzante scia </a:t>
            </a:r>
            <a:r>
              <a:rPr lang="it-IT" dirty="0"/>
              <a:t>di scandali e da un clima di profondo decadimento della classe politica e dirigente.</a:t>
            </a:r>
          </a:p>
          <a:p>
            <a:pPr marL="0" indent="0">
              <a:buNone/>
            </a:pPr>
            <a:r>
              <a:rPr lang="it-IT" dirty="0"/>
              <a:t>Il disegno complessivo della </a:t>
            </a:r>
            <a:r>
              <a:rPr lang="it-IT" dirty="0" smtClean="0"/>
              <a:t>riforma </a:t>
            </a:r>
            <a:r>
              <a:rPr lang="it-IT" dirty="0"/>
              <a:t>ha probabilmente risentito di tale </a:t>
            </a:r>
            <a:r>
              <a:rPr lang="it-IT" dirty="0" smtClean="0"/>
              <a:t>instabilità e </a:t>
            </a:r>
            <a:r>
              <a:rPr lang="it-IT" dirty="0"/>
              <a:t>della crisi di governabilità che ha investito i vertici istituzionali negli </a:t>
            </a:r>
            <a:r>
              <a:rPr lang="it-IT" dirty="0" smtClean="0"/>
              <a:t>ultimi anni, </a:t>
            </a:r>
            <a:r>
              <a:rPr lang="it-IT" dirty="0"/>
              <a:t>che ha portato, in poco tempo, all'avvicendamento di Esecutivi più o meno deboli</a:t>
            </a:r>
            <a:r>
              <a:rPr lang="it-IT" dirty="0" smtClean="0"/>
              <a:t>.</a:t>
            </a:r>
            <a:endParaRPr lang="it-IT" dirty="0"/>
          </a:p>
        </p:txBody>
      </p:sp>
    </p:spTree>
    <p:extLst>
      <p:ext uri="{BB962C8B-B14F-4D97-AF65-F5344CB8AC3E}">
        <p14:creationId xmlns:p14="http://schemas.microsoft.com/office/powerpoint/2010/main" val="17982365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Dai primi interventi alle recenti riforme: </a:t>
            </a:r>
            <a:br>
              <a:rPr lang="it-IT" dirty="0"/>
            </a:br>
            <a:r>
              <a:rPr lang="it-IT" dirty="0"/>
              <a:t>fra trasparenza e controlli</a:t>
            </a:r>
          </a:p>
        </p:txBody>
      </p:sp>
      <p:sp>
        <p:nvSpPr>
          <p:cNvPr id="3" name="Segnaposto contenuto 2"/>
          <p:cNvSpPr>
            <a:spLocks noGrp="1"/>
          </p:cNvSpPr>
          <p:nvPr>
            <p:ph idx="1"/>
          </p:nvPr>
        </p:nvSpPr>
        <p:spPr/>
        <p:txBody>
          <a:bodyPr>
            <a:normAutofit/>
          </a:bodyPr>
          <a:lstStyle/>
          <a:p>
            <a:pPr marL="0" indent="0">
              <a:buNone/>
            </a:pPr>
            <a:r>
              <a:rPr lang="it-IT" dirty="0" smtClean="0"/>
              <a:t>La </a:t>
            </a:r>
            <a:r>
              <a:rPr lang="it-IT" dirty="0"/>
              <a:t>legge si occupa molto della corruzione amministrativa, </a:t>
            </a:r>
            <a:r>
              <a:rPr lang="it-IT" dirty="0" smtClean="0"/>
              <a:t>poco di </a:t>
            </a:r>
            <a:r>
              <a:rPr lang="it-IT" dirty="0"/>
              <a:t>quella politica: punta sulla trasparenza amministrativa, ma nulla dice sulla </a:t>
            </a:r>
            <a:r>
              <a:rPr lang="it-IT" dirty="0" smtClean="0"/>
              <a:t>trasparenza nel </a:t>
            </a:r>
            <a:r>
              <a:rPr lang="it-IT" dirty="0"/>
              <a:t>finanziamento della politica; potenzia i codici di comportamento dei </a:t>
            </a:r>
            <a:r>
              <a:rPr lang="it-IT" dirty="0" smtClean="0"/>
              <a:t>dipendenti pubblici</a:t>
            </a:r>
            <a:r>
              <a:rPr lang="it-IT" dirty="0"/>
              <a:t>, ma continua a non prevederne per i politici; si fa carico dei </a:t>
            </a:r>
            <a:r>
              <a:rPr lang="it-IT" dirty="0" smtClean="0"/>
              <a:t>conflitti di </a:t>
            </a:r>
            <a:r>
              <a:rPr lang="it-IT" dirty="0"/>
              <a:t>interesse dei primi, non di quelli dei parlamentari, che continuano a </a:t>
            </a:r>
            <a:r>
              <a:rPr lang="it-IT" dirty="0" smtClean="0"/>
              <a:t>essere quasi </a:t>
            </a:r>
            <a:r>
              <a:rPr lang="it-IT" dirty="0"/>
              <a:t>l'unica categoria di funzionari pubblici per i quali, nel nostro ordinamento, </a:t>
            </a:r>
            <a:r>
              <a:rPr lang="it-IT" dirty="0" smtClean="0"/>
              <a:t>il conflitto </a:t>
            </a:r>
            <a:r>
              <a:rPr lang="it-IT" dirty="0"/>
              <a:t>di interessi è giuridicamente irrilevante.</a:t>
            </a:r>
          </a:p>
        </p:txBody>
      </p:sp>
    </p:spTree>
    <p:extLst>
      <p:ext uri="{BB962C8B-B14F-4D97-AF65-F5344CB8AC3E}">
        <p14:creationId xmlns:p14="http://schemas.microsoft.com/office/powerpoint/2010/main" val="35236531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Ambiguità delle </a:t>
            </a:r>
            <a:r>
              <a:rPr lang="it-IT" b="1" dirty="0"/>
              <a:t>politiche </a:t>
            </a:r>
            <a:r>
              <a:rPr lang="it-IT" b="1" dirty="0" smtClean="0"/>
              <a:t>anticorruzione</a:t>
            </a:r>
            <a:endParaRPr lang="it-IT" dirty="0"/>
          </a:p>
        </p:txBody>
      </p:sp>
      <p:sp>
        <p:nvSpPr>
          <p:cNvPr id="3" name="Segnaposto contenuto 2"/>
          <p:cNvSpPr>
            <a:spLocks noGrp="1"/>
          </p:cNvSpPr>
          <p:nvPr>
            <p:ph idx="1"/>
          </p:nvPr>
        </p:nvSpPr>
        <p:spPr/>
        <p:txBody>
          <a:bodyPr>
            <a:normAutofit/>
          </a:bodyPr>
          <a:lstStyle/>
          <a:p>
            <a:pPr marL="0" indent="0">
              <a:buNone/>
            </a:pPr>
            <a:r>
              <a:rPr lang="it-IT" dirty="0"/>
              <a:t>In Italia, le politiche per la prevenzione e il contrasto della corruzione sono </a:t>
            </a:r>
            <a:r>
              <a:rPr lang="it-IT" dirty="0" smtClean="0"/>
              <a:t>da sempre </a:t>
            </a:r>
            <a:r>
              <a:rPr lang="it-IT" dirty="0"/>
              <a:t>caratterizzate da una certa ambiguità e sono state spesso </a:t>
            </a:r>
            <a:r>
              <a:rPr lang="it-IT" dirty="0" smtClean="0"/>
              <a:t>dettate dall’indignazione </a:t>
            </a:r>
            <a:r>
              <a:rPr lang="it-IT" dirty="0"/>
              <a:t>dei momenti in cui gli scandali hanno superato la soglia </a:t>
            </a:r>
            <a:r>
              <a:rPr lang="it-IT" dirty="0" smtClean="0"/>
              <a:t>di tolleranza dei </a:t>
            </a:r>
            <a:r>
              <a:rPr lang="it-IT" dirty="0"/>
              <a:t>cittadini</a:t>
            </a:r>
            <a:r>
              <a:rPr lang="it-IT" dirty="0" smtClean="0"/>
              <a:t>.</a:t>
            </a:r>
          </a:p>
          <a:p>
            <a:pPr marL="0" indent="0">
              <a:buNone/>
            </a:pPr>
            <a:r>
              <a:rPr lang="it-IT" dirty="0"/>
              <a:t>Uno studio della Banca </a:t>
            </a:r>
            <a:r>
              <a:rPr lang="it-IT" dirty="0" smtClean="0"/>
              <a:t>Mondiale condotto </a:t>
            </a:r>
            <a:r>
              <a:rPr lang="it-IT" dirty="0"/>
              <a:t>su un ampio numero di Paesi mostra come le imprese costrette a </a:t>
            </a:r>
            <a:r>
              <a:rPr lang="it-IT" dirty="0" smtClean="0"/>
              <a:t>fronteggiare una </a:t>
            </a:r>
            <a:r>
              <a:rPr lang="it-IT" dirty="0"/>
              <a:t>pubblica amministrazione corrotta e che devono pagare tangenti </a:t>
            </a:r>
            <a:r>
              <a:rPr lang="it-IT" dirty="0" smtClean="0"/>
              <a:t>crescono in </a:t>
            </a:r>
            <a:r>
              <a:rPr lang="it-IT" dirty="0"/>
              <a:t>media quasi del 25% di meno di imprese che non fronteggiano tale problema.</a:t>
            </a:r>
          </a:p>
          <a:p>
            <a:pPr marL="0" indent="0">
              <a:buNone/>
            </a:pPr>
            <a:endParaRPr lang="it-IT" dirty="0"/>
          </a:p>
        </p:txBody>
      </p:sp>
    </p:spTree>
    <p:extLst>
      <p:ext uri="{BB962C8B-B14F-4D97-AF65-F5344CB8AC3E}">
        <p14:creationId xmlns:p14="http://schemas.microsoft.com/office/powerpoint/2010/main" val="21550570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it-IT" dirty="0" smtClean="0"/>
              <a:t>Il codice di comportamento dei dipendenti pubblici</a:t>
            </a:r>
            <a:endParaRPr lang="it-IT" dirty="0"/>
          </a:p>
        </p:txBody>
      </p:sp>
      <p:sp>
        <p:nvSpPr>
          <p:cNvPr id="7" name="Segnaposto testo 6"/>
          <p:cNvSpPr>
            <a:spLocks noGrp="1"/>
          </p:cNvSpPr>
          <p:nvPr>
            <p:ph type="body" idx="1"/>
          </p:nvPr>
        </p:nvSpPr>
        <p:spPr/>
        <p:txBody>
          <a:bodyPr>
            <a:normAutofit fontScale="85000" lnSpcReduction="20000"/>
          </a:bodyPr>
          <a:lstStyle/>
          <a:p>
            <a:r>
              <a:rPr lang="it-IT" b="1" dirty="0" smtClean="0">
                <a:effectLst>
                  <a:outerShdw blurRad="38100" dist="38100" dir="2700000" algn="tl">
                    <a:srgbClr val="000000">
                      <a:alpha val="43137"/>
                    </a:srgbClr>
                  </a:outerShdw>
                </a:effectLst>
              </a:rPr>
              <a:t>Decreto del Presidente della Repubblica 16 aprile 2013, n. 62 s.m.i.  </a:t>
            </a:r>
          </a:p>
          <a:p>
            <a:r>
              <a:rPr lang="it-IT" dirty="0" smtClean="0"/>
              <a:t>Regolamento recante codice di comportamento dei dipendenti pubblici, a norma dell'articolo 54 del decreto legislativo 30 marzo 2001, n. 165.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a:t>La legge n. 190 interviene in questo contesto con una serie di obiettivi: in </a:t>
            </a:r>
            <a:r>
              <a:rPr lang="it-IT" dirty="0" smtClean="0"/>
              <a:t>primo luogo</a:t>
            </a:r>
            <a:r>
              <a:rPr lang="it-IT" dirty="0"/>
              <a:t>, con la necessità di disancorare la materia dell'etica pubblica da una </a:t>
            </a:r>
            <a:r>
              <a:rPr lang="it-IT" dirty="0" smtClean="0"/>
              <a:t>dimensione "</a:t>
            </a:r>
            <a:r>
              <a:rPr lang="it-IT" dirty="0"/>
              <a:t>ideale" e priva di riflessi pratici, poiché questa impostazione generale </a:t>
            </a:r>
            <a:r>
              <a:rPr lang="it-IT" dirty="0" smtClean="0"/>
              <a:t>- ancorché </a:t>
            </a:r>
            <a:r>
              <a:rPr lang="it-IT" dirty="0"/>
              <a:t>teoricamente corretta - ha indotto nel tempo buona parte delle </a:t>
            </a:r>
            <a:r>
              <a:rPr lang="it-IT" dirty="0" smtClean="0"/>
              <a:t>amministrazioni </a:t>
            </a:r>
            <a:r>
              <a:rPr lang="it-IT" dirty="0"/>
              <a:t>a sottovalutare </a:t>
            </a:r>
            <a:r>
              <a:rPr lang="it-IT" dirty="0" smtClean="0"/>
              <a:t>la </a:t>
            </a:r>
            <a:r>
              <a:rPr lang="it-IT" dirty="0"/>
              <a:t>materia. In secondo luogo, ci si rende conto della "</a:t>
            </a:r>
            <a:r>
              <a:rPr lang="it-IT" dirty="0" smtClean="0"/>
              <a:t>debolezza” delle </a:t>
            </a:r>
            <a:r>
              <a:rPr lang="it-IT" dirty="0"/>
              <a:t>amministrazioni nel gestire questi ambiti e dell'esigenza di far </a:t>
            </a:r>
            <a:r>
              <a:rPr lang="it-IT" dirty="0" smtClean="0"/>
              <a:t>rispettare i </a:t>
            </a:r>
            <a:r>
              <a:rPr lang="it-IT" dirty="0"/>
              <a:t>procedimenti disciplinari in corrispondenza dei codici di comportamento. In </a:t>
            </a:r>
            <a:r>
              <a:rPr lang="it-IT" dirty="0" smtClean="0"/>
              <a:t>terzo luogo</a:t>
            </a:r>
            <a:r>
              <a:rPr lang="it-IT" dirty="0"/>
              <a:t>, si pone il problema di ripensare al ruolo delle associazioni sindacali, che </a:t>
            </a:r>
            <a:r>
              <a:rPr lang="it-IT" dirty="0" smtClean="0"/>
              <a:t>in precedenza </a:t>
            </a:r>
            <a:r>
              <a:rPr lang="it-IT" dirty="0"/>
              <a:t>rivestivano un'importanza determinante nella formazione dei codici e</a:t>
            </a:r>
            <a:r>
              <a:rPr lang="it-IT" dirty="0" smtClean="0"/>
              <a:t>, addirittura</a:t>
            </a:r>
            <a:r>
              <a:rPr lang="it-IT" dirty="0"/>
              <a:t>, nella formulazione delle violazioni.</a:t>
            </a:r>
          </a:p>
        </p:txBody>
      </p:sp>
    </p:spTree>
    <p:extLst>
      <p:ext uri="{BB962C8B-B14F-4D97-AF65-F5344CB8AC3E}">
        <p14:creationId xmlns:p14="http://schemas.microsoft.com/office/powerpoint/2010/main" val="1284663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fontScale="92500"/>
          </a:bodyPr>
          <a:lstStyle/>
          <a:p>
            <a:pPr marL="0" indent="0">
              <a:buNone/>
            </a:pPr>
            <a:r>
              <a:rPr lang="it-IT" dirty="0" smtClean="0"/>
              <a:t>Infine, la legge n.  190/2012 si propone di evidenziare il collegamento fra i codici di comportamento e la qualità delle prestazioni erogate dall'amministrazione. Nella precedente formulazione, infatti, si faceva  riferimento alla finalità «</a:t>
            </a:r>
            <a:r>
              <a:rPr lang="it-IT" dirty="0" err="1" smtClean="0"/>
              <a:t>…</a:t>
            </a:r>
            <a:r>
              <a:rPr lang="it-IT" i="1" dirty="0" err="1" smtClean="0"/>
              <a:t>di</a:t>
            </a:r>
            <a:r>
              <a:rPr lang="it-IT" i="1" dirty="0" smtClean="0"/>
              <a:t> assicurare la qualità dei servizi che le stesse amministrazioni rendono ai </a:t>
            </a:r>
            <a:r>
              <a:rPr lang="it-IT" i="1" dirty="0" err="1" smtClean="0"/>
              <a:t>cittadini…</a:t>
            </a:r>
            <a:r>
              <a:rPr lang="it-IT" dirty="0" smtClean="0"/>
              <a:t>» (comma 1), fine basato sulla dimensione organizzativa - gestionale, riconducibile al principio di efficienza, che caratterizza la buona amministrazione. Nella nuova formulazione, alle finalità di assicurare la qualità dei servizi sono aggiunti i fini della «</a:t>
            </a:r>
            <a:r>
              <a:rPr lang="it-IT" dirty="0" err="1" smtClean="0"/>
              <a:t>…</a:t>
            </a:r>
            <a:r>
              <a:rPr lang="it-IT" i="1" dirty="0" err="1" smtClean="0"/>
              <a:t>prevenzione</a:t>
            </a:r>
            <a:r>
              <a:rPr lang="it-IT" i="1" dirty="0" smtClean="0"/>
              <a:t> dei fenomeni di </a:t>
            </a:r>
            <a:r>
              <a:rPr lang="it-IT" i="1" dirty="0" err="1" smtClean="0"/>
              <a:t>corruzione…</a:t>
            </a:r>
            <a:r>
              <a:rPr lang="it-IT" dirty="0" smtClean="0"/>
              <a:t>» e del «</a:t>
            </a:r>
            <a:r>
              <a:rPr lang="it-IT" dirty="0" err="1" smtClean="0"/>
              <a:t>…</a:t>
            </a:r>
            <a:r>
              <a:rPr lang="it-IT" i="1" dirty="0" err="1" smtClean="0"/>
              <a:t>rispetto</a:t>
            </a:r>
            <a:r>
              <a:rPr lang="it-IT" i="1" dirty="0" smtClean="0"/>
              <a:t> dei doveri costituzionali di diligenza, lealtà, imparzialità e servizio esclusivo alla cura dell'interesse </a:t>
            </a:r>
            <a:r>
              <a:rPr lang="it-IT" i="1" dirty="0" err="1" smtClean="0"/>
              <a:t>pubblico…</a:t>
            </a:r>
            <a:r>
              <a:rPr lang="it-IT" dirty="0" smtClean="0"/>
              <a:t>» (comma 1). </a:t>
            </a:r>
            <a:endParaRPr lang="it-IT" dirty="0"/>
          </a:p>
        </p:txBody>
      </p:sp>
    </p:spTree>
    <p:extLst>
      <p:ext uri="{BB962C8B-B14F-4D97-AF65-F5344CB8AC3E}">
        <p14:creationId xmlns:p14="http://schemas.microsoft.com/office/powerpoint/2010/main" val="11498719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smtClean="0"/>
              <a:t> Il nuovo articolo 54 del decreto legislativo 30 marzo 2001, n. 165 s.m.i. «Codici di comportamento», come riformulato dall’articolo 1, comma 44, della Legge  6 novembre 2012, n. 190 s.m.i., presenta </a:t>
            </a:r>
            <a:r>
              <a:rPr lang="it-IT" dirty="0" smtClean="0">
                <a:effectLst>
                  <a:outerShdw blurRad="38100" dist="38100" dir="2700000" algn="tl">
                    <a:srgbClr val="000000">
                      <a:alpha val="43137"/>
                    </a:srgbClr>
                  </a:outerShdw>
                </a:effectLst>
              </a:rPr>
              <a:t>tre importanti novità </a:t>
            </a:r>
            <a:r>
              <a:rPr lang="it-IT" dirty="0" smtClean="0"/>
              <a:t>rispetto al testo precedente:</a:t>
            </a:r>
          </a:p>
          <a:p>
            <a:pPr marL="457200" indent="-457200">
              <a:buFont typeface="+mj-lt"/>
              <a:buAutoNum type="arabicPeriod"/>
            </a:pPr>
            <a:r>
              <a:rPr lang="it-IT" dirty="0" smtClean="0"/>
              <a:t> procedura di elaborazione del codice generale</a:t>
            </a:r>
          </a:p>
          <a:p>
            <a:pPr marL="457200" indent="-457200">
              <a:buFont typeface="+mj-lt"/>
              <a:buAutoNum type="arabicPeriod"/>
            </a:pPr>
            <a:r>
              <a:rPr lang="it-IT" dirty="0" smtClean="0"/>
              <a:t>adozione dei singoli codici da parte delle varie amministrazioni</a:t>
            </a:r>
          </a:p>
          <a:p>
            <a:pPr marL="457200" indent="-457200">
              <a:buFont typeface="+mj-lt"/>
              <a:buAutoNum type="arabicPeriod"/>
            </a:pPr>
            <a:r>
              <a:rPr lang="it-IT" dirty="0" smtClean="0"/>
              <a:t>conseguenze della violazione dei doveri contenuti nel codice di comportamento</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Corruzione: aspetti definitori</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a:t>La nozione di corruzione amministrativa rinvia non solo a comportamenti </a:t>
            </a:r>
            <a:r>
              <a:rPr lang="it-IT" dirty="0" smtClean="0"/>
              <a:t>riconducibili a </a:t>
            </a:r>
            <a:r>
              <a:rPr lang="it-IT" dirty="0"/>
              <a:t>fattispecie penalmente rilevanti ma anche a condotte che, ancorché </a:t>
            </a:r>
            <a:r>
              <a:rPr lang="it-IT" dirty="0" smtClean="0"/>
              <a:t>inidonee a </a:t>
            </a:r>
            <a:r>
              <a:rPr lang="it-IT" dirty="0"/>
              <a:t>integrare violazioni di norme penali, sono comunque espressione di </a:t>
            </a:r>
            <a:r>
              <a:rPr lang="it-IT" i="1" dirty="0" err="1" smtClean="0"/>
              <a:t>maladministration</a:t>
            </a:r>
            <a:r>
              <a:rPr lang="it-IT" dirty="0" smtClean="0"/>
              <a:t>.</a:t>
            </a:r>
          </a:p>
          <a:p>
            <a:pPr marL="0" indent="0">
              <a:buNone/>
            </a:pPr>
            <a:r>
              <a:rPr lang="it-IT" dirty="0" smtClean="0"/>
              <a:t>Volendo </a:t>
            </a:r>
            <a:r>
              <a:rPr lang="it-IT" dirty="0"/>
              <a:t>utilizzare le parole di </a:t>
            </a:r>
            <a:r>
              <a:rPr lang="it-IT" dirty="0">
                <a:solidFill>
                  <a:schemeClr val="accent3">
                    <a:lumMod val="75000"/>
                  </a:schemeClr>
                </a:solidFill>
                <a:effectLst>
                  <a:outerShdw blurRad="38100" dist="38100" dir="2700000" algn="tl">
                    <a:srgbClr val="000000">
                      <a:alpha val="43137"/>
                    </a:srgbClr>
                  </a:outerShdw>
                </a:effectLst>
              </a:rPr>
              <a:t>Sabino </a:t>
            </a:r>
            <a:r>
              <a:rPr lang="it-IT" dirty="0" err="1">
                <a:solidFill>
                  <a:schemeClr val="accent3">
                    <a:lumMod val="75000"/>
                  </a:schemeClr>
                </a:solidFill>
                <a:effectLst>
                  <a:outerShdw blurRad="38100" dist="38100" dir="2700000" algn="tl">
                    <a:srgbClr val="000000">
                      <a:alpha val="43137"/>
                    </a:srgbClr>
                  </a:outerShdw>
                </a:effectLst>
              </a:rPr>
              <a:t>Cassese</a:t>
            </a:r>
            <a:r>
              <a:rPr lang="it-IT" dirty="0"/>
              <a:t>, il fenomeno si </a:t>
            </a:r>
            <a:r>
              <a:rPr lang="it-IT" dirty="0" smtClean="0"/>
              <a:t>manifesta quando «…</a:t>
            </a:r>
            <a:r>
              <a:rPr lang="it-IT" i="1" dirty="0" smtClean="0"/>
              <a:t>la </a:t>
            </a:r>
            <a:r>
              <a:rPr lang="it-IT" i="1" dirty="0"/>
              <a:t>funzione pubblica viene svolta non nell’interesse del pubblico, </a:t>
            </a:r>
            <a:r>
              <a:rPr lang="it-IT" i="1" dirty="0" smtClean="0"/>
              <a:t>ma nell’interesse </a:t>
            </a:r>
            <a:r>
              <a:rPr lang="it-IT" i="1" dirty="0"/>
              <a:t>dei privati, per assicurare loro </a:t>
            </a:r>
            <a:r>
              <a:rPr lang="it-IT" i="1" dirty="0" err="1" smtClean="0"/>
              <a:t>guadagno…</a:t>
            </a:r>
            <a:r>
              <a:rPr lang="it-IT" i="1" dirty="0" smtClean="0"/>
              <a:t>» </a:t>
            </a:r>
            <a:r>
              <a:rPr lang="it-IT" dirty="0" smtClean="0"/>
              <a:t>cosicché </a:t>
            </a:r>
            <a:r>
              <a:rPr lang="it-IT" dirty="0"/>
              <a:t>il potere </a:t>
            </a:r>
            <a:r>
              <a:rPr lang="it-IT" dirty="0" smtClean="0"/>
              <a:t>amministrativo</a:t>
            </a:r>
            <a:r>
              <a:rPr lang="it-IT" i="1" dirty="0" smtClean="0"/>
              <a:t> «</a:t>
            </a:r>
            <a:r>
              <a:rPr lang="it-IT" i="1" dirty="0" err="1" smtClean="0"/>
              <a:t>…non</a:t>
            </a:r>
            <a:r>
              <a:rPr lang="it-IT" i="1" dirty="0" smtClean="0"/>
              <a:t> </a:t>
            </a:r>
            <a:r>
              <a:rPr lang="it-IT" i="1" dirty="0"/>
              <a:t>viene più percepito come un potere impersonale e neutrale, </a:t>
            </a:r>
            <a:r>
              <a:rPr lang="it-IT" i="1" dirty="0" smtClean="0"/>
              <a:t>bensì come </a:t>
            </a:r>
            <a:r>
              <a:rPr lang="it-IT" i="1" dirty="0"/>
              <a:t>uno strumento di </a:t>
            </a:r>
            <a:r>
              <a:rPr lang="it-IT" i="1" dirty="0" smtClean="0"/>
              <a:t>parte…</a:t>
            </a:r>
            <a:r>
              <a:rPr lang="it-IT" dirty="0" smtClean="0"/>
              <a:t>».</a:t>
            </a:r>
            <a:endParaRPr lang="it-IT" dirty="0"/>
          </a:p>
        </p:txBody>
      </p:sp>
    </p:spTree>
    <p:extLst>
      <p:ext uri="{BB962C8B-B14F-4D97-AF65-F5344CB8AC3E}">
        <p14:creationId xmlns:p14="http://schemas.microsoft.com/office/powerpoint/2010/main" val="27718079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a:bodyPr>
          <a:lstStyle/>
          <a:p>
            <a:pPr marL="0" indent="0">
              <a:buNone/>
            </a:pPr>
            <a:r>
              <a:rPr lang="it-IT" dirty="0" smtClean="0"/>
              <a:t>La </a:t>
            </a:r>
            <a:r>
              <a:rPr lang="it-IT" b="1" dirty="0" smtClean="0">
                <a:effectLst>
                  <a:outerShdw blurRad="38100" dist="38100" dir="2700000" algn="tl">
                    <a:srgbClr val="000000">
                      <a:alpha val="43137"/>
                    </a:srgbClr>
                  </a:outerShdw>
                </a:effectLst>
              </a:rPr>
              <a:t>prima novità </a:t>
            </a:r>
            <a:r>
              <a:rPr lang="it-IT" dirty="0" smtClean="0"/>
              <a:t>attiene alla procedura di elaborazione del codice generale, che diventa un atto del Governo. </a:t>
            </a:r>
          </a:p>
          <a:p>
            <a:pPr marL="0" indent="0">
              <a:buNone/>
            </a:pPr>
            <a:r>
              <a:rPr lang="it-IT" dirty="0" smtClean="0"/>
              <a:t>La precedente formulazione dell'articolo 54 prevedeva che il Dipartimento della funzione pubblica dovesse elaborare il codice «</a:t>
            </a:r>
            <a:r>
              <a:rPr lang="it-IT" dirty="0" err="1" smtClean="0"/>
              <a:t>…</a:t>
            </a:r>
            <a:r>
              <a:rPr lang="it-IT" i="1" dirty="0" err="1" smtClean="0"/>
              <a:t>sentite</a:t>
            </a:r>
            <a:r>
              <a:rPr lang="it-IT" i="1" dirty="0" smtClean="0"/>
              <a:t> le confederazioni sindacali </a:t>
            </a:r>
            <a:r>
              <a:rPr lang="it-IT" i="1" dirty="0" err="1" smtClean="0"/>
              <a:t>rappresentative…</a:t>
            </a:r>
            <a:r>
              <a:rPr lang="it-IT" dirty="0" smtClean="0"/>
              <a:t>». </a:t>
            </a:r>
          </a:p>
          <a:p>
            <a:pPr marL="0" indent="0">
              <a:buNone/>
            </a:pPr>
            <a:r>
              <a:rPr lang="it-IT" dirty="0" smtClean="0"/>
              <a:t>La nuova versione dell'articolo 54 non menziona più, in nessun passaggio, il ruolo delle organizzazioni sindacali, né per la fase di redazione del codice generale, né per l'adozione dei codici da parte delle singole amministrazioni. </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La </a:t>
            </a:r>
            <a:r>
              <a:rPr lang="it-IT" b="1" dirty="0" smtClean="0">
                <a:effectLst>
                  <a:outerShdw blurRad="38100" dist="38100" dir="2700000" algn="tl">
                    <a:srgbClr val="000000">
                      <a:alpha val="43137"/>
                    </a:srgbClr>
                  </a:outerShdw>
                </a:effectLst>
              </a:rPr>
              <a:t>seconda novità </a:t>
            </a:r>
            <a:r>
              <a:rPr lang="it-IT" dirty="0" smtClean="0"/>
              <a:t>è inserita nel comma 5, dove si stabilisce che «</a:t>
            </a:r>
            <a:r>
              <a:rPr lang="it-IT" dirty="0" err="1" smtClean="0"/>
              <a:t>…</a:t>
            </a:r>
            <a:r>
              <a:rPr lang="it-IT" i="1" dirty="0" err="1" smtClean="0"/>
              <a:t>ciascuna</a:t>
            </a:r>
            <a:r>
              <a:rPr lang="it-IT" i="1" dirty="0" smtClean="0"/>
              <a:t> pubblica amministrazione definisce, con procedura aperta alla partecipazione e previo parere obbligatorio del proprio organismo indipendente di valutazione, un proprio codice di comportamento che integra e specifica il codice di comportamento di cui al comma 1</a:t>
            </a:r>
            <a:r>
              <a:rPr lang="it-IT" dirty="0" smtClean="0"/>
              <a:t>…». Dunque, adottare un proprio codice di comportamento non è più una possibilità, ma un obbligo di ogni amministrazione, che con esso dovrà  integrare e specificare le previsioni del codice generale.</a:t>
            </a:r>
          </a:p>
          <a:p>
            <a:pPr marL="0" indent="0">
              <a:buNone/>
            </a:pPr>
            <a:r>
              <a:rPr lang="it-IT" dirty="0" smtClean="0"/>
              <a:t>Questa scommessa potrà considerarsi vinta se le amministrazioni sapranno elaborare regole di comportamento concrete e adatte alle peculiarità del proprio personale e si asterranno dal ripetere, nei loro codici, enunciazioni di principio già presenti nella legge e nel codice generale.  </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La </a:t>
            </a:r>
            <a:r>
              <a:rPr lang="it-IT" b="1" dirty="0" smtClean="0"/>
              <a:t>terza novità </a:t>
            </a:r>
            <a:r>
              <a:rPr lang="it-IT" dirty="0" smtClean="0"/>
              <a:t>è forse la più importante in termini pratici: la legge stabilisce ora che: «</a:t>
            </a:r>
            <a:r>
              <a:rPr lang="it-IT" dirty="0" err="1" smtClean="0"/>
              <a:t>…</a:t>
            </a:r>
            <a:r>
              <a:rPr lang="it-IT" i="1" dirty="0" err="1" smtClean="0"/>
              <a:t>la</a:t>
            </a:r>
            <a:r>
              <a:rPr lang="it-IT" i="1" dirty="0" smtClean="0"/>
              <a:t> violazione dei doveri contenuti nel codice di comportamento, compresi quelli relativi all'attuazione del Piano di prevenzione della corruzione, è fonte di responsabilità disciplinare. La violazione dei doveri è altresì rilevante ai fini della responsabilità civile, amministrativa e contabile ogniqualvolta le stesse responsabilità siano collegate alla violazione dei doveri, obblighi, leggi o regolamenti. Violazioni gravi o reiterate del codice comportano l'applicazione della sanzione di cui all'art. 55 </a:t>
            </a:r>
            <a:r>
              <a:rPr lang="it-IT" i="1" dirty="0" err="1" smtClean="0"/>
              <a:t>quater</a:t>
            </a:r>
            <a:r>
              <a:rPr lang="it-IT" i="1" dirty="0" smtClean="0"/>
              <a:t>, comma 1</a:t>
            </a:r>
            <a:r>
              <a:rPr lang="it-IT" dirty="0" smtClean="0"/>
              <a:t>…». </a:t>
            </a:r>
          </a:p>
          <a:p>
            <a:pPr marL="0" indent="0">
              <a:buNone/>
            </a:pPr>
            <a:r>
              <a:rPr lang="it-IT" dirty="0" smtClean="0"/>
              <a:t>Sebbene questa disposizione rappresenti uno degli aspetti più innovativi della disciplina, si tratta di uno dei punti più lacunosi e ambigui dell'intero dettato normativo. </a:t>
            </a:r>
          </a:p>
        </p:txBody>
      </p:sp>
    </p:spTree>
    <p:extLst>
      <p:ext uri="{BB962C8B-B14F-4D97-AF65-F5344CB8AC3E}">
        <p14:creationId xmlns:p14="http://schemas.microsoft.com/office/powerpoint/2010/main" val="31660447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smtClean="0"/>
              <a:t>Quattro aspetti meritano una particolare attenzione:</a:t>
            </a:r>
          </a:p>
          <a:p>
            <a:pPr marL="457200" indent="-457200">
              <a:buFont typeface="+mj-lt"/>
              <a:buAutoNum type="arabicPeriod"/>
            </a:pPr>
            <a:r>
              <a:rPr lang="it-IT" dirty="0" smtClean="0"/>
              <a:t> la nuova norma elimina radicalmente la possibilità che alla violazione di un dovere contenuto nel codice di comportamento non conseguano forme di responsabilità: il nuovo dettato afferma, infatti, che ogni violazione avente ad oggetto tali doveri sarà in tutti i casi «</a:t>
            </a:r>
            <a:r>
              <a:rPr lang="it-IT" dirty="0" err="1" smtClean="0"/>
              <a:t>…</a:t>
            </a:r>
            <a:r>
              <a:rPr lang="it-IT" i="1" dirty="0" err="1" smtClean="0"/>
              <a:t>fonte</a:t>
            </a:r>
            <a:r>
              <a:rPr lang="it-IT" i="1" dirty="0" smtClean="0"/>
              <a:t> di responsabilità </a:t>
            </a:r>
            <a:r>
              <a:rPr lang="it-IT" i="1" dirty="0" err="1" smtClean="0"/>
              <a:t>disciplinare…</a:t>
            </a:r>
            <a:r>
              <a:rPr lang="it-IT" dirty="0" smtClean="0"/>
              <a:t>». Viene pertanto modificato sensibilmente il precedente assetto, secondo il quale l'inosservanza delle norme del codice di comportamento esponeva il dipendente al potere disciplinare dell'amministrazione solo nel caso in cui tali norme fossero state fatte proprie dai contratti collettivi; </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a:bodyPr>
          <a:lstStyle/>
          <a:p>
            <a:pPr marL="457200" indent="-457200">
              <a:buFont typeface="+mj-lt"/>
              <a:buAutoNum type="arabicPeriod" startAt="2"/>
            </a:pPr>
            <a:r>
              <a:rPr lang="it-IT" dirty="0" smtClean="0"/>
              <a:t>l'insorgenza di responsabilità disciplinare si avrà altresì, ogni qualvolta saranno violati anche i doveri «</a:t>
            </a:r>
            <a:r>
              <a:rPr lang="it-IT" dirty="0" err="1" smtClean="0"/>
              <a:t>…</a:t>
            </a:r>
            <a:r>
              <a:rPr lang="it-IT" i="1" dirty="0" err="1" smtClean="0"/>
              <a:t>relativi</a:t>
            </a:r>
            <a:r>
              <a:rPr lang="it-IT" i="1" dirty="0" smtClean="0"/>
              <a:t> all'attuazione del Piano di prevenzione della </a:t>
            </a:r>
            <a:r>
              <a:rPr lang="it-IT" i="1" dirty="0" err="1" smtClean="0"/>
              <a:t>corruzione…</a:t>
            </a:r>
            <a:r>
              <a:rPr lang="it-IT" dirty="0" smtClean="0"/>
              <a:t>». Questa previsione non soltanto conferma la </a:t>
            </a:r>
            <a:r>
              <a:rPr lang="it-IT" dirty="0" smtClean="0">
                <a:effectLst>
                  <a:outerShdw blurRad="38100" dist="38100" dir="2700000" algn="tl">
                    <a:srgbClr val="000000">
                      <a:alpha val="43137"/>
                    </a:srgbClr>
                  </a:outerShdw>
                </a:effectLst>
              </a:rPr>
              <a:t>forte correlazione tra lo strumento del codice di comportamento e quello del piano di prevenzione della corruzione</a:t>
            </a:r>
            <a:r>
              <a:rPr lang="it-IT" dirty="0" smtClean="0"/>
              <a:t>, ponendoli sullo stesso piano e, conseguentemente, riconoscendo la natura organizzativo - gestionale del primo, ma soprattutto determina un'ulteriore e significativa estensione del regime della responsabilità disciplinare a nuove fattispecie;</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a:bodyPr>
          <a:lstStyle/>
          <a:p>
            <a:pPr marL="457200" indent="-457200">
              <a:buFont typeface="+mj-lt"/>
              <a:buAutoNum type="arabicPeriod" startAt="3"/>
            </a:pPr>
            <a:r>
              <a:rPr lang="it-IT" dirty="0" smtClean="0"/>
              <a:t>la norma identifica espressamente determinate infrazioni (per l'esattezza, la violazione grave e reiterata del codice), associando altrettanto espressamente alle stesse una specifica sanzione (il licenziamento disciplinare). E' evidente quindi come la definizione di tali infrazioni e sanzioni disciplinari, anche se relative al codice, venga totalmente sottratta alla contrattazione collettiva. Per gli altri casi di violazione del codice, invece, sembra sopravvivere il meccanismo negoziale;</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codice di comportamento</a:t>
            </a:r>
            <a:endParaRPr lang="it-IT" dirty="0"/>
          </a:p>
        </p:txBody>
      </p:sp>
      <p:sp>
        <p:nvSpPr>
          <p:cNvPr id="3" name="Segnaposto contenuto 2"/>
          <p:cNvSpPr>
            <a:spLocks noGrp="1"/>
          </p:cNvSpPr>
          <p:nvPr>
            <p:ph idx="1"/>
          </p:nvPr>
        </p:nvSpPr>
        <p:spPr/>
        <p:txBody>
          <a:bodyPr>
            <a:normAutofit/>
          </a:bodyPr>
          <a:lstStyle/>
          <a:p>
            <a:pPr marL="457200" indent="-457200">
              <a:buFont typeface="+mj-lt"/>
              <a:buAutoNum type="arabicPeriod" startAt="4"/>
            </a:pPr>
            <a:r>
              <a:rPr lang="it-IT" dirty="0" smtClean="0"/>
              <a:t> è previsto un controllo sull'applicazione dei codici di comportamento, che rappresenta un controllo di "secondo grado", nella misura in cui è volto a verificare il funzionamento di uno strumento, a sua volta, di controllo — in senso lato — delle condotte e, nel frattempo, risponde alla generale esigenza di garantire la buona amministrazione. </a:t>
            </a:r>
            <a:endParaRPr lang="it-IT" dirty="0"/>
          </a:p>
        </p:txBody>
      </p:sp>
    </p:spTree>
    <p:extLst>
      <p:ext uri="{BB962C8B-B14F-4D97-AF65-F5344CB8AC3E}">
        <p14:creationId xmlns:p14="http://schemas.microsoft.com/office/powerpoint/2010/main" val="3166044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lstStyle/>
          <a:p>
            <a:r>
              <a:rPr lang="it-IT" dirty="0" smtClean="0"/>
              <a:t>La prevenzione della corruzione nei settori particolarmente esposti: i contratti pubblici</a:t>
            </a:r>
            <a:endParaRPr lang="it-IT" dirty="0"/>
          </a:p>
        </p:txBody>
      </p:sp>
      <p:sp>
        <p:nvSpPr>
          <p:cNvPr id="7" name="Segnaposto testo 6"/>
          <p:cNvSpPr>
            <a:spLocks noGrp="1"/>
          </p:cNvSpPr>
          <p:nvPr>
            <p:ph type="body" idx="1"/>
          </p:nvPr>
        </p:nvSpPr>
        <p:spPr/>
        <p:txBody>
          <a:bodyPr>
            <a:normAutofit/>
          </a:bodyPr>
          <a:lstStyle/>
          <a:p>
            <a:r>
              <a:rPr lang="it-IT" b="1" dirty="0" smtClean="0">
                <a:effectLst>
                  <a:outerShdw blurRad="38100" dist="38100" dir="2700000" algn="tl">
                    <a:srgbClr val="000000">
                      <a:alpha val="43137"/>
                    </a:srgbClr>
                  </a:outerShdw>
                </a:effectLst>
              </a:rPr>
              <a:t>Decreto legislativo 18 aprile 2016, n. 50 s.m.i.</a:t>
            </a:r>
          </a:p>
          <a:p>
            <a:r>
              <a:rPr lang="it-IT" dirty="0" smtClean="0"/>
              <a:t>Codice dei contratti pubblici</a:t>
            </a:r>
            <a:endParaRPr lang="it-IT"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mercato degli appalti pubblici in Europa</a:t>
            </a:r>
            <a:endParaRPr lang="it-IT" dirty="0"/>
          </a:p>
        </p:txBody>
      </p:sp>
      <p:sp>
        <p:nvSpPr>
          <p:cNvPr id="3" name="Segnaposto contenuto 2"/>
          <p:cNvSpPr>
            <a:spLocks noGrp="1"/>
          </p:cNvSpPr>
          <p:nvPr>
            <p:ph idx="1"/>
          </p:nvPr>
        </p:nvSpPr>
        <p:spPr/>
        <p:txBody>
          <a:bodyPr>
            <a:normAutofit fontScale="92500" lnSpcReduction="10000"/>
          </a:bodyPr>
          <a:lstStyle/>
          <a:p>
            <a:r>
              <a:rPr lang="it-IT" dirty="0" smtClean="0"/>
              <a:t>Il mercato degli appalti pubblici — secondo le stime della Commissione europea — vale in media in Europa ca. 1.900 miliardi di euro/anno. </a:t>
            </a:r>
          </a:p>
          <a:p>
            <a:r>
              <a:rPr lang="it-IT" dirty="0" smtClean="0"/>
              <a:t>L’Italia rappresenta il quarto mercato, con 172,6 </a:t>
            </a:r>
            <a:r>
              <a:rPr lang="it-IT" dirty="0" err="1" smtClean="0"/>
              <a:t>mld</a:t>
            </a:r>
            <a:r>
              <a:rPr lang="it-IT" dirty="0" smtClean="0"/>
              <a:t>/anno, media 2011-2014, dietro Germania (417,9), Francia (313.5), Regno Unito (289,3).</a:t>
            </a:r>
          </a:p>
          <a:p>
            <a:r>
              <a:rPr lang="it-IT" dirty="0" smtClean="0"/>
              <a:t>L’incidenza sul PIL della spesa per appalti pubblici è, nella media europea, pari a ca. il 13%. </a:t>
            </a:r>
          </a:p>
          <a:p>
            <a:r>
              <a:rPr lang="it-IT" dirty="0" smtClean="0"/>
              <a:t>Per l’Italia tale valore è di ca. il 10,7 % , che la colloca al 24° posto insieme alla Grecia.Valori molto più elevati registrano Germania (14,9%), Francia (15%), Belgio (14,9), Olanda (20,75), Regno Unito (14,1%).</a:t>
            </a:r>
            <a:endParaRPr lang="it-IT" sz="1800" i="1" dirty="0"/>
          </a:p>
        </p:txBody>
      </p:sp>
    </p:spTree>
    <p:extLst>
      <p:ext uri="{BB962C8B-B14F-4D97-AF65-F5344CB8AC3E}">
        <p14:creationId xmlns:p14="http://schemas.microsoft.com/office/powerpoint/2010/main" val="7457149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lnSpcReduction="10000"/>
          </a:bodyPr>
          <a:lstStyle/>
          <a:p>
            <a:r>
              <a:rPr lang="it-IT" sz="2000" dirty="0" smtClean="0"/>
              <a:t>Fino agli anni ’70 dello scorso secolo il quadro sistematico delle fonti in materia di contrattualistica pubblica, pur con le difficoltà derivanti da una normativa di settore estremamente frammentata e stratificata, era tutto sommato relativamente semplice da gestire: l’unico soggetto titolare della potestà legislativa in materia era infatti lo Stato. </a:t>
            </a:r>
          </a:p>
          <a:p>
            <a:r>
              <a:rPr lang="it-IT" sz="2000" dirty="0" smtClean="0"/>
              <a:t>La principale fonte normativa di carattere generale in materia rimaneva la disciplina di contabilità di Stato</a:t>
            </a:r>
          </a:p>
          <a:p>
            <a:pPr lvl="1">
              <a:buFont typeface="Wingdings" pitchFamily="2" charset="2"/>
              <a:buChar char="§"/>
            </a:pPr>
            <a:r>
              <a:rPr lang="it-IT" dirty="0" smtClean="0"/>
              <a:t>Regio Decreto 18 novembre 1923 n. 2440 s.m.i. </a:t>
            </a:r>
            <a:r>
              <a:rPr lang="it-IT" i="1" dirty="0" smtClean="0"/>
              <a:t>Nuove disposizioni sull'amministrazione del patrimonio e sulla contabilità generale dello Stato</a:t>
            </a:r>
          </a:p>
          <a:p>
            <a:pPr lvl="1">
              <a:buFont typeface="Wingdings" pitchFamily="2" charset="2"/>
              <a:buChar char="§"/>
            </a:pPr>
            <a:r>
              <a:rPr lang="it-IT" dirty="0" smtClean="0"/>
              <a:t>Regio decreto 23 maggio 1924, n. 827 </a:t>
            </a:r>
            <a:r>
              <a:rPr lang="it-IT" i="1" dirty="0" smtClean="0"/>
              <a:t>Regolamento per l'amministrazione del patrimonio e per la contabilità generale dello Stato</a:t>
            </a:r>
            <a:endParaRPr lang="it-IT" sz="1600" i="1" dirty="0"/>
          </a:p>
        </p:txBody>
      </p:sp>
    </p:spTree>
    <p:extLst>
      <p:ext uri="{BB962C8B-B14F-4D97-AF65-F5344CB8AC3E}">
        <p14:creationId xmlns:p14="http://schemas.microsoft.com/office/powerpoint/2010/main" val="745714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La corruzione e l’equazione di </a:t>
            </a:r>
            <a:r>
              <a:rPr lang="it-IT" dirty="0" err="1"/>
              <a:t>K</a:t>
            </a:r>
            <a:r>
              <a:rPr lang="it-IT" dirty="0" err="1" smtClean="0"/>
              <a:t>litgaard</a:t>
            </a:r>
            <a:r>
              <a:rPr lang="it-IT" dirty="0" smtClean="0"/>
              <a:t>…</a:t>
            </a:r>
          </a:p>
        </p:txBody>
      </p:sp>
      <p:sp>
        <p:nvSpPr>
          <p:cNvPr id="3" name="Segnaposto contenuto 2"/>
          <p:cNvSpPr>
            <a:spLocks noGrp="1"/>
          </p:cNvSpPr>
          <p:nvPr>
            <p:ph idx="1"/>
          </p:nvPr>
        </p:nvSpPr>
        <p:spPr/>
        <p:txBody>
          <a:bodyPr>
            <a:normAutofit/>
          </a:bodyPr>
          <a:lstStyle/>
          <a:p>
            <a:pPr marL="180000" indent="0" algn="just">
              <a:buNone/>
            </a:pPr>
            <a:r>
              <a:rPr lang="it-IT" sz="2800" i="1" dirty="0" smtClean="0"/>
              <a:t>«</a:t>
            </a:r>
            <a:r>
              <a:rPr lang="it-IT" sz="2800" i="1" dirty="0" err="1" smtClean="0"/>
              <a:t>…La</a:t>
            </a:r>
            <a:r>
              <a:rPr lang="it-IT" sz="2800" i="1" dirty="0" smtClean="0"/>
              <a:t> corruzione è un reato basato sul calcolo, non sulla passione. Le persone tendono a corrompere o a essere corrotte quando i rischi sono bassi, le multe e le punizioni minime e le ricompense </a:t>
            </a:r>
            <a:r>
              <a:rPr lang="it-IT" sz="2800" i="1" dirty="0" err="1" smtClean="0"/>
              <a:t>grandi…</a:t>
            </a:r>
            <a:r>
              <a:rPr lang="it-IT" sz="2800" i="1" dirty="0" smtClean="0"/>
              <a:t>»</a:t>
            </a:r>
            <a:endParaRPr lang="it-IT" sz="2800" dirty="0" smtClean="0"/>
          </a:p>
          <a:p>
            <a:pPr algn="r">
              <a:buNone/>
            </a:pPr>
            <a:r>
              <a:rPr lang="it-IT" i="1" dirty="0" err="1" smtClean="0"/>
              <a:t>robert</a:t>
            </a:r>
            <a:r>
              <a:rPr lang="it-IT" i="1" dirty="0" smtClean="0"/>
              <a:t> </a:t>
            </a:r>
            <a:r>
              <a:rPr lang="it-IT" i="1" dirty="0" err="1" smtClean="0"/>
              <a:t>klitgaard</a:t>
            </a:r>
            <a:r>
              <a:rPr lang="it-IT" i="1" dirty="0" smtClean="0"/>
              <a:t> *</a:t>
            </a:r>
            <a:endParaRPr lang="it-IT" dirty="0" smtClean="0"/>
          </a:p>
          <a:p>
            <a:pPr>
              <a:buNone/>
            </a:pPr>
            <a:endParaRPr lang="it-IT" b="1" dirty="0" smtClean="0"/>
          </a:p>
          <a:p>
            <a:pPr>
              <a:buNone/>
            </a:pPr>
            <a:r>
              <a:rPr lang="it-IT" b="1" dirty="0" smtClean="0"/>
              <a:t>* preside del </a:t>
            </a:r>
            <a:r>
              <a:rPr lang="it-IT" b="1" dirty="0" err="1" smtClean="0"/>
              <a:t>Claremont</a:t>
            </a:r>
            <a:r>
              <a:rPr lang="it-IT" b="1" dirty="0" smtClean="0"/>
              <a:t> Graduate </a:t>
            </a:r>
            <a:r>
              <a:rPr lang="it-IT" b="1" dirty="0" err="1" smtClean="0"/>
              <a:t>University</a:t>
            </a:r>
            <a:r>
              <a:rPr lang="it-IT" b="1" dirty="0" smtClean="0"/>
              <a:t> di </a:t>
            </a:r>
            <a:r>
              <a:rPr lang="it-IT" b="1" dirty="0" err="1" smtClean="0"/>
              <a:t>Claremont</a:t>
            </a:r>
            <a:r>
              <a:rPr lang="it-IT" b="1" dirty="0" smtClean="0"/>
              <a:t>, California dal  2005 al 2009</a:t>
            </a:r>
            <a:r>
              <a:rPr lang="it-IT" dirty="0" smtClean="0"/>
              <a:t> </a:t>
            </a:r>
            <a:endParaRPr lang="it-IT" dirty="0"/>
          </a:p>
        </p:txBody>
      </p:sp>
    </p:spTree>
    <p:extLst>
      <p:ext uri="{BB962C8B-B14F-4D97-AF65-F5344CB8AC3E}">
        <p14:creationId xmlns:p14="http://schemas.microsoft.com/office/powerpoint/2010/main" val="8127983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92500" lnSpcReduction="10000"/>
          </a:bodyPr>
          <a:lstStyle/>
          <a:p>
            <a:r>
              <a:rPr lang="it-IT" dirty="0" smtClean="0"/>
              <a:t>Negli anni ’70 il quadro normativo muta radicalmente: gli appalti pubblici vengono disciplinati da una pluralità di fonti di vario rango, appartenenti a ordinamenti giuridici diversi: lo Stato non è più l’unico soggetto titolare della potestà normativa in materia. </a:t>
            </a:r>
          </a:p>
          <a:p>
            <a:r>
              <a:rPr lang="it-IT" i="1" dirty="0" err="1" smtClean="0"/>
              <a:t>Multilevel</a:t>
            </a:r>
            <a:r>
              <a:rPr lang="it-IT" i="1" dirty="0" smtClean="0"/>
              <a:t> </a:t>
            </a:r>
            <a:r>
              <a:rPr lang="it-IT" i="1" dirty="0" err="1" smtClean="0"/>
              <a:t>Governance</a:t>
            </a:r>
            <a:r>
              <a:rPr lang="it-IT" dirty="0" smtClean="0"/>
              <a:t>: si assiste a una progressiva erosione della potestà normativa statale, sia verso il basso, in favore delle regioni, sia verso l’alto, in favore della Comunità Europea. </a:t>
            </a:r>
          </a:p>
          <a:p>
            <a:r>
              <a:rPr lang="it-IT" dirty="0" smtClean="0"/>
              <a:t>Esistono dunque una pluralità di livelli di Governo titolari della potestà normativa in materia.</a:t>
            </a:r>
            <a:endParaRPr lang="it-IT" sz="1800" i="1" dirty="0"/>
          </a:p>
        </p:txBody>
      </p:sp>
    </p:spTree>
    <p:extLst>
      <p:ext uri="{BB962C8B-B14F-4D97-AF65-F5344CB8AC3E}">
        <p14:creationId xmlns:p14="http://schemas.microsoft.com/office/powerpoint/2010/main" val="7457149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92500"/>
          </a:bodyPr>
          <a:lstStyle/>
          <a:p>
            <a:pPr marL="0" indent="0">
              <a:buNone/>
            </a:pPr>
            <a:r>
              <a:rPr lang="it-IT" dirty="0" smtClean="0"/>
              <a:t>I contratti pubblici relativi a lavori, servizi e forniture sono una voce particolarmente significativa della spesa pubblica, con una duplice implicazione:</a:t>
            </a:r>
          </a:p>
          <a:p>
            <a:pPr>
              <a:buFont typeface="+mj-lt"/>
              <a:buAutoNum type="alphaLcPeriod"/>
            </a:pPr>
            <a:r>
              <a:rPr lang="it-IT" sz="2200" dirty="0" smtClean="0"/>
              <a:t>costituiscono una leva importante della politica economica e sociale di un Paese e questo esige una </a:t>
            </a:r>
            <a:r>
              <a:rPr lang="it-IT" sz="2200" b="1" dirty="0" smtClean="0">
                <a:solidFill>
                  <a:srgbClr val="002060"/>
                </a:solidFill>
                <a:effectLst>
                  <a:outerShdw blurRad="38100" dist="38100" dir="2700000" algn="tl">
                    <a:srgbClr val="000000">
                      <a:alpha val="43137"/>
                    </a:srgbClr>
                  </a:outerShdw>
                </a:effectLst>
              </a:rPr>
              <a:t>regolamentazione flessibile </a:t>
            </a:r>
            <a:r>
              <a:rPr lang="it-IT" sz="2200" dirty="0" smtClean="0"/>
              <a:t>che lasci spazi dì discrezionalità alle stazioni appaltanti e che consenta il </a:t>
            </a:r>
            <a:r>
              <a:rPr lang="it-IT" sz="2200" b="1" dirty="0" smtClean="0">
                <a:solidFill>
                  <a:srgbClr val="002060"/>
                </a:solidFill>
                <a:effectLst>
                  <a:outerShdw blurRad="38100" dist="38100" dir="2700000" algn="tl">
                    <a:srgbClr val="000000">
                      <a:alpha val="43137"/>
                    </a:srgbClr>
                  </a:outerShdw>
                </a:effectLst>
              </a:rPr>
              <a:t>pronto recepimento di strumenti negoziali innovativi</a:t>
            </a:r>
            <a:r>
              <a:rPr lang="it-IT" sz="2200" dirty="0" smtClean="0"/>
              <a:t>;</a:t>
            </a:r>
          </a:p>
          <a:p>
            <a:pPr>
              <a:buFont typeface="+mj-lt"/>
              <a:buAutoNum type="alphaLcPeriod"/>
            </a:pPr>
            <a:r>
              <a:rPr lang="it-IT" sz="2200" dirty="0" smtClean="0"/>
              <a:t>sono particolarmente sensibili a pratiche corruttive e fenomeni di inquinamento del mercato da parte della criminalità organizzata e questo ha comportato in passato, e continua a comportare, l'</a:t>
            </a:r>
            <a:r>
              <a:rPr lang="it-IT" sz="2200" b="1" dirty="0" smtClean="0">
                <a:solidFill>
                  <a:srgbClr val="002060"/>
                </a:solidFill>
                <a:effectLst>
                  <a:outerShdw blurRad="38100" dist="38100" dir="2700000" algn="tl">
                    <a:srgbClr val="000000">
                      <a:alpha val="43137"/>
                    </a:srgbClr>
                  </a:outerShdw>
                </a:effectLst>
              </a:rPr>
              <a:t>esigenza di regole di prevenzione </a:t>
            </a:r>
            <a:r>
              <a:rPr lang="it-IT" sz="2200" b="1" i="1" dirty="0" smtClean="0">
                <a:solidFill>
                  <a:srgbClr val="002060"/>
                </a:solidFill>
                <a:effectLst>
                  <a:outerShdw blurRad="38100" dist="38100" dir="2700000" algn="tl">
                    <a:srgbClr val="000000">
                      <a:alpha val="43137"/>
                    </a:srgbClr>
                  </a:outerShdw>
                </a:effectLst>
              </a:rPr>
              <a:t>ex ante e </a:t>
            </a:r>
            <a:r>
              <a:rPr lang="it-IT" sz="2200" b="1" dirty="0" smtClean="0">
                <a:solidFill>
                  <a:srgbClr val="002060"/>
                </a:solidFill>
                <a:effectLst>
                  <a:outerShdw blurRad="38100" dist="38100" dir="2700000" algn="tl">
                    <a:srgbClr val="000000">
                      <a:alpha val="43137"/>
                    </a:srgbClr>
                  </a:outerShdw>
                </a:effectLst>
              </a:rPr>
              <a:t>di strumenti di controllo </a:t>
            </a:r>
            <a:r>
              <a:rPr lang="it-IT" sz="2200" b="1" i="1" dirty="0" smtClean="0">
                <a:solidFill>
                  <a:srgbClr val="002060"/>
                </a:solidFill>
                <a:effectLst>
                  <a:outerShdw blurRad="38100" dist="38100" dir="2700000" algn="tl">
                    <a:srgbClr val="000000">
                      <a:alpha val="43137"/>
                    </a:srgbClr>
                  </a:outerShdw>
                </a:effectLst>
              </a:rPr>
              <a:t>ex post</a:t>
            </a:r>
            <a:r>
              <a:rPr lang="it-IT" sz="2200" i="1" dirty="0" smtClean="0"/>
              <a:t>.</a:t>
            </a:r>
            <a:endParaRPr lang="it-IT" sz="2200" dirty="0"/>
          </a:p>
        </p:txBody>
      </p:sp>
    </p:spTree>
    <p:extLst>
      <p:ext uri="{BB962C8B-B14F-4D97-AF65-F5344CB8AC3E}">
        <p14:creationId xmlns:p14="http://schemas.microsoft.com/office/powerpoint/2010/main" val="7457149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lnSpcReduction="10000"/>
          </a:bodyPr>
          <a:lstStyle/>
          <a:p>
            <a:r>
              <a:rPr lang="it-IT" dirty="0"/>
              <a:t>Nell'</a:t>
            </a:r>
            <a:r>
              <a:rPr lang="it-IT" b="1" dirty="0">
                <a:solidFill>
                  <a:srgbClr val="002060"/>
                </a:solidFill>
                <a:effectLst>
                  <a:outerShdw blurRad="38100" dist="38100" dir="2700000" algn="tl">
                    <a:srgbClr val="000000">
                      <a:alpha val="43137"/>
                    </a:srgbClr>
                  </a:outerShdw>
                </a:effectLst>
              </a:rPr>
              <a:t>approccio </a:t>
            </a:r>
            <a:r>
              <a:rPr lang="it-IT" b="1" dirty="0" err="1">
                <a:solidFill>
                  <a:srgbClr val="002060"/>
                </a:solidFill>
                <a:effectLst>
                  <a:outerShdw blurRad="38100" dist="38100" dir="2700000" algn="tl">
                    <a:srgbClr val="000000">
                      <a:alpha val="43137"/>
                    </a:srgbClr>
                  </a:outerShdw>
                </a:effectLst>
              </a:rPr>
              <a:t>eurounitario</a:t>
            </a:r>
            <a:r>
              <a:rPr lang="it-IT" dirty="0" smtClean="0"/>
              <a:t>, i contratti pubblici sono regolati nell'ottica di una adeguata tutela della </a:t>
            </a:r>
            <a:r>
              <a:rPr lang="it-IT" b="1" dirty="0" smtClean="0">
                <a:solidFill>
                  <a:srgbClr val="002060"/>
                </a:solidFill>
                <a:effectLst>
                  <a:outerShdw blurRad="38100" dist="38100" dir="2700000" algn="tl">
                    <a:srgbClr val="000000">
                      <a:alpha val="43137"/>
                    </a:srgbClr>
                  </a:outerShdw>
                </a:effectLst>
              </a:rPr>
              <a:t>concorrenza e del mercato</a:t>
            </a:r>
            <a:r>
              <a:rPr lang="it-IT" dirty="0" smtClean="0"/>
              <a:t>, al fine di abbattere le barriere nazionali, e nella prospettiva dell'uso dei contratti pubblici come strumento per una corretta allocazione delle risorse comunitarie e una crescita sostenibile, mediante semplificazione e flessibilità.</a:t>
            </a:r>
          </a:p>
          <a:p>
            <a:r>
              <a:rPr lang="it-IT" dirty="0" smtClean="0"/>
              <a:t>Nella </a:t>
            </a:r>
            <a:r>
              <a:rPr lang="it-IT" b="1" dirty="0">
                <a:solidFill>
                  <a:srgbClr val="002060"/>
                </a:solidFill>
                <a:effectLst>
                  <a:outerShdw blurRad="38100" dist="38100" dir="2700000" algn="tl">
                    <a:srgbClr val="000000">
                      <a:alpha val="43137"/>
                    </a:srgbClr>
                  </a:outerShdw>
                </a:effectLst>
              </a:rPr>
              <a:t>prospettiva nazionale</a:t>
            </a:r>
            <a:r>
              <a:rPr lang="it-IT" dirty="0" smtClean="0"/>
              <a:t>, avuto riguardo alle specificità del contesto italiano, gli stessi obiettivi vengono coniugati con quelli della </a:t>
            </a:r>
            <a:r>
              <a:rPr lang="it-IT" b="1" dirty="0" smtClean="0">
                <a:solidFill>
                  <a:srgbClr val="002060"/>
                </a:solidFill>
                <a:effectLst>
                  <a:outerShdw blurRad="38100" dist="38100" dir="2700000" algn="tl">
                    <a:srgbClr val="000000">
                      <a:alpha val="43137"/>
                    </a:srgbClr>
                  </a:outerShdw>
                </a:effectLst>
              </a:rPr>
              <a:t>prevenzione delle pratiche corruttive e delle infiltrazioni della criminalità organizzata</a:t>
            </a:r>
            <a:r>
              <a:rPr lang="it-IT" dirty="0" smtClean="0"/>
              <a:t>. </a:t>
            </a:r>
            <a:endParaRPr lang="it-IT" dirty="0"/>
          </a:p>
        </p:txBody>
      </p:sp>
    </p:spTree>
    <p:extLst>
      <p:ext uri="{BB962C8B-B14F-4D97-AF65-F5344CB8AC3E}">
        <p14:creationId xmlns:p14="http://schemas.microsoft.com/office/powerpoint/2010/main" val="14336359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85000" lnSpcReduction="10000"/>
          </a:bodyPr>
          <a:lstStyle/>
          <a:p>
            <a:pPr marL="0" indent="0">
              <a:buNone/>
            </a:pPr>
            <a:r>
              <a:rPr lang="it-IT" dirty="0" smtClean="0"/>
              <a:t>In Italia i contratti pubblici relativi a lavori servizi e forniture sono stati finora regolati dal d.lgs. n. 163/2006 (codice dei contratti pubblici) e dal D.P.R. n. 207/2010 (regolamento di esecuzione e attuazione del codice), oltre a una serie di altri atti normativi, primari o secondari, per specifici settori (appalti della difesa, nei settori della sicurezza, relativi a beni culturali; codice del processo amministrativo quanto alla tutela giurisdizionale).</a:t>
            </a:r>
          </a:p>
          <a:p>
            <a:pPr marL="0" indent="0">
              <a:buNone/>
            </a:pPr>
            <a:r>
              <a:rPr lang="it-IT" dirty="0" smtClean="0"/>
              <a:t>A sua volta, il codice del 2006 ha rappresentato al tempo stesso un'operazione di recepimento di due direttive comunitarie del 2004 (n. 17 e n. 18), relative, rispettivamente, ai settori ordinari (comprendenti anche limitate regole per le concessioni di opere pubbliche e per le concessioni di servizi) e ai settori speciali, nonché di riordino delle previgenti disposizioni sparse in una serie numerosa di atti normativi primari e secondari.</a:t>
            </a:r>
            <a:endParaRPr lang="it-IT" dirty="0"/>
          </a:p>
        </p:txBody>
      </p:sp>
    </p:spTree>
    <p:extLst>
      <p:ext uri="{BB962C8B-B14F-4D97-AF65-F5344CB8AC3E}">
        <p14:creationId xmlns:p14="http://schemas.microsoft.com/office/powerpoint/2010/main" val="4889660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Il codice del 2006 si è sostituito, come è noto, alla c.d. legge Merloni del 1994, </a:t>
            </a:r>
            <a:r>
              <a:rPr lang="it-IT" dirty="0" err="1" smtClean="0"/>
              <a:t>plurimodificata</a:t>
            </a:r>
            <a:r>
              <a:rPr lang="it-IT" dirty="0" smtClean="0"/>
              <a:t> nel corso degli anni, nata in un contesto politico connotato dalla nota vicenda "tangentopoli", che aveva fatto ritenere necessario intervenire sugli appalti pubblici con norme di assoluto rigore, volte a limitare ogni spazio di discrezionalità delle stazioni appaltanti.</a:t>
            </a:r>
          </a:p>
          <a:p>
            <a:pPr marL="0" indent="0">
              <a:buNone/>
            </a:pPr>
            <a:r>
              <a:rPr lang="it-IT" dirty="0" smtClean="0"/>
              <a:t>A sua volta il codice del 2006 non ha recepito tutti gli strumenti di regolamentazione flessibile consentiti dalle direttive del 2004, nella logica delle peculiarità del contesto italiano. E del resto, ancor prima che alcuni istituti flessibili da esso previsti entrassero in vigore, gli stessi furono congelati a opera di un decreto legge e, a seguire, del primo e del secondo decreto legislativo correttivi (a cavallo degli anni 2006-2007).</a:t>
            </a:r>
            <a:endParaRPr lang="it-IT" dirty="0"/>
          </a:p>
        </p:txBody>
      </p:sp>
    </p:spTree>
    <p:extLst>
      <p:ext uri="{BB962C8B-B14F-4D97-AF65-F5344CB8AC3E}">
        <p14:creationId xmlns:p14="http://schemas.microsoft.com/office/powerpoint/2010/main" val="29750924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85000" lnSpcReduction="20000"/>
          </a:bodyPr>
          <a:lstStyle/>
          <a:p>
            <a:pPr marL="0" indent="0">
              <a:buNone/>
            </a:pPr>
            <a:r>
              <a:rPr lang="it-IT" dirty="0" smtClean="0"/>
              <a:t>Il codice del 2006, nonostante la clausola di "</a:t>
            </a:r>
            <a:r>
              <a:rPr lang="it-IT" b="1" dirty="0" smtClean="0">
                <a:solidFill>
                  <a:srgbClr val="002060"/>
                </a:solidFill>
                <a:effectLst>
                  <a:outerShdw blurRad="38100" dist="38100" dir="2700000" algn="tl">
                    <a:srgbClr val="000000">
                      <a:alpha val="43137"/>
                    </a:srgbClr>
                  </a:outerShdw>
                </a:effectLst>
              </a:rPr>
              <a:t>riserva di codice</a:t>
            </a:r>
            <a:r>
              <a:rPr lang="it-IT" dirty="0" smtClean="0"/>
              <a:t>" in esso contenuta, è stato nell'arco di 10 anni sino a oggi </a:t>
            </a:r>
            <a:r>
              <a:rPr lang="it-IT" dirty="0" err="1" smtClean="0"/>
              <a:t>plurimodificato</a:t>
            </a:r>
            <a:r>
              <a:rPr lang="it-IT" dirty="0" smtClean="0"/>
              <a:t>, non di rado con norme eccentriche contenute in altri atti normativi.</a:t>
            </a:r>
          </a:p>
          <a:p>
            <a:pPr marL="0" indent="0">
              <a:buNone/>
            </a:pPr>
            <a:r>
              <a:rPr lang="it-IT" dirty="0" smtClean="0"/>
              <a:t>In particolare, il codice è stato modificato da </a:t>
            </a:r>
            <a:r>
              <a:rPr lang="it-IT" b="1" dirty="0" smtClean="0">
                <a:solidFill>
                  <a:srgbClr val="002060"/>
                </a:solidFill>
                <a:effectLst>
                  <a:outerShdw blurRad="38100" dist="38100" dir="2700000" algn="tl">
                    <a:srgbClr val="000000">
                      <a:alpha val="43137"/>
                    </a:srgbClr>
                  </a:outerShdw>
                </a:effectLst>
              </a:rPr>
              <a:t>52</a:t>
            </a:r>
            <a:r>
              <a:rPr lang="it-IT" dirty="0" smtClean="0"/>
              <a:t> atti normativi, senza includere in tale numero le leggi di conversione di decreti legge, che a loro volta hanno introdotto ulteriori disposizioni [oltre ai 3 decreti legislativi correttivi — rispettivamente: d.lgs. n. 6/2007; 113/2007; 152/2008 — sono stati approvati 49 provvedimenti normativi statali modificativi], nonché da </a:t>
            </a:r>
            <a:r>
              <a:rPr lang="it-IT" b="1" dirty="0" smtClean="0">
                <a:solidFill>
                  <a:srgbClr val="002060"/>
                </a:solidFill>
                <a:effectLst>
                  <a:outerShdw blurRad="38100" dist="38100" dir="2700000" algn="tl">
                    <a:srgbClr val="000000">
                      <a:alpha val="43137"/>
                    </a:srgbClr>
                  </a:outerShdw>
                </a:effectLst>
              </a:rPr>
              <a:t>6</a:t>
            </a:r>
            <a:r>
              <a:rPr lang="it-IT" dirty="0" smtClean="0"/>
              <a:t> regolamenti comunitari che hanno modificato le soglie economiche con effetto direttamente modificativo del codice. Di questi, solo in tre casi si è trattato dei fisiologici decreti legislativi correttivi (nell'arco del primo biennio); nel solo anno 2012 il codice è stato modificato con </a:t>
            </a:r>
            <a:r>
              <a:rPr lang="it-IT" b="1" dirty="0" smtClean="0">
                <a:solidFill>
                  <a:srgbClr val="002060"/>
                </a:solidFill>
                <a:effectLst>
                  <a:outerShdw blurRad="38100" dist="38100" dir="2700000" algn="tl">
                    <a:srgbClr val="000000">
                      <a:alpha val="43137"/>
                    </a:srgbClr>
                  </a:outerShdw>
                </a:effectLst>
              </a:rPr>
              <a:t>8</a:t>
            </a:r>
            <a:r>
              <a:rPr lang="it-IT" dirty="0" smtClean="0"/>
              <a:t> atti normativi, di cui 7 decreti legge; nell'anno 2014 è stato modificato da </a:t>
            </a:r>
            <a:r>
              <a:rPr lang="it-IT" b="1" dirty="0" smtClean="0">
                <a:solidFill>
                  <a:srgbClr val="002060"/>
                </a:solidFill>
                <a:effectLst>
                  <a:outerShdw blurRad="38100" dist="38100" dir="2700000" algn="tl">
                    <a:srgbClr val="000000">
                      <a:alpha val="43137"/>
                    </a:srgbClr>
                  </a:outerShdw>
                </a:effectLst>
              </a:rPr>
              <a:t>9</a:t>
            </a:r>
            <a:r>
              <a:rPr lang="it-IT" dirty="0" smtClean="0"/>
              <a:t> atti normativi di cui </a:t>
            </a:r>
            <a:r>
              <a:rPr lang="it-IT" b="1" dirty="0" smtClean="0">
                <a:solidFill>
                  <a:srgbClr val="002060"/>
                </a:solidFill>
                <a:effectLst>
                  <a:outerShdw blurRad="38100" dist="38100" dir="2700000" algn="tl">
                    <a:srgbClr val="000000">
                      <a:alpha val="43137"/>
                    </a:srgbClr>
                  </a:outerShdw>
                </a:effectLst>
              </a:rPr>
              <a:t>8</a:t>
            </a:r>
            <a:r>
              <a:rPr lang="it-IT" dirty="0" smtClean="0"/>
              <a:t> decreti legge.</a:t>
            </a:r>
          </a:p>
          <a:p>
            <a:endParaRPr lang="it-IT" dirty="0"/>
          </a:p>
        </p:txBody>
      </p:sp>
    </p:spTree>
    <p:extLst>
      <p:ext uri="{BB962C8B-B14F-4D97-AF65-F5344CB8AC3E}">
        <p14:creationId xmlns:p14="http://schemas.microsoft.com/office/powerpoint/2010/main" val="30622297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92500" lnSpcReduction="10000"/>
          </a:bodyPr>
          <a:lstStyle/>
          <a:p>
            <a:pPr marL="0" indent="0">
              <a:buNone/>
            </a:pPr>
            <a:r>
              <a:rPr lang="it-IT" dirty="0" smtClean="0"/>
              <a:t>La stratificazione e frammentazione normativa, insieme con il difetto di un congruo periodo di riflessione e decantazione normativa, ha comportato il sovrapporsi di regimi transitori, il determinarsi di incertezza applicativa, l'aumento del contenzioso e dei costi amministrativi per le imprese, soprattutto piccole e medie.</a:t>
            </a:r>
          </a:p>
          <a:p>
            <a:pPr marL="0" indent="0">
              <a:buNone/>
            </a:pPr>
            <a:r>
              <a:rPr lang="it-IT" dirty="0" smtClean="0"/>
              <a:t>La giurisprudenza amministrativa e l'Autorità di vigilanza sono state chiamate a dirimere incertezze e contrasti applicativi. La sola adunanza plenaria del </a:t>
            </a:r>
            <a:r>
              <a:rPr lang="it-IT" b="1" dirty="0" smtClean="0">
                <a:solidFill>
                  <a:srgbClr val="002060"/>
                </a:solidFill>
                <a:effectLst>
                  <a:outerShdw blurRad="38100" dist="38100" dir="2700000" algn="tl">
                    <a:srgbClr val="000000">
                      <a:alpha val="43137"/>
                    </a:srgbClr>
                  </a:outerShdw>
                </a:effectLst>
              </a:rPr>
              <a:t>Consiglio di Stato</a:t>
            </a:r>
            <a:r>
              <a:rPr lang="it-IT" dirty="0" smtClean="0"/>
              <a:t>, preposta all'esercizio della funzione </a:t>
            </a:r>
            <a:r>
              <a:rPr lang="it-IT" dirty="0" err="1" smtClean="0"/>
              <a:t>nomofilattica</a:t>
            </a:r>
            <a:r>
              <a:rPr lang="it-IT" dirty="0" smtClean="0"/>
              <a:t> in caso di contrasti giurisprudenziali, ha reso </a:t>
            </a:r>
            <a:r>
              <a:rPr lang="it-IT" b="1" dirty="0" smtClean="0">
                <a:solidFill>
                  <a:srgbClr val="002060"/>
                </a:solidFill>
                <a:effectLst>
                  <a:outerShdw blurRad="38100" dist="38100" dir="2700000" algn="tl">
                    <a:srgbClr val="000000">
                      <a:alpha val="43137"/>
                    </a:srgbClr>
                  </a:outerShdw>
                </a:effectLst>
              </a:rPr>
              <a:t>48 decisioni </a:t>
            </a:r>
            <a:r>
              <a:rPr lang="it-IT" dirty="0" smtClean="0"/>
              <a:t>in materia di appalti, computando solo quelle rese </a:t>
            </a:r>
            <a:r>
              <a:rPr lang="it-IT" b="1" dirty="0" smtClean="0">
                <a:solidFill>
                  <a:srgbClr val="002060"/>
                </a:solidFill>
                <a:effectLst>
                  <a:outerShdw blurRad="38100" dist="38100" dir="2700000" algn="tl">
                    <a:srgbClr val="000000">
                      <a:alpha val="43137"/>
                    </a:srgbClr>
                  </a:outerShdw>
                </a:effectLst>
              </a:rPr>
              <a:t>a partire dal 2011</a:t>
            </a:r>
            <a:r>
              <a:rPr lang="it-IT" dirty="0" smtClean="0"/>
              <a:t>, dopo l</a:t>
            </a:r>
            <a:r>
              <a:rPr lang="it-IT" baseline="30000" dirty="0" smtClean="0"/>
              <a:t>'</a:t>
            </a:r>
            <a:r>
              <a:rPr lang="it-IT" dirty="0" smtClean="0"/>
              <a:t>entrata in vigore del nuovo codice del processo amministrativo.</a:t>
            </a:r>
            <a:endParaRPr lang="it-IT" dirty="0"/>
          </a:p>
        </p:txBody>
      </p:sp>
    </p:spTree>
    <p:extLst>
      <p:ext uri="{BB962C8B-B14F-4D97-AF65-F5344CB8AC3E}">
        <p14:creationId xmlns:p14="http://schemas.microsoft.com/office/powerpoint/2010/main" val="17548625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Quadro normativo nazionale </a:t>
            </a:r>
            <a:br>
              <a:rPr lang="it-IT" dirty="0" smtClean="0"/>
            </a:br>
            <a:r>
              <a:rPr lang="it-IT" dirty="0" smtClean="0"/>
              <a:t>alla vigilia della nuova codificazione</a:t>
            </a:r>
            <a:endParaRPr lang="it-IT" dirty="0"/>
          </a:p>
        </p:txBody>
      </p:sp>
      <p:sp>
        <p:nvSpPr>
          <p:cNvPr id="3" name="Segnaposto contenuto 2"/>
          <p:cNvSpPr>
            <a:spLocks noGrp="1"/>
          </p:cNvSpPr>
          <p:nvPr>
            <p:ph idx="1"/>
          </p:nvPr>
        </p:nvSpPr>
        <p:spPr/>
        <p:txBody>
          <a:bodyPr>
            <a:normAutofit fontScale="77500" lnSpcReduction="20000"/>
          </a:bodyPr>
          <a:lstStyle/>
          <a:p>
            <a:pPr marL="0" indent="0">
              <a:buNone/>
            </a:pPr>
            <a:r>
              <a:rPr lang="it-IT" dirty="0" smtClean="0"/>
              <a:t>La legislazione anteriore al nuovo codice, oltre a presentare complessità e articolazione sul piano delle fonti, è connotata da </a:t>
            </a:r>
            <a:r>
              <a:rPr lang="it-IT" b="1" dirty="0" smtClean="0">
                <a:solidFill>
                  <a:srgbClr val="002060"/>
                </a:solidFill>
                <a:effectLst>
                  <a:outerShdw blurRad="38100" dist="38100" dir="2700000" algn="tl">
                    <a:srgbClr val="000000">
                      <a:alpha val="43137"/>
                    </a:srgbClr>
                  </a:outerShdw>
                </a:effectLst>
              </a:rPr>
              <a:t>complessità sul piano soggettivo</a:t>
            </a:r>
            <a:r>
              <a:rPr lang="it-IT" dirty="0" smtClean="0"/>
              <a:t> (sono state censite oltre 32.000 stazioni appaltanti) </a:t>
            </a:r>
            <a:r>
              <a:rPr lang="it-IT" b="1" dirty="0" smtClean="0">
                <a:solidFill>
                  <a:srgbClr val="002060"/>
                </a:solidFill>
                <a:effectLst>
                  <a:outerShdw blurRad="38100" dist="38100" dir="2700000" algn="tl">
                    <a:srgbClr val="000000">
                      <a:alpha val="43137"/>
                    </a:srgbClr>
                  </a:outerShdw>
                </a:effectLst>
              </a:rPr>
              <a:t>e sul piano procedurale</a:t>
            </a:r>
            <a:r>
              <a:rPr lang="it-IT" dirty="0" smtClean="0"/>
              <a:t> (per il proliferare di procedure di gara diverse dai modelli comunitari), che si traduce in incertezza delle regole e conseguente elevata mole di contenzioso, diviso tra:</a:t>
            </a:r>
          </a:p>
          <a:p>
            <a:pPr>
              <a:lnSpc>
                <a:spcPct val="120000"/>
              </a:lnSpc>
              <a:spcBef>
                <a:spcPts val="0"/>
              </a:spcBef>
              <a:buFont typeface="Wingdings" pitchFamily="2" charset="2"/>
              <a:buChar char="§"/>
            </a:pPr>
            <a:r>
              <a:rPr lang="it-IT" dirty="0" smtClean="0"/>
              <a:t>giudice amministrativo per la fase di gara;</a:t>
            </a:r>
          </a:p>
          <a:p>
            <a:pPr>
              <a:lnSpc>
                <a:spcPct val="120000"/>
              </a:lnSpc>
              <a:spcBef>
                <a:spcPts val="0"/>
              </a:spcBef>
              <a:buFont typeface="Wingdings" pitchFamily="2" charset="2"/>
              <a:buChar char="§"/>
            </a:pPr>
            <a:r>
              <a:rPr lang="it-IT" dirty="0" smtClean="0"/>
              <a:t>giudice ordinario/arbitri per la fase di esecuzione;</a:t>
            </a:r>
          </a:p>
          <a:p>
            <a:pPr>
              <a:lnSpc>
                <a:spcPct val="120000"/>
              </a:lnSpc>
              <a:spcBef>
                <a:spcPts val="0"/>
              </a:spcBef>
              <a:buFont typeface="Wingdings" pitchFamily="2" charset="2"/>
              <a:buChar char="§"/>
            </a:pPr>
            <a:r>
              <a:rPr lang="it-IT" dirty="0" smtClean="0"/>
              <a:t>giudice contabile, quanto a controllo sulle responsabilità dei soggetti pubblici che a vario titolo intervengono nella programmazione, progettazione, affidamento, esecuzione dei contratti;</a:t>
            </a:r>
          </a:p>
          <a:p>
            <a:pPr>
              <a:spcBef>
                <a:spcPts val="600"/>
              </a:spcBef>
              <a:buFont typeface="Wingdings" pitchFamily="2" charset="2"/>
              <a:buChar char="§"/>
            </a:pPr>
            <a:r>
              <a:rPr lang="it-IT" dirty="0" smtClean="0"/>
              <a:t>giudice penale, in ordine all'accertamento e repressione degli illeciti penali perpetrati in fase di affidamento ed esecuzione del contratto.</a:t>
            </a:r>
            <a:endParaRPr lang="it-IT" dirty="0"/>
          </a:p>
        </p:txBody>
      </p:sp>
    </p:spTree>
    <p:extLst>
      <p:ext uri="{BB962C8B-B14F-4D97-AF65-F5344CB8AC3E}">
        <p14:creationId xmlns:p14="http://schemas.microsoft.com/office/powerpoint/2010/main" val="137472259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Appalti pubblici e corruzione</a:t>
            </a:r>
            <a:endParaRPr lang="it-IT" dirty="0"/>
          </a:p>
        </p:txBody>
      </p:sp>
      <p:sp>
        <p:nvSpPr>
          <p:cNvPr id="3" name="Segnaposto contenuto 2"/>
          <p:cNvSpPr>
            <a:spLocks noGrp="1"/>
          </p:cNvSpPr>
          <p:nvPr>
            <p:ph idx="1"/>
          </p:nvPr>
        </p:nvSpPr>
        <p:spPr/>
        <p:txBody>
          <a:bodyPr>
            <a:noAutofit/>
          </a:bodyPr>
          <a:lstStyle/>
          <a:p>
            <a:pPr marL="0" indent="0">
              <a:spcBef>
                <a:spcPts val="0"/>
              </a:spcBef>
              <a:spcAft>
                <a:spcPts val="300"/>
              </a:spcAft>
              <a:buNone/>
            </a:pPr>
            <a:r>
              <a:rPr lang="it-IT" dirty="0" smtClean="0"/>
              <a:t>La Relazione dell’Unione sulla lotta alla corruzione [COM (2014) 38 </a:t>
            </a:r>
            <a:r>
              <a:rPr lang="it-IT" dirty="0" err="1" smtClean="0"/>
              <a:t>final</a:t>
            </a:r>
            <a:r>
              <a:rPr lang="it-IT" dirty="0" smtClean="0"/>
              <a:t>], nell’allegato dedicato alla situazione italiana, pone particolare attenzione al tema degli appalti pubblici, individuato come settore particolarmente esposto al rischio di corruzione. </a:t>
            </a:r>
          </a:p>
          <a:p>
            <a:pPr marL="0" indent="0">
              <a:spcBef>
                <a:spcPts val="0"/>
              </a:spcBef>
              <a:buNone/>
            </a:pPr>
            <a:r>
              <a:rPr lang="it-IT" dirty="0" smtClean="0"/>
              <a:t>La Relazione osserva come in Italia il ricorso a procedure negoziate (soprattutto senza pubblicazione del bando) sia più frequente della media: nel 2010 rappresentava infatti il 14% del valore dei contratti, contro il 6% della media dell’Unione, il che rappresenta «</a:t>
            </a:r>
            <a:r>
              <a:rPr lang="it-IT" dirty="0" err="1" smtClean="0"/>
              <a:t>…</a:t>
            </a:r>
            <a:r>
              <a:rPr lang="it-IT" b="1" i="1" dirty="0" err="1" smtClean="0">
                <a:solidFill>
                  <a:srgbClr val="0070C0"/>
                </a:solidFill>
              </a:rPr>
              <a:t>un</a:t>
            </a:r>
            <a:r>
              <a:rPr lang="it-IT" b="1" i="1" dirty="0" smtClean="0">
                <a:solidFill>
                  <a:srgbClr val="0070C0"/>
                </a:solidFill>
              </a:rPr>
              <a:t> fattore di rischio di condotte corrotte e </a:t>
            </a:r>
            <a:r>
              <a:rPr lang="it-IT" b="1" i="1" dirty="0" err="1" smtClean="0">
                <a:solidFill>
                  <a:srgbClr val="0070C0"/>
                </a:solidFill>
              </a:rPr>
              <a:t>fraudolente</a:t>
            </a:r>
            <a:r>
              <a:rPr lang="it-IT" dirty="0" err="1" smtClean="0"/>
              <a:t>…</a:t>
            </a:r>
            <a:r>
              <a:rPr lang="it-IT" dirty="0" smtClean="0"/>
              <a:t>». </a:t>
            </a:r>
          </a:p>
        </p:txBody>
      </p:sp>
    </p:spTree>
    <p:extLst>
      <p:ext uri="{BB962C8B-B14F-4D97-AF65-F5344CB8AC3E}">
        <p14:creationId xmlns:p14="http://schemas.microsoft.com/office/powerpoint/2010/main" val="143363593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Appalti pubblici e corruzione</a:t>
            </a:r>
            <a:endParaRPr lang="it-IT" dirty="0"/>
          </a:p>
        </p:txBody>
      </p:sp>
      <p:sp>
        <p:nvSpPr>
          <p:cNvPr id="3" name="Segnaposto contenuto 2"/>
          <p:cNvSpPr>
            <a:spLocks noGrp="1"/>
          </p:cNvSpPr>
          <p:nvPr>
            <p:ph idx="1"/>
          </p:nvPr>
        </p:nvSpPr>
        <p:spPr/>
        <p:txBody>
          <a:bodyPr>
            <a:noAutofit/>
          </a:bodyPr>
          <a:lstStyle/>
          <a:p>
            <a:pPr marL="0" indent="342900">
              <a:buNone/>
            </a:pPr>
            <a:r>
              <a:rPr lang="it-IT" sz="1950" dirty="0" smtClean="0"/>
              <a:t>Secondo il sondaggio </a:t>
            </a:r>
            <a:r>
              <a:rPr lang="it-IT" sz="1950" dirty="0" err="1" smtClean="0"/>
              <a:t>Eurobarometro</a:t>
            </a:r>
            <a:r>
              <a:rPr lang="it-IT" sz="1950" dirty="0" smtClean="0"/>
              <a:t> del 2013, la corruzione sarebbe un fenomeno diffuso negli appalti pubblici gestiti dalle autorità nazionali (70% dei rispondenti italiani contro il 56% della media UE) e negli appalti gestiti dagli enti locali (69% dei rispondenti italiani contro il 60% della media UE). </a:t>
            </a:r>
          </a:p>
          <a:p>
            <a:pPr marL="0" indent="342900">
              <a:buNone/>
            </a:pPr>
            <a:r>
              <a:rPr lang="it-IT" sz="1950" dirty="0" smtClean="0"/>
              <a:t>Nello specifico, gli intervistati italiani ritengono le seguenti pratiche particolarmente diffuse nelle gare d’appalto pubbliche: </a:t>
            </a:r>
            <a:r>
              <a:rPr lang="it-IT" sz="1950" dirty="0" smtClean="0">
                <a:solidFill>
                  <a:srgbClr val="FF0000"/>
                </a:solidFill>
              </a:rPr>
              <a:t>capitolati su misura per favorire determinate imprese (52%); abuso delle procedure negoziate (50%); conflitto di interesse nella valutazione delle offerte (54%); offerte concordate (45%); criteri di selezione o di valutazione poco chiari (55%); partecipazione degli offerenti nella stesura del capitolato (52%); abuso della motivazione d’urgenza per evitare gare competitive (53%); modifica dei termini contrattuali dopo la stipula del contratto (38%)</a:t>
            </a:r>
            <a:r>
              <a:rPr lang="it-IT" sz="1950" dirty="0" smtClean="0"/>
              <a:t>.</a:t>
            </a:r>
          </a:p>
        </p:txBody>
      </p:sp>
      <p:sp>
        <p:nvSpPr>
          <p:cNvPr id="1026" name="AutoShape 2" descr="Risultati immagini per faccine"/>
          <p:cNvSpPr>
            <a:spLocks noChangeAspect="1" noChangeArrowheads="1"/>
          </p:cNvSpPr>
          <p:nvPr/>
        </p:nvSpPr>
        <p:spPr bwMode="auto">
          <a:xfrm>
            <a:off x="155575" y="-541338"/>
            <a:ext cx="1552575" cy="113347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8" name="AutoShape 4" descr="Risultati immagini per faccine"/>
          <p:cNvSpPr>
            <a:spLocks noChangeAspect="1" noChangeArrowheads="1"/>
          </p:cNvSpPr>
          <p:nvPr/>
        </p:nvSpPr>
        <p:spPr bwMode="auto">
          <a:xfrm>
            <a:off x="155575" y="-541338"/>
            <a:ext cx="1552575" cy="113347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30" name="AutoShape 6" descr="Risultati immagini per faccine"/>
          <p:cNvSpPr>
            <a:spLocks noChangeAspect="1" noChangeArrowheads="1"/>
          </p:cNvSpPr>
          <p:nvPr/>
        </p:nvSpPr>
        <p:spPr bwMode="auto">
          <a:xfrm>
            <a:off x="155575" y="-541338"/>
            <a:ext cx="1552575" cy="113347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Tree>
    <p:extLst>
      <p:ext uri="{BB962C8B-B14F-4D97-AF65-F5344CB8AC3E}">
        <p14:creationId xmlns:p14="http://schemas.microsoft.com/office/powerpoint/2010/main" val="1433635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corruzione e l’equazione di </a:t>
            </a:r>
            <a:r>
              <a:rPr lang="it-IT" dirty="0" err="1" smtClean="0"/>
              <a:t>Klitgaard…</a:t>
            </a:r>
            <a:endParaRPr lang="it-IT" dirty="0"/>
          </a:p>
        </p:txBody>
      </p:sp>
      <p:sp>
        <p:nvSpPr>
          <p:cNvPr id="3" name="Segnaposto contenuto 2"/>
          <p:cNvSpPr>
            <a:spLocks noGrp="1"/>
          </p:cNvSpPr>
          <p:nvPr>
            <p:ph idx="1"/>
          </p:nvPr>
        </p:nvSpPr>
        <p:spPr/>
        <p:txBody>
          <a:bodyPr>
            <a:normAutofit lnSpcReduction="10000"/>
          </a:bodyPr>
          <a:lstStyle/>
          <a:p>
            <a:pPr marL="0" indent="0">
              <a:buNone/>
            </a:pPr>
            <a:r>
              <a:rPr lang="it-IT" dirty="0"/>
              <a:t>Le </a:t>
            </a:r>
            <a:r>
              <a:rPr lang="it-IT" dirty="0" smtClean="0"/>
              <a:t>principali variabili </a:t>
            </a:r>
            <a:r>
              <a:rPr lang="it-IT" dirty="0"/>
              <a:t>sono sintetizzabili con la </a:t>
            </a:r>
            <a:r>
              <a:rPr lang="it-IT" dirty="0" smtClean="0"/>
              <a:t>formula</a:t>
            </a:r>
          </a:p>
          <a:p>
            <a:pPr marL="0" indent="0" algn="ctr">
              <a:buNone/>
            </a:pPr>
            <a:r>
              <a:rPr lang="it-IT" sz="2800" dirty="0" smtClean="0">
                <a:solidFill>
                  <a:srgbClr val="FF0000"/>
                </a:solidFill>
                <a:effectLst>
                  <a:outerShdw blurRad="38100" dist="38100" dir="2700000" algn="tl">
                    <a:srgbClr val="000000">
                      <a:alpha val="43137"/>
                    </a:srgbClr>
                  </a:outerShdw>
                </a:effectLst>
              </a:rPr>
              <a:t>C=M+D-T-A</a:t>
            </a:r>
          </a:p>
          <a:p>
            <a:pPr marL="0" indent="0">
              <a:buNone/>
            </a:pPr>
            <a:r>
              <a:rPr lang="it-IT" dirty="0" smtClean="0"/>
              <a:t>ossia: </a:t>
            </a:r>
            <a:r>
              <a:rPr lang="it-IT" dirty="0"/>
              <a:t>il livello di corruzione (C</a:t>
            </a:r>
            <a:r>
              <a:rPr lang="it-IT" dirty="0" smtClean="0"/>
              <a:t>) si </a:t>
            </a:r>
            <a:r>
              <a:rPr lang="it-IT" dirty="0"/>
              <a:t>associa alla presenza di posizioni monopolistiche di rendita (M) e all’esercizio </a:t>
            </a:r>
            <a:r>
              <a:rPr lang="it-IT" dirty="0" smtClean="0"/>
              <a:t>di poteri </a:t>
            </a:r>
            <a:r>
              <a:rPr lang="it-IT" dirty="0"/>
              <a:t>discrezionali (D), ed inversamente collegato al grado di trasparenza (T) e </a:t>
            </a:r>
            <a:r>
              <a:rPr lang="it-IT" dirty="0" smtClean="0"/>
              <a:t>di </a:t>
            </a:r>
            <a:r>
              <a:rPr lang="it-IT" dirty="0" err="1" smtClean="0"/>
              <a:t>accountability</a:t>
            </a:r>
            <a:r>
              <a:rPr lang="it-IT" dirty="0" smtClean="0"/>
              <a:t> (</a:t>
            </a:r>
            <a:r>
              <a:rPr lang="it-IT" i="1" dirty="0"/>
              <a:t>«la </a:t>
            </a:r>
            <a:r>
              <a:rPr lang="it-IT" i="1" dirty="0" err="1"/>
              <a:t>rendicontabilità</a:t>
            </a:r>
            <a:r>
              <a:rPr lang="it-IT" dirty="0" smtClean="0"/>
              <a:t>»), </a:t>
            </a:r>
            <a:r>
              <a:rPr lang="it-IT" dirty="0"/>
              <a:t>o responsabilizzazione degli agenti (A), che dipende dalla </a:t>
            </a:r>
            <a:r>
              <a:rPr lang="it-IT" dirty="0" smtClean="0"/>
              <a:t>circolazione di </a:t>
            </a:r>
            <a:r>
              <a:rPr lang="it-IT" dirty="0"/>
              <a:t>informazioni e dall’efficacia dei controlli istituzionali e sociali sul loro </a:t>
            </a:r>
            <a:r>
              <a:rPr lang="it-IT" dirty="0" smtClean="0"/>
              <a:t>operato.</a:t>
            </a:r>
            <a:endParaRPr lang="it-IT" dirty="0"/>
          </a:p>
        </p:txBody>
      </p:sp>
    </p:spTree>
    <p:extLst>
      <p:ext uri="{BB962C8B-B14F-4D97-AF65-F5344CB8AC3E}">
        <p14:creationId xmlns:p14="http://schemas.microsoft.com/office/powerpoint/2010/main" val="2369646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Strategia Europa 2020</a:t>
            </a:r>
            <a:endParaRPr lang="it-IT" dirty="0"/>
          </a:p>
        </p:txBody>
      </p:sp>
      <p:sp>
        <p:nvSpPr>
          <p:cNvPr id="3" name="Segnaposto contenuto 2"/>
          <p:cNvSpPr>
            <a:spLocks noGrp="1"/>
          </p:cNvSpPr>
          <p:nvPr>
            <p:ph idx="1"/>
          </p:nvPr>
        </p:nvSpPr>
        <p:spPr/>
        <p:txBody>
          <a:bodyPr>
            <a:normAutofit fontScale="85000" lnSpcReduction="20000"/>
          </a:bodyPr>
          <a:lstStyle/>
          <a:p>
            <a:pPr marL="0" indent="0">
              <a:lnSpc>
                <a:spcPct val="110000"/>
              </a:lnSpc>
              <a:spcBef>
                <a:spcPts val="0"/>
              </a:spcBef>
              <a:buNone/>
            </a:pPr>
            <a:r>
              <a:rPr lang="it-IT" dirty="0" smtClean="0"/>
              <a:t>Gli appalti pubblici sono considerati fattore strategico a servizio delle politiche per il rilancio economico e per lo sviluppo dell’Europa. Nell’ambito della strategia Europa 2020 «</a:t>
            </a:r>
            <a:r>
              <a:rPr lang="it-IT" dirty="0" err="1" smtClean="0"/>
              <a:t>…</a:t>
            </a:r>
            <a:r>
              <a:rPr lang="it-IT" b="1" i="1" dirty="0" err="1" smtClean="0">
                <a:solidFill>
                  <a:srgbClr val="00B0F0"/>
                </a:solidFill>
                <a:effectLst>
                  <a:outerShdw blurRad="38100" dist="38100" dir="2700000" algn="tl">
                    <a:srgbClr val="000000">
                      <a:alpha val="43137"/>
                    </a:srgbClr>
                  </a:outerShdw>
                </a:effectLst>
              </a:rPr>
              <a:t>La</a:t>
            </a:r>
            <a:r>
              <a:rPr lang="it-IT" b="1" i="1" dirty="0" smtClean="0">
                <a:solidFill>
                  <a:srgbClr val="00B0F0"/>
                </a:solidFill>
                <a:effectLst>
                  <a:outerShdw blurRad="38100" dist="38100" dir="2700000" algn="tl">
                    <a:srgbClr val="000000">
                      <a:alpha val="43137"/>
                    </a:srgbClr>
                  </a:outerShdw>
                </a:effectLst>
              </a:rPr>
              <a:t> politica in materia di appalti pubblici deve garantire l'uso più efficace dei fondi pubblici e i mercati degli appalti pubblici devono essere mantenuti aperti a livello di </a:t>
            </a:r>
            <a:r>
              <a:rPr lang="it-IT" b="1" i="1" dirty="0" err="1" smtClean="0">
                <a:solidFill>
                  <a:srgbClr val="00B0F0"/>
                </a:solidFill>
                <a:effectLst>
                  <a:outerShdw blurRad="38100" dist="38100" dir="2700000" algn="tl">
                    <a:srgbClr val="000000">
                      <a:alpha val="43137"/>
                    </a:srgbClr>
                  </a:outerShdw>
                </a:effectLst>
              </a:rPr>
              <a:t>UE</a:t>
            </a:r>
            <a:r>
              <a:rPr lang="it-IT" dirty="0" err="1" smtClean="0"/>
              <a:t>…</a:t>
            </a:r>
            <a:r>
              <a:rPr lang="it-IT" dirty="0" smtClean="0"/>
              <a:t>». </a:t>
            </a:r>
          </a:p>
          <a:p>
            <a:pPr marL="0" indent="0">
              <a:lnSpc>
                <a:spcPct val="110000"/>
              </a:lnSpc>
              <a:spcBef>
                <a:spcPts val="0"/>
              </a:spcBef>
              <a:buNone/>
            </a:pPr>
            <a:r>
              <a:rPr lang="it-IT" dirty="0" smtClean="0"/>
              <a:t>Fra le dodici leve per il rilancio di una crescita sostenibile, intelligente e inclusiva, la Commissione individua anche l’ «</a:t>
            </a:r>
            <a:r>
              <a:rPr lang="it-IT" dirty="0" err="1" smtClean="0"/>
              <a:t>…</a:t>
            </a:r>
            <a:r>
              <a:rPr lang="it-IT" b="1" i="1" dirty="0" err="1" smtClean="0">
                <a:solidFill>
                  <a:srgbClr val="00B0F0"/>
                </a:solidFill>
                <a:effectLst>
                  <a:outerShdw blurRad="38100" dist="38100" dir="2700000" algn="tl">
                    <a:srgbClr val="000000">
                      <a:alpha val="43137"/>
                    </a:srgbClr>
                  </a:outerShdw>
                </a:effectLst>
              </a:rPr>
              <a:t>Azione</a:t>
            </a:r>
            <a:r>
              <a:rPr lang="it-IT" b="1" i="1" dirty="0" smtClean="0">
                <a:solidFill>
                  <a:srgbClr val="00B0F0"/>
                </a:solidFill>
                <a:effectLst>
                  <a:outerShdw blurRad="38100" dist="38100" dir="2700000" algn="tl">
                    <a:srgbClr val="000000">
                      <a:alpha val="43137"/>
                    </a:srgbClr>
                  </a:outerShdw>
                </a:effectLst>
              </a:rPr>
              <a:t> chiave: Revisione e ammodernamento del quadro normativo degli appalti pubblici, per giungere ad una politica equilibrata, che sostenga una domanda di beni, opere e servizi rispettosi dell’ambiente, socialmente responsabili e innovativi. La revisione garantirà inoltre che le amministrazioni aggiudicatrici si avvalgano di procedure più semplici e più flessibili e che venga agevolato l’accesso alle imprese, in particolare alle </a:t>
            </a:r>
            <a:r>
              <a:rPr lang="it-IT" b="1" i="1" dirty="0" err="1" smtClean="0">
                <a:solidFill>
                  <a:srgbClr val="00B0F0"/>
                </a:solidFill>
                <a:effectLst>
                  <a:outerShdw blurRad="38100" dist="38100" dir="2700000" algn="tl">
                    <a:srgbClr val="000000">
                      <a:alpha val="43137"/>
                    </a:srgbClr>
                  </a:outerShdw>
                </a:effectLst>
              </a:rPr>
              <a:t>PMI</a:t>
            </a:r>
            <a:r>
              <a:rPr lang="it-IT" dirty="0" err="1" smtClean="0"/>
              <a:t>…</a:t>
            </a:r>
            <a:r>
              <a:rPr lang="it-IT" dirty="0" smtClean="0"/>
              <a:t>».</a:t>
            </a:r>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tre nuove direttive comunitarie</a:t>
            </a:r>
            <a:endParaRPr lang="it-IT" dirty="0"/>
          </a:p>
        </p:txBody>
      </p:sp>
      <p:sp>
        <p:nvSpPr>
          <p:cNvPr id="3" name="Segnaposto contenuto 2"/>
          <p:cNvSpPr>
            <a:spLocks noGrp="1"/>
          </p:cNvSpPr>
          <p:nvPr>
            <p:ph idx="1"/>
          </p:nvPr>
        </p:nvSpPr>
        <p:spPr/>
        <p:txBody>
          <a:bodyPr>
            <a:normAutofit/>
          </a:bodyPr>
          <a:lstStyle/>
          <a:p>
            <a:r>
              <a:rPr lang="it-IT" dirty="0" smtClean="0"/>
              <a:t>Nell'ambito della c.d. </a:t>
            </a:r>
            <a:r>
              <a:rPr lang="it-IT" b="1" dirty="0" smtClean="0">
                <a:solidFill>
                  <a:srgbClr val="002060"/>
                </a:solidFill>
                <a:effectLst>
                  <a:outerShdw blurRad="38100" dist="38100" dir="2700000" algn="tl">
                    <a:srgbClr val="000000">
                      <a:alpha val="43137"/>
                    </a:srgbClr>
                  </a:outerShdw>
                </a:effectLst>
              </a:rPr>
              <a:t>strategia Europa 2020</a:t>
            </a:r>
            <a:r>
              <a:rPr lang="it-IT" dirty="0" smtClean="0"/>
              <a:t>, sono intervenute tre nuove direttive comunitarie:</a:t>
            </a:r>
          </a:p>
          <a:p>
            <a:pPr marL="800100" lvl="1" indent="-400050">
              <a:buFont typeface="+mj-lt"/>
              <a:buAutoNum type="romanUcPeriod"/>
            </a:pPr>
            <a:r>
              <a:rPr lang="it-IT" sz="1800" dirty="0" smtClean="0"/>
              <a:t>Direttiva 2014/23/UE del Parlamento europeo e del Consiglio del 26 febbraio 2014 , sull’aggiudicazione dei contratti di concessione</a:t>
            </a:r>
          </a:p>
          <a:p>
            <a:pPr marL="800100" lvl="1" indent="-400050">
              <a:buFont typeface="+mj-lt"/>
              <a:buAutoNum type="romanUcPeriod"/>
            </a:pPr>
            <a:r>
              <a:rPr lang="it-IT" sz="1800" dirty="0" smtClean="0"/>
              <a:t>Direttiva 2014/24/UE del Parlamento europeo e del Consiglio del 26 febbraio 2014, sugli appalti pubblici e che abroga la direttiva 2004/18/CE</a:t>
            </a:r>
          </a:p>
          <a:p>
            <a:pPr marL="800100" lvl="1" indent="-400050">
              <a:buFont typeface="+mj-lt"/>
              <a:buAutoNum type="romanUcPeriod"/>
            </a:pPr>
            <a:r>
              <a:rPr lang="it-IT" sz="1800" dirty="0" smtClean="0"/>
              <a:t>Direttiva 2014/25/UE del Parlamento europeo e del Consiglio del 26 febbraio 2014 sulle procedure d’appalto degli enti erogatori nei settori dell’acqua, dell’energia, dei trasporti e dei servizi postali e che abroga la direttiva 2004/17/CE</a:t>
            </a:r>
            <a:endParaRPr lang="it-IT" sz="1800" dirty="0"/>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Direttiva 2014/24/UE su appalti pubblici</a:t>
            </a:r>
            <a:endParaRPr lang="it-IT"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r>
              <a:rPr lang="it-IT" b="1" dirty="0" smtClean="0">
                <a:solidFill>
                  <a:srgbClr val="002060"/>
                </a:solidFill>
              </a:rPr>
              <a:t>Considerando 1</a:t>
            </a:r>
          </a:p>
          <a:p>
            <a:pPr indent="342900">
              <a:buNone/>
            </a:pPr>
            <a:r>
              <a:rPr lang="it-IT" dirty="0" smtClean="0"/>
              <a:t>L’aggiudicazione degli appalti pubblici da o per conto di autorità degli Stati membri deve rispettare i principi del trattato sul funzionamento dell’Unione europea (TFUE) e in particolare la libera circolazione delle merci, la libertà di stabilimento e la libera prestazione di servizi, nonché i principi che ne derivano, come la parità di trattamento, la non discriminazione, il mutuo riconoscimento, la proporzionalità e la trasparenza. </a:t>
            </a:r>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Direttiva 2014/24/UE su appalti pubblici</a:t>
            </a:r>
            <a:endParaRPr lang="it-IT"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a:bodyPr>
          <a:lstStyle/>
          <a:p>
            <a:r>
              <a:rPr lang="it-IT" b="1" dirty="0" smtClean="0">
                <a:solidFill>
                  <a:srgbClr val="002060"/>
                </a:solidFill>
              </a:rPr>
              <a:t>Considerando 2</a:t>
            </a:r>
          </a:p>
          <a:p>
            <a:pPr indent="342900">
              <a:buNone/>
            </a:pPr>
            <a:r>
              <a:rPr lang="it-IT" dirty="0" smtClean="0"/>
              <a:t>Gli appalti pubblici svolgono un ruolo fondamentale nella strategia Europa 2020 («strategia Europa 2020 per una crescita intelligente, sostenibile e inclusiva»), in quanto costituiscono uno degli strumenti basati sul mercato necessari alla realizzazione di una crescita intelligente, sostenibile e inclusiva,  garantendo contemporaneamente l’uso più efficiente possibile dei finanziamenti pubblici. </a:t>
            </a:r>
          </a:p>
          <a:p>
            <a:pPr indent="342900">
              <a:buNone/>
            </a:pPr>
            <a:endParaRPr lang="it-IT" dirty="0" smtClean="0"/>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Direttiva 2014/24/UE su appalti pubblici</a:t>
            </a:r>
            <a:endParaRPr lang="it-IT" dirty="0">
              <a:effectLst>
                <a:outerShdw blurRad="38100" dist="38100" dir="2700000" algn="tl">
                  <a:srgbClr val="000000">
                    <a:alpha val="43137"/>
                  </a:srgbClr>
                </a:outerShdw>
              </a:effectLst>
            </a:endParaRPr>
          </a:p>
        </p:txBody>
      </p:sp>
      <p:sp>
        <p:nvSpPr>
          <p:cNvPr id="3" name="Segnaposto contenuto 2"/>
          <p:cNvSpPr>
            <a:spLocks noGrp="1"/>
          </p:cNvSpPr>
          <p:nvPr>
            <p:ph idx="1"/>
          </p:nvPr>
        </p:nvSpPr>
        <p:spPr/>
        <p:txBody>
          <a:bodyPr>
            <a:normAutofit fontScale="92500" lnSpcReduction="10000"/>
          </a:bodyPr>
          <a:lstStyle/>
          <a:p>
            <a:r>
              <a:rPr lang="it-IT" sz="2600" b="1" dirty="0" smtClean="0">
                <a:solidFill>
                  <a:srgbClr val="002060"/>
                </a:solidFill>
              </a:rPr>
              <a:t>Considerando 4</a:t>
            </a:r>
          </a:p>
          <a:p>
            <a:pPr indent="342900">
              <a:buNone/>
            </a:pPr>
            <a:r>
              <a:rPr lang="it-IT" dirty="0" smtClean="0"/>
              <a:t>La crescente diversità delle forme di intervento pubblico ha reso necessario definire più chiaramente il concetto stesso di appalto. Questo chiarimento in quanto tale non dovrebbe tuttavia ampliare l’ambito di applicazione della presente direttiva rispetto a quello della direttiva 2004/18/CE. La normativa dell’Unione in materia di appalti pubblici non intende coprire tutte le forme di esborsi di fondi pubblici, ma solo quelle rivolte all’acquisizione di lavori, forniture o prestazioni di servizi a titolo oneroso per mezzo di un appalto pubblico.</a:t>
            </a:r>
          </a:p>
          <a:p>
            <a:pPr indent="342900">
              <a:buNone/>
            </a:pPr>
            <a:r>
              <a:rPr lang="it-IT" dirty="0" smtClean="0"/>
              <a:t>. </a:t>
            </a:r>
          </a:p>
          <a:p>
            <a:pPr indent="342900">
              <a:buNone/>
            </a:pPr>
            <a:endParaRPr lang="it-IT" dirty="0" smtClean="0"/>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tre nuove direttive comunitarie</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Le tre nuove direttive comunitarie si pongono obiettivi ambiziosi:</a:t>
            </a:r>
          </a:p>
          <a:p>
            <a:pPr lvl="1">
              <a:spcBef>
                <a:spcPts val="600"/>
              </a:spcBef>
              <a:buFont typeface="+mj-lt"/>
              <a:buAutoNum type="alphaLcPeriod"/>
            </a:pPr>
            <a:r>
              <a:rPr lang="it-IT" sz="1900" dirty="0" smtClean="0"/>
              <a:t>rendere più efficiente l'uso dei fondi pubblici, che vengono ordinariamente allocati attraverso contratti pubblici; per tale obiettivo occorrono procedure improntate a canoni di semplificazione, flessibilità, correttezza;</a:t>
            </a:r>
          </a:p>
          <a:p>
            <a:pPr lvl="1">
              <a:spcBef>
                <a:spcPts val="600"/>
              </a:spcBef>
              <a:buFont typeface="+mj-lt"/>
              <a:buAutoNum type="alphaLcPeriod"/>
            </a:pPr>
            <a:r>
              <a:rPr lang="it-IT" sz="1900" dirty="0" smtClean="0"/>
              <a:t>garantire la dimensione europea del mercato dei contratti pubblici assicurando la tutela della concorrenza, vietando pratiche discriminatorie, tutelando anche le PMI; fare un uso strategico degli appalti pubblici, come strumento di politica economica e sociale, promuovendo l'innovazione tecnologica, la crescita sostenibile, la tutela ambientale, obiettivi sociali, quali la tutela dei lavoratori impiegati nell'esecuzione dei contratti pubblici e l'impiego nel lavoro dei soggetti svantaggiati;</a:t>
            </a:r>
          </a:p>
          <a:p>
            <a:pPr lvl="1">
              <a:spcBef>
                <a:spcPts val="600"/>
              </a:spcBef>
              <a:buFont typeface="+mj-lt"/>
              <a:buAutoNum type="alphaLcPeriod"/>
            </a:pPr>
            <a:r>
              <a:rPr lang="it-IT" sz="1900" dirty="0" smtClean="0"/>
              <a:t>promuovere la lotta alla corruzione attraverso procedure semplici e trasparenti, rimuovendo le incertezze normative.</a:t>
            </a:r>
            <a:endParaRPr lang="it-IT" sz="1900" dirty="0"/>
          </a:p>
        </p:txBody>
      </p:sp>
    </p:spTree>
    <p:extLst>
      <p:ext uri="{BB962C8B-B14F-4D97-AF65-F5344CB8AC3E}">
        <p14:creationId xmlns:p14="http://schemas.microsoft.com/office/powerpoint/2010/main" val="84227565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tre nuove direttive comunitarie</a:t>
            </a:r>
            <a:endParaRPr lang="it-IT" dirty="0"/>
          </a:p>
        </p:txBody>
      </p:sp>
      <p:sp>
        <p:nvSpPr>
          <p:cNvPr id="3" name="Segnaposto contenuto 2"/>
          <p:cNvSpPr>
            <a:spLocks noGrp="1"/>
          </p:cNvSpPr>
          <p:nvPr>
            <p:ph idx="1"/>
          </p:nvPr>
        </p:nvSpPr>
        <p:spPr/>
        <p:txBody>
          <a:bodyPr>
            <a:noAutofit/>
          </a:bodyPr>
          <a:lstStyle/>
          <a:p>
            <a:pPr marL="0" indent="0">
              <a:buNone/>
            </a:pPr>
            <a:r>
              <a:rPr lang="it-IT" dirty="0" smtClean="0"/>
              <a:t>Tali obiettivi vengono declinati, oltre che attraverso gli strumenti e gli istituti già contenuti nelle direttive del 2004, attraverso alcune </a:t>
            </a:r>
            <a:r>
              <a:rPr lang="it-IT" b="1" dirty="0" smtClean="0">
                <a:solidFill>
                  <a:srgbClr val="002060"/>
                </a:solidFill>
                <a:effectLst>
                  <a:outerShdw blurRad="38100" dist="38100" dir="2700000" algn="tl">
                    <a:srgbClr val="000000">
                      <a:alpha val="43137"/>
                    </a:srgbClr>
                  </a:outerShdw>
                </a:effectLst>
              </a:rPr>
              <a:t>significative novità</a:t>
            </a:r>
            <a:r>
              <a:rPr lang="it-IT" dirty="0" smtClean="0"/>
              <a:t>:</a:t>
            </a:r>
          </a:p>
          <a:p>
            <a:pPr>
              <a:spcBef>
                <a:spcPts val="0"/>
              </a:spcBef>
              <a:spcAft>
                <a:spcPts val="0"/>
              </a:spcAft>
              <a:buFont typeface="Wingdings" pitchFamily="2" charset="2"/>
              <a:buChar char="§"/>
            </a:pPr>
            <a:r>
              <a:rPr lang="it-IT" sz="2200" dirty="0" smtClean="0"/>
              <a:t>una disciplina sistematica delle concessioni di beni e servizi;</a:t>
            </a:r>
          </a:p>
          <a:p>
            <a:pPr>
              <a:spcBef>
                <a:spcPts val="0"/>
              </a:spcBef>
              <a:spcAft>
                <a:spcPts val="0"/>
              </a:spcAft>
              <a:buFont typeface="Wingdings" pitchFamily="2" charset="2"/>
              <a:buChar char="§"/>
            </a:pPr>
            <a:r>
              <a:rPr lang="it-IT" sz="2200" b="1" dirty="0" smtClean="0">
                <a:solidFill>
                  <a:srgbClr val="074523"/>
                </a:solidFill>
              </a:rPr>
              <a:t>strumenti di aggiudicazione innovativi e flessibili</a:t>
            </a:r>
            <a:r>
              <a:rPr lang="it-IT" sz="2200" dirty="0" smtClean="0"/>
              <a:t>, quali il partenariato per l'innovazione e un più ampio impiego del dialogo competitivo;</a:t>
            </a:r>
          </a:p>
          <a:p>
            <a:pPr>
              <a:spcBef>
                <a:spcPts val="0"/>
              </a:spcBef>
              <a:spcAft>
                <a:spcPts val="0"/>
              </a:spcAft>
              <a:buFont typeface="Wingdings" pitchFamily="2" charset="2"/>
              <a:buChar char="§"/>
            </a:pPr>
            <a:r>
              <a:rPr lang="it-IT" sz="2200" b="1" dirty="0" smtClean="0">
                <a:solidFill>
                  <a:srgbClr val="074523"/>
                </a:solidFill>
              </a:rPr>
              <a:t>strumenti elettronici di negoziazione e aggiudicazione</a:t>
            </a:r>
            <a:r>
              <a:rPr lang="it-IT" sz="2200" dirty="0" smtClean="0"/>
              <a:t>;</a:t>
            </a:r>
          </a:p>
          <a:p>
            <a:pPr>
              <a:spcBef>
                <a:spcPts val="0"/>
              </a:spcBef>
              <a:spcAft>
                <a:spcPts val="0"/>
              </a:spcAft>
              <a:buFont typeface="Wingdings" pitchFamily="2" charset="2"/>
              <a:buChar char="§"/>
            </a:pPr>
            <a:r>
              <a:rPr lang="it-IT" sz="2200" dirty="0" smtClean="0"/>
              <a:t>utilizzo generalizzato di forme di comunicazione elettronica;</a:t>
            </a:r>
          </a:p>
          <a:p>
            <a:pPr>
              <a:spcBef>
                <a:spcPts val="0"/>
              </a:spcBef>
              <a:spcAft>
                <a:spcPts val="0"/>
              </a:spcAft>
              <a:buFont typeface="Wingdings" pitchFamily="2" charset="2"/>
              <a:buChar char="§"/>
            </a:pPr>
            <a:r>
              <a:rPr lang="it-IT" sz="2200" dirty="0" smtClean="0"/>
              <a:t>centralizzazione della committenza;</a:t>
            </a:r>
          </a:p>
          <a:p>
            <a:pPr>
              <a:spcBef>
                <a:spcPts val="0"/>
              </a:spcBef>
              <a:spcAft>
                <a:spcPts val="0"/>
              </a:spcAft>
              <a:buFont typeface="Wingdings" pitchFamily="2" charset="2"/>
              <a:buChar char="§"/>
            </a:pPr>
            <a:r>
              <a:rPr lang="it-IT" sz="2200" dirty="0" smtClean="0"/>
              <a:t>…</a:t>
            </a:r>
          </a:p>
        </p:txBody>
      </p:sp>
    </p:spTree>
    <p:extLst>
      <p:ext uri="{BB962C8B-B14F-4D97-AF65-F5344CB8AC3E}">
        <p14:creationId xmlns:p14="http://schemas.microsoft.com/office/powerpoint/2010/main" val="161385115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tre nuove direttive comunitarie</a:t>
            </a:r>
            <a:endParaRPr lang="it-IT" dirty="0"/>
          </a:p>
        </p:txBody>
      </p:sp>
      <p:sp>
        <p:nvSpPr>
          <p:cNvPr id="3" name="Segnaposto contenuto 2"/>
          <p:cNvSpPr>
            <a:spLocks noGrp="1"/>
          </p:cNvSpPr>
          <p:nvPr>
            <p:ph idx="1"/>
          </p:nvPr>
        </p:nvSpPr>
        <p:spPr/>
        <p:txBody>
          <a:bodyPr>
            <a:noAutofit/>
          </a:bodyPr>
          <a:lstStyle/>
          <a:p>
            <a:pPr>
              <a:buNone/>
            </a:pPr>
            <a:r>
              <a:rPr lang="it-IT" dirty="0" err="1" smtClean="0"/>
              <a:t>…</a:t>
            </a:r>
            <a:r>
              <a:rPr lang="it-IT" b="1" dirty="0" err="1" smtClean="0">
                <a:solidFill>
                  <a:srgbClr val="002060"/>
                </a:solidFill>
                <a:effectLst>
                  <a:outerShdw blurRad="38100" dist="38100" dir="2700000" algn="tl">
                    <a:srgbClr val="000000">
                      <a:alpha val="43137"/>
                    </a:srgbClr>
                  </a:outerShdw>
                </a:effectLst>
              </a:rPr>
              <a:t>significative</a:t>
            </a:r>
            <a:r>
              <a:rPr lang="it-IT" b="1" dirty="0" smtClean="0">
                <a:solidFill>
                  <a:srgbClr val="002060"/>
                </a:solidFill>
                <a:effectLst>
                  <a:outerShdw blurRad="38100" dist="38100" dir="2700000" algn="tl">
                    <a:srgbClr val="000000">
                      <a:alpha val="43137"/>
                    </a:srgbClr>
                  </a:outerShdw>
                </a:effectLst>
              </a:rPr>
              <a:t> novità</a:t>
            </a:r>
            <a:r>
              <a:rPr lang="it-IT" dirty="0" smtClean="0"/>
              <a:t>:</a:t>
            </a:r>
          </a:p>
          <a:p>
            <a:pPr>
              <a:spcBef>
                <a:spcPts val="0"/>
              </a:spcBef>
              <a:spcAft>
                <a:spcPts val="0"/>
              </a:spcAft>
              <a:buFont typeface="Wingdings" pitchFamily="2" charset="2"/>
              <a:buChar char="§"/>
            </a:pPr>
            <a:r>
              <a:rPr lang="it-IT" sz="2200" b="1" dirty="0" smtClean="0">
                <a:solidFill>
                  <a:srgbClr val="074523"/>
                </a:solidFill>
              </a:rPr>
              <a:t>preferenza per il criterio dell'offerta economicamente più vantaggiosa</a:t>
            </a:r>
            <a:r>
              <a:rPr lang="it-IT" sz="2200" dirty="0" smtClean="0"/>
              <a:t>;</a:t>
            </a:r>
          </a:p>
          <a:p>
            <a:pPr>
              <a:spcBef>
                <a:spcPts val="0"/>
              </a:spcBef>
              <a:spcAft>
                <a:spcPts val="0"/>
              </a:spcAft>
              <a:buFont typeface="Wingdings" pitchFamily="2" charset="2"/>
              <a:buChar char="§"/>
            </a:pPr>
            <a:r>
              <a:rPr lang="it-IT" sz="2200" dirty="0" smtClean="0"/>
              <a:t>suddivisione in lotti;</a:t>
            </a:r>
          </a:p>
          <a:p>
            <a:pPr>
              <a:spcBef>
                <a:spcPts val="0"/>
              </a:spcBef>
              <a:spcAft>
                <a:spcPts val="0"/>
              </a:spcAft>
              <a:buFont typeface="Wingdings" pitchFamily="2" charset="2"/>
              <a:buChar char="§"/>
            </a:pPr>
            <a:r>
              <a:rPr lang="it-IT" sz="2200" dirty="0" smtClean="0"/>
              <a:t>appalti relativi ai servizi sociali;</a:t>
            </a:r>
          </a:p>
          <a:p>
            <a:pPr>
              <a:spcBef>
                <a:spcPts val="0"/>
              </a:spcBef>
              <a:spcAft>
                <a:spcPts val="0"/>
              </a:spcAft>
              <a:buFont typeface="Wingdings" pitchFamily="2" charset="2"/>
              <a:buChar char="§"/>
            </a:pPr>
            <a:r>
              <a:rPr lang="it-IT" sz="2200" dirty="0" smtClean="0"/>
              <a:t>criteri di sostenibilità ambientale nell'affidamento dei contratti;</a:t>
            </a:r>
          </a:p>
          <a:p>
            <a:pPr>
              <a:spcBef>
                <a:spcPts val="0"/>
              </a:spcBef>
              <a:spcAft>
                <a:spcPts val="0"/>
              </a:spcAft>
              <a:buFont typeface="Wingdings" pitchFamily="2" charset="2"/>
              <a:buChar char="§"/>
            </a:pPr>
            <a:r>
              <a:rPr lang="it-IT" sz="2200" b="1" dirty="0" smtClean="0">
                <a:solidFill>
                  <a:srgbClr val="074523"/>
                </a:solidFill>
              </a:rPr>
              <a:t>rafforzata tutela dei subappaltatori</a:t>
            </a:r>
            <a:r>
              <a:rPr lang="it-IT" sz="2200" dirty="0" smtClean="0"/>
              <a:t>;</a:t>
            </a:r>
          </a:p>
          <a:p>
            <a:pPr>
              <a:spcBef>
                <a:spcPts val="0"/>
              </a:spcBef>
              <a:spcAft>
                <a:spcPts val="0"/>
              </a:spcAft>
              <a:buFont typeface="Wingdings" pitchFamily="2" charset="2"/>
              <a:buChar char="§"/>
            </a:pPr>
            <a:r>
              <a:rPr lang="it-IT" sz="2200" b="1" dirty="0" smtClean="0">
                <a:solidFill>
                  <a:srgbClr val="074523"/>
                </a:solidFill>
              </a:rPr>
              <a:t>introduzione del documento unico europeo di gara</a:t>
            </a:r>
            <a:r>
              <a:rPr lang="it-IT" sz="2200" dirty="0" smtClean="0"/>
              <a:t>;</a:t>
            </a:r>
          </a:p>
          <a:p>
            <a:pPr>
              <a:spcBef>
                <a:spcPts val="0"/>
              </a:spcBef>
              <a:spcAft>
                <a:spcPts val="0"/>
              </a:spcAft>
              <a:buFont typeface="Wingdings" pitchFamily="2" charset="2"/>
              <a:buChar char="§"/>
            </a:pPr>
            <a:r>
              <a:rPr lang="it-IT" sz="2200" dirty="0" smtClean="0"/>
              <a:t>risoluzione dell'appalto, anche a distanza notevole di tempo, per stigmatizzare gravi violazioni commesse in sede di aggiudicazione.</a:t>
            </a:r>
          </a:p>
          <a:p>
            <a:pPr lvl="1">
              <a:spcBef>
                <a:spcPts val="600"/>
              </a:spcBef>
              <a:buFont typeface="Wingdings" pitchFamily="2" charset="2"/>
              <a:buChar char="§"/>
            </a:pPr>
            <a:endParaRPr lang="it-IT" sz="1800" dirty="0" smtClean="0"/>
          </a:p>
        </p:txBody>
      </p:sp>
    </p:spTree>
    <p:extLst>
      <p:ext uri="{BB962C8B-B14F-4D97-AF65-F5344CB8AC3E}">
        <p14:creationId xmlns:p14="http://schemas.microsoft.com/office/powerpoint/2010/main" val="30201851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Cosa succede in caso di contrasto tra diritto nazionale e diritto comunitario?</a:t>
            </a:r>
          </a:p>
        </p:txBody>
      </p:sp>
      <p:sp>
        <p:nvSpPr>
          <p:cNvPr id="3" name="Segnaposto contenuto 2"/>
          <p:cNvSpPr>
            <a:spLocks noGrp="1"/>
          </p:cNvSpPr>
          <p:nvPr>
            <p:ph idx="1"/>
          </p:nvPr>
        </p:nvSpPr>
        <p:spPr/>
        <p:txBody>
          <a:bodyPr>
            <a:normAutofit/>
          </a:bodyPr>
          <a:lstStyle/>
          <a:p>
            <a:r>
              <a:rPr lang="it-IT" dirty="0" smtClean="0"/>
              <a:t>La Corte di Giustizia delle Comunità europee con la Sentenza 22 giugno 1989, causa C-103/88 ha statuito che: </a:t>
            </a:r>
          </a:p>
          <a:p>
            <a:pPr lvl="1" indent="0">
              <a:buNone/>
            </a:pPr>
            <a:r>
              <a:rPr lang="it-IT" sz="2400" b="1" i="1" dirty="0" err="1" smtClean="0">
                <a:solidFill>
                  <a:srgbClr val="0070C0"/>
                </a:solidFill>
              </a:rPr>
              <a:t>…in</a:t>
            </a:r>
            <a:r>
              <a:rPr lang="it-IT" sz="2400" b="1" i="1" dirty="0" smtClean="0">
                <a:solidFill>
                  <a:srgbClr val="0070C0"/>
                </a:solidFill>
              </a:rPr>
              <a:t> tutti i casi in cui alcune disposizioni di una direttiva appaiano, dal punto di vista sostanziale, incondizionate e sufficientemente precise, i singoli possono farle valere dinanzi ai giudici nazionali nei confronti dello Stato, sia che questo non abbia recepito tempestivamente la direttiva nel diritto nazionale, sia che l'abbia recepita in modo </a:t>
            </a:r>
            <a:r>
              <a:rPr lang="it-IT" sz="2400" b="1" i="1" dirty="0" err="1" smtClean="0">
                <a:solidFill>
                  <a:srgbClr val="0070C0"/>
                </a:solidFill>
              </a:rPr>
              <a:t>inadeguato…</a:t>
            </a:r>
            <a:endParaRPr lang="it-IT" sz="2400" b="1" i="1" dirty="0" smtClean="0">
              <a:solidFill>
                <a:srgbClr val="0070C0"/>
              </a:solidFill>
            </a:endParaRPr>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Cosa succede in caso di contrasto tra diritto nazionale e diritto comunitario?</a:t>
            </a:r>
          </a:p>
        </p:txBody>
      </p:sp>
      <p:sp>
        <p:nvSpPr>
          <p:cNvPr id="3" name="Segnaposto contenuto 2"/>
          <p:cNvSpPr>
            <a:spLocks noGrp="1"/>
          </p:cNvSpPr>
          <p:nvPr>
            <p:ph idx="1"/>
          </p:nvPr>
        </p:nvSpPr>
        <p:spPr/>
        <p:txBody>
          <a:bodyPr>
            <a:normAutofit fontScale="92500"/>
          </a:bodyPr>
          <a:lstStyle/>
          <a:p>
            <a:pPr>
              <a:buNone/>
            </a:pPr>
            <a:r>
              <a:rPr lang="it-IT" dirty="0" smtClean="0"/>
              <a:t>Si tratta delle norme c.d. </a:t>
            </a:r>
            <a:r>
              <a:rPr lang="it-IT" b="1" dirty="0" smtClean="0">
                <a:solidFill>
                  <a:schemeClr val="accent5">
                    <a:lumMod val="75000"/>
                  </a:schemeClr>
                </a:solidFill>
                <a:effectLst>
                  <a:outerShdw blurRad="38100" dist="38100" dir="2700000" algn="tl">
                    <a:srgbClr val="000000">
                      <a:alpha val="43137"/>
                    </a:srgbClr>
                  </a:outerShdw>
                </a:effectLst>
              </a:rPr>
              <a:t>self </a:t>
            </a:r>
            <a:r>
              <a:rPr lang="it-IT" b="1" dirty="0" err="1" smtClean="0">
                <a:solidFill>
                  <a:schemeClr val="accent5">
                    <a:lumMod val="75000"/>
                  </a:schemeClr>
                </a:solidFill>
                <a:effectLst>
                  <a:outerShdw blurRad="38100" dist="38100" dir="2700000" algn="tl">
                    <a:srgbClr val="000000">
                      <a:alpha val="43137"/>
                    </a:srgbClr>
                  </a:outerShdw>
                </a:effectLst>
              </a:rPr>
              <a:t>executing</a:t>
            </a:r>
            <a:r>
              <a:rPr lang="it-IT" dirty="0" smtClean="0"/>
              <a:t>, cioè quelle che contengono precetti:</a:t>
            </a:r>
          </a:p>
          <a:p>
            <a:r>
              <a:rPr lang="it-IT" dirty="0" smtClean="0"/>
              <a:t> sufficientemente chiari</a:t>
            </a:r>
          </a:p>
          <a:p>
            <a:r>
              <a:rPr lang="it-IT" dirty="0" smtClean="0"/>
              <a:t>precisi</a:t>
            </a:r>
          </a:p>
          <a:p>
            <a:r>
              <a:rPr lang="it-IT" dirty="0" smtClean="0"/>
              <a:t>incondizionati. </a:t>
            </a:r>
          </a:p>
          <a:p>
            <a:pPr indent="0">
              <a:buNone/>
            </a:pPr>
            <a:r>
              <a:rPr lang="it-IT" dirty="0" smtClean="0"/>
              <a:t>Il motivo per cui i singoli possono far valere le disposizioni di una direttiva dinanzi ai giudici nazionali ove sussistano i richiamati presupposti, è che gli obblighi derivanti da tali disposizioni valgono per tutte le autorità degli Stati membri.</a:t>
            </a:r>
          </a:p>
        </p:txBody>
      </p:sp>
    </p:spTree>
    <p:extLst>
      <p:ext uri="{BB962C8B-B14F-4D97-AF65-F5344CB8AC3E}">
        <p14:creationId xmlns:p14="http://schemas.microsoft.com/office/powerpoint/2010/main" val="4192810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Principi costituzionali</a:t>
            </a:r>
            <a:endParaRPr lang="it-IT" dirty="0"/>
          </a:p>
        </p:txBody>
      </p:sp>
      <p:sp>
        <p:nvSpPr>
          <p:cNvPr id="3" name="Segnaposto contenuto 2"/>
          <p:cNvSpPr>
            <a:spLocks noGrp="1"/>
          </p:cNvSpPr>
          <p:nvPr>
            <p:ph idx="1"/>
          </p:nvPr>
        </p:nvSpPr>
        <p:spPr/>
        <p:txBody>
          <a:bodyPr>
            <a:normAutofit/>
          </a:bodyPr>
          <a:lstStyle/>
          <a:p>
            <a:pPr marL="0" indent="0">
              <a:buNone/>
            </a:pPr>
            <a:r>
              <a:rPr lang="it-IT" dirty="0"/>
              <a:t>Punto nevralgico del programma di promozione dell’etica pubblica è </a:t>
            </a:r>
            <a:r>
              <a:rPr lang="it-IT" dirty="0" smtClean="0"/>
              <a:t>rappresentato dall’articolo 54 della Costituzione. </a:t>
            </a:r>
          </a:p>
          <a:p>
            <a:pPr marL="0" indent="0" algn="ctr">
              <a:buNone/>
            </a:pPr>
            <a:r>
              <a:rPr lang="it-IT" b="1" dirty="0" smtClean="0">
                <a:solidFill>
                  <a:srgbClr val="055B0D"/>
                </a:solidFill>
                <a:effectLst>
                  <a:outerShdw blurRad="38100" dist="38100" dir="2700000" algn="tl">
                    <a:srgbClr val="000000">
                      <a:alpha val="43137"/>
                    </a:srgbClr>
                  </a:outerShdw>
                </a:effectLst>
              </a:rPr>
              <a:t>Articolo 54</a:t>
            </a:r>
          </a:p>
          <a:p>
            <a:pPr marL="0" indent="0">
              <a:buNone/>
            </a:pPr>
            <a:r>
              <a:rPr lang="it-IT" dirty="0" smtClean="0">
                <a:solidFill>
                  <a:srgbClr val="055B0D"/>
                </a:solidFill>
              </a:rPr>
              <a:t>Tutti i cittadini hanno il dovere di essere fedeli alla Repubblica e di osservarne la Costituzione e le leggi.</a:t>
            </a:r>
          </a:p>
          <a:p>
            <a:pPr marL="0" indent="0">
              <a:buNone/>
            </a:pPr>
            <a:r>
              <a:rPr lang="it-IT" dirty="0" smtClean="0">
                <a:solidFill>
                  <a:srgbClr val="055B0D"/>
                </a:solidFill>
              </a:rPr>
              <a:t>I cittadini cui sono affidate funzioni pubbliche hanno il dovere di adempierle con </a:t>
            </a:r>
            <a:r>
              <a:rPr lang="it-IT" b="1" dirty="0" smtClean="0">
                <a:solidFill>
                  <a:srgbClr val="055B0D"/>
                </a:solidFill>
                <a:effectLst>
                  <a:outerShdw blurRad="38100" dist="38100" dir="2700000" algn="tl">
                    <a:srgbClr val="000000">
                      <a:alpha val="43137"/>
                    </a:srgbClr>
                  </a:outerShdw>
                </a:effectLst>
              </a:rPr>
              <a:t>disciplina ed onore</a:t>
            </a:r>
            <a:r>
              <a:rPr lang="it-IT" dirty="0" smtClean="0">
                <a:solidFill>
                  <a:srgbClr val="055B0D"/>
                </a:solidFill>
              </a:rPr>
              <a:t>, prestando giuramento nei casi stabiliti dalla legge.</a:t>
            </a:r>
          </a:p>
          <a:p>
            <a:pPr marL="0" indent="0">
              <a:buNone/>
            </a:pPr>
            <a:endParaRPr lang="it-IT" dirty="0"/>
          </a:p>
        </p:txBody>
      </p:sp>
    </p:spTree>
    <p:extLst>
      <p:ext uri="{BB962C8B-B14F-4D97-AF65-F5344CB8AC3E}">
        <p14:creationId xmlns:p14="http://schemas.microsoft.com/office/powerpoint/2010/main" val="37346879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legge delega n. 11/2016</a:t>
            </a:r>
            <a:endParaRPr lang="it-IT" dirty="0"/>
          </a:p>
        </p:txBody>
      </p:sp>
      <p:sp>
        <p:nvSpPr>
          <p:cNvPr id="3" name="Segnaposto contenuto 2"/>
          <p:cNvSpPr>
            <a:spLocks noGrp="1"/>
          </p:cNvSpPr>
          <p:nvPr>
            <p:ph idx="1"/>
          </p:nvPr>
        </p:nvSpPr>
        <p:spPr/>
        <p:txBody>
          <a:bodyPr>
            <a:noAutofit/>
          </a:bodyPr>
          <a:lstStyle/>
          <a:p>
            <a:pPr marL="0" indent="0">
              <a:buNone/>
            </a:pPr>
            <a:r>
              <a:rPr lang="it-IT" sz="2100" dirty="0" smtClean="0"/>
              <a:t>La legge delega 28 gennaio 2016, n. 11 persegue, sul piano dello strumento, la codificazione delle disposizioni di recepimento delle direttive e di quelle di riordino complessivo della materia e, sul piano degli obiettivi, quello della semplificazione e accelerazione delle procedure, salvaguardando al contempo valori fondamentali quali la trasparenza, la prevenzione della corruzione e dell’infiltrazione della criminalità organizzata, la tutela ambientale e sociale.</a:t>
            </a:r>
          </a:p>
          <a:p>
            <a:pPr marL="0" indent="0">
              <a:buNone/>
            </a:pPr>
            <a:r>
              <a:rPr lang="it-IT" sz="2100" dirty="0" smtClean="0"/>
              <a:t>Si tratta di una delega "lunga" e puntuale, articolata in 59 distinte lettere, alcune sub-articolate in numeri, per un totale di </a:t>
            </a:r>
            <a:r>
              <a:rPr lang="it-IT" sz="2100" b="1" dirty="0" smtClean="0">
                <a:solidFill>
                  <a:srgbClr val="002060"/>
                </a:solidFill>
                <a:effectLst>
                  <a:outerShdw blurRad="38100" dist="38100" dir="2700000" algn="tl">
                    <a:srgbClr val="000000">
                      <a:alpha val="43137"/>
                    </a:srgbClr>
                  </a:outerShdw>
                </a:effectLst>
              </a:rPr>
              <a:t>71 principi di delega</a:t>
            </a:r>
            <a:r>
              <a:rPr lang="it-IT" sz="2100" dirty="0" smtClean="0"/>
              <a:t>. Ben diversa dalla sintetica delega che fu alla base del codice n. 163/2006, articolata in quattro principi (art. 25,1. n. 62/2005).</a:t>
            </a:r>
          </a:p>
          <a:p>
            <a:pPr lvl="1">
              <a:spcBef>
                <a:spcPts val="600"/>
              </a:spcBef>
              <a:buFont typeface="Wingdings" pitchFamily="2" charset="2"/>
              <a:buChar char="§"/>
            </a:pPr>
            <a:endParaRPr lang="it-IT" sz="1800" dirty="0" smtClean="0"/>
          </a:p>
        </p:txBody>
      </p:sp>
    </p:spTree>
    <p:extLst>
      <p:ext uri="{BB962C8B-B14F-4D97-AF65-F5344CB8AC3E}">
        <p14:creationId xmlns:p14="http://schemas.microsoft.com/office/powerpoint/2010/main" val="24753535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legge delega n. 11/2016</a:t>
            </a:r>
            <a:endParaRPr lang="it-IT" dirty="0"/>
          </a:p>
        </p:txBody>
      </p:sp>
      <p:sp>
        <p:nvSpPr>
          <p:cNvPr id="3" name="Segnaposto contenuto 2"/>
          <p:cNvSpPr>
            <a:spLocks noGrp="1"/>
          </p:cNvSpPr>
          <p:nvPr>
            <p:ph idx="1"/>
          </p:nvPr>
        </p:nvSpPr>
        <p:spPr/>
        <p:txBody>
          <a:bodyPr>
            <a:noAutofit/>
          </a:bodyPr>
          <a:lstStyle/>
          <a:p>
            <a:r>
              <a:rPr lang="it-IT" sz="2000" dirty="0" smtClean="0"/>
              <a:t>Sul piano formale, la legge delega richiede l'adozione di </a:t>
            </a:r>
            <a:r>
              <a:rPr lang="it-IT" sz="2000" i="1" dirty="0" smtClean="0"/>
              <a:t>"un unico testo normativa", </a:t>
            </a:r>
            <a:r>
              <a:rPr lang="it-IT" sz="2000" dirty="0" smtClean="0"/>
              <a:t>da denominarsi </a:t>
            </a:r>
            <a:r>
              <a:rPr lang="it-IT" sz="2000" i="1" dirty="0" smtClean="0"/>
              <a:t>"codice" </a:t>
            </a:r>
            <a:r>
              <a:rPr lang="it-IT" sz="2000" dirty="0" smtClean="0"/>
              <a:t>(art. 1, comma 1) e impone che si tratti di un codice snello, dovendosi assicurare una </a:t>
            </a:r>
            <a:r>
              <a:rPr lang="it-IT" sz="2000" i="1" dirty="0" smtClean="0"/>
              <a:t>"ricognizione e riordino del quadro normativo" e </a:t>
            </a:r>
            <a:r>
              <a:rPr lang="it-IT" sz="2000" baseline="30000" dirty="0" smtClean="0"/>
              <a:t>"</a:t>
            </a:r>
            <a:r>
              <a:rPr lang="it-IT" sz="2000" i="1" dirty="0" smtClean="0"/>
              <a:t>una drastica riduzione e razionalizzazione del complesso delle disposizioni", </a:t>
            </a:r>
            <a:r>
              <a:rPr lang="it-IT" sz="2000" dirty="0" smtClean="0"/>
              <a:t>per un </a:t>
            </a:r>
            <a:r>
              <a:rPr lang="it-IT" sz="2000" i="1" dirty="0" smtClean="0"/>
              <a:t>"più elevato livello di certezza del diritto e di semplificazione dei procedimenti" </a:t>
            </a:r>
            <a:r>
              <a:rPr lang="it-IT" sz="2000" dirty="0" smtClean="0"/>
              <a:t>(art. </a:t>
            </a:r>
            <a:r>
              <a:rPr lang="it-IT" sz="2000" i="1" dirty="0" smtClean="0"/>
              <a:t>1, comma </a:t>
            </a:r>
            <a:r>
              <a:rPr lang="it-IT" sz="2000" dirty="0" smtClean="0"/>
              <a:t>1, </a:t>
            </a:r>
            <a:r>
              <a:rPr lang="it-IT" sz="2000" i="1" dirty="0" smtClean="0"/>
              <a:t>lett. </a:t>
            </a:r>
            <a:r>
              <a:rPr lang="it-IT" sz="2000" dirty="0" smtClean="0"/>
              <a:t>d), legge delega).</a:t>
            </a:r>
          </a:p>
          <a:p>
            <a:r>
              <a:rPr lang="it-IT" sz="2000" dirty="0" smtClean="0"/>
              <a:t>Sul piano sostanziale, la legge delega demanda al Governo di recepire le direttive nel rispetto del divieto del </a:t>
            </a:r>
            <a:r>
              <a:rPr lang="it-IT" sz="2000" b="1" i="1" dirty="0" smtClean="0">
                <a:solidFill>
                  <a:srgbClr val="002060"/>
                </a:solidFill>
                <a:effectLst>
                  <a:outerShdw blurRad="38100" dist="38100" dir="2700000" algn="tl">
                    <a:srgbClr val="000000">
                      <a:alpha val="43137"/>
                    </a:srgbClr>
                  </a:outerShdw>
                </a:effectLst>
              </a:rPr>
              <a:t>gold plating </a:t>
            </a:r>
            <a:r>
              <a:rPr lang="it-IT" sz="2000" dirty="0" smtClean="0"/>
              <a:t>(vale a dire il </a:t>
            </a:r>
            <a:r>
              <a:rPr lang="it-IT" sz="2000" i="1" dirty="0" smtClean="0"/>
              <a:t>"divieto di introduzione o di mantenimento di livelli di regolazione superiori a quelli minimi richiesti dalle direttive" (art. </a:t>
            </a:r>
            <a:r>
              <a:rPr lang="it-IT" sz="2000" dirty="0" smtClean="0"/>
              <a:t>1, </a:t>
            </a:r>
            <a:r>
              <a:rPr lang="it-IT" sz="2000" i="1" dirty="0" smtClean="0"/>
              <a:t>comma </a:t>
            </a:r>
            <a:r>
              <a:rPr lang="it-IT" sz="2000" dirty="0" smtClean="0"/>
              <a:t>1, lett. </a:t>
            </a:r>
            <a:r>
              <a:rPr lang="it-IT" sz="2000" i="1" dirty="0" smtClean="0"/>
              <a:t>a), </a:t>
            </a:r>
            <a:r>
              <a:rPr lang="it-IT" sz="2000" dirty="0" smtClean="0"/>
              <a:t>legge delega), </a:t>
            </a:r>
            <a:r>
              <a:rPr lang="it-IT" sz="2000" i="1" dirty="0" smtClean="0"/>
              <a:t>e di </a:t>
            </a:r>
            <a:r>
              <a:rPr lang="it-IT" sz="2000" dirty="0" smtClean="0"/>
              <a:t>recepire gli strumenti di regolamentazione flessibile introdotti dalle direttive (art. 1, comma 1, lett. f) legge delega).</a:t>
            </a:r>
          </a:p>
          <a:p>
            <a:pPr lvl="1">
              <a:spcBef>
                <a:spcPts val="600"/>
              </a:spcBef>
              <a:buFont typeface="Wingdings" pitchFamily="2" charset="2"/>
              <a:buChar char="§"/>
            </a:pPr>
            <a:endParaRPr lang="it-IT" sz="1800" dirty="0" smtClean="0"/>
          </a:p>
        </p:txBody>
      </p:sp>
    </p:spTree>
    <p:extLst>
      <p:ext uri="{BB962C8B-B14F-4D97-AF65-F5344CB8AC3E}">
        <p14:creationId xmlns:p14="http://schemas.microsoft.com/office/powerpoint/2010/main" val="213615769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873276" y="962297"/>
            <a:ext cx="10399969" cy="600075"/>
          </a:xfrm>
          <a:prstGeom prst="rect">
            <a:avLst/>
          </a:prstGeom>
          <a:effectLst>
            <a:innerShdw blurRad="63500" dist="50800" dir="13500000">
              <a:prstClr val="black">
                <a:alpha val="50000"/>
              </a:prstClr>
            </a:innerShdw>
          </a:effectLst>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t">
            <a:normAutofit fontScale="92500" lnSpcReduction="10000"/>
          </a:bodyPr>
          <a:lstStyle>
            <a:defPPr>
              <a:defRPr lang="en-US"/>
            </a:defPPr>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it-IT" sz="3900" dirty="0" smtClean="0">
                <a:solidFill>
                  <a:schemeClr val="accent5">
                    <a:lumMod val="75000"/>
                  </a:schemeClr>
                </a:solidFill>
              </a:rPr>
              <a:t>Divieto di goldplating</a:t>
            </a:r>
            <a:endParaRPr lang="it-IT" dirty="0">
              <a:solidFill>
                <a:schemeClr val="accent5">
                  <a:lumMod val="75000"/>
                </a:schemeClr>
              </a:solidFill>
            </a:endParaRPr>
          </a:p>
        </p:txBody>
      </p:sp>
      <p:sp>
        <p:nvSpPr>
          <p:cNvPr id="7" name="Segnaposto contenuto 2"/>
          <p:cNvSpPr txBox="1">
            <a:spLocks/>
          </p:cNvSpPr>
          <p:nvPr/>
        </p:nvSpPr>
        <p:spPr>
          <a:xfrm>
            <a:off x="888275" y="2160589"/>
            <a:ext cx="10371908" cy="3717697"/>
          </a:xfrm>
          <a:prstGeom prst="rect">
            <a:avLst/>
          </a:prstGeom>
          <a:solidFill>
            <a:schemeClr val="accent6">
              <a:lumMod val="40000"/>
              <a:lumOff val="60000"/>
            </a:schemeClr>
          </a:solidFill>
          <a:ln/>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spcBef>
                <a:spcPts val="0"/>
              </a:spcBef>
              <a:spcAft>
                <a:spcPts val="600"/>
              </a:spcAft>
              <a:buNone/>
            </a:pPr>
            <a:r>
              <a:rPr lang="it-IT" sz="2200" dirty="0" smtClean="0"/>
              <a:t>Articolo 32, comma 1, lett. c) della legge 24 dicembre 2012, n. 234 s.m.i. “Norme generali sulla partecipazione dell’Italia alla formazione e attuazione della normativa e delle politiche dell’Unione Europea”</a:t>
            </a:r>
          </a:p>
          <a:p>
            <a:pPr marL="0" indent="0">
              <a:spcBef>
                <a:spcPts val="0"/>
              </a:spcBef>
              <a:spcAft>
                <a:spcPts val="600"/>
              </a:spcAft>
              <a:buNone/>
            </a:pPr>
            <a:r>
              <a:rPr lang="it-IT" sz="2200" dirty="0" smtClean="0"/>
              <a:t>«</a:t>
            </a:r>
            <a:r>
              <a:rPr lang="it-IT" sz="2200" dirty="0" err="1" smtClean="0"/>
              <a:t>…</a:t>
            </a:r>
            <a:r>
              <a:rPr lang="it-IT" sz="2200" dirty="0" err="1" smtClean="0">
                <a:solidFill>
                  <a:srgbClr val="0070C0"/>
                </a:solidFill>
              </a:rPr>
              <a:t>c</a:t>
            </a:r>
            <a:r>
              <a:rPr lang="it-IT" sz="2200" dirty="0" smtClean="0">
                <a:solidFill>
                  <a:srgbClr val="0070C0"/>
                </a:solidFill>
              </a:rPr>
              <a:t>)  </a:t>
            </a:r>
            <a:r>
              <a:rPr lang="it-IT" sz="2200" i="1" dirty="0" smtClean="0">
                <a:solidFill>
                  <a:srgbClr val="0070C0"/>
                </a:solidFill>
              </a:rPr>
              <a:t>gli atti di recepimento di direttive dell'Unione europea non possono prevedere l'introduzione o il mantenimento di livelli di regolazione superiori a quelli minimi richiesti dalle direttive stesse, ai sensi dell'articolo 14, commi 24-bis, 24-ter e 24-quater, della legge 28 novembre 2005, n. 246</a:t>
            </a:r>
            <a:r>
              <a:rPr lang="it-IT" sz="2200" dirty="0" smtClean="0">
                <a:solidFill>
                  <a:srgbClr val="0070C0"/>
                </a:solidFill>
              </a:rPr>
              <a:t>;</a:t>
            </a:r>
            <a:r>
              <a:rPr lang="it-IT" sz="2200" dirty="0" smtClean="0"/>
              <a:t>…»</a:t>
            </a:r>
          </a:p>
          <a:p>
            <a:pPr marL="0" indent="0">
              <a:spcBef>
                <a:spcPts val="0"/>
              </a:spcBef>
              <a:spcAft>
                <a:spcPts val="600"/>
              </a:spcAft>
              <a:buNone/>
            </a:pPr>
            <a:r>
              <a:rPr lang="it-IT" sz="2200" dirty="0" smtClean="0"/>
              <a:t>Da tale principio, dal quale pare che non si potesse prescindere in fase di recepimento delle Direttive, deriverebbe sostanzialmente il </a:t>
            </a:r>
            <a:r>
              <a:rPr lang="it-IT" sz="2200" dirty="0" smtClean="0">
                <a:solidFill>
                  <a:srgbClr val="C00000"/>
                </a:solidFill>
                <a:effectLst>
                  <a:outerShdw blurRad="38100" dist="38100" dir="2700000" algn="tl">
                    <a:srgbClr val="000000">
                      <a:alpha val="43137"/>
                    </a:srgbClr>
                  </a:outerShdw>
                </a:effectLst>
              </a:rPr>
              <a:t>divieto per gli Stati membri di introdurre regole che comportino costi ed oneri aggiuntivi per le imprese e i cittadini</a:t>
            </a:r>
            <a:r>
              <a:rPr lang="it-IT" sz="2200" dirty="0" smtClean="0"/>
              <a:t> rispetto a quelli già previsti dal legislatore comunitario.</a:t>
            </a:r>
          </a:p>
          <a:p>
            <a:pPr indent="0">
              <a:buNone/>
            </a:pPr>
            <a:endParaRPr lang="it-IT" dirty="0"/>
          </a:p>
        </p:txBody>
      </p:sp>
    </p:spTree>
    <p:extLst>
      <p:ext uri="{BB962C8B-B14F-4D97-AF65-F5344CB8AC3E}">
        <p14:creationId xmlns:p14="http://schemas.microsoft.com/office/powerpoint/2010/main" val="258323751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legge delega n. 11/2016</a:t>
            </a:r>
            <a:endParaRPr lang="it-IT" dirty="0"/>
          </a:p>
        </p:txBody>
      </p:sp>
      <p:sp>
        <p:nvSpPr>
          <p:cNvPr id="3" name="Segnaposto contenuto 2"/>
          <p:cNvSpPr>
            <a:spLocks noGrp="1"/>
          </p:cNvSpPr>
          <p:nvPr>
            <p:ph idx="1"/>
          </p:nvPr>
        </p:nvSpPr>
        <p:spPr/>
        <p:txBody>
          <a:bodyPr>
            <a:noAutofit/>
          </a:bodyPr>
          <a:lstStyle/>
          <a:p>
            <a:pPr>
              <a:lnSpc>
                <a:spcPts val="3000"/>
              </a:lnSpc>
            </a:pPr>
            <a:r>
              <a:rPr lang="it-IT" dirty="0" smtClean="0"/>
              <a:t>Nella prospettiva di semplificazione ed efficienza, la delega impone </a:t>
            </a:r>
            <a:r>
              <a:rPr lang="it-IT" i="1" dirty="0" smtClean="0"/>
              <a:t>anche </a:t>
            </a:r>
            <a:r>
              <a:rPr lang="it-IT" dirty="0" smtClean="0"/>
              <a:t>maggiore flessibilità per i contratti sotto la soglia comunitaria, chiedendo di coniugare </a:t>
            </a:r>
            <a:r>
              <a:rPr lang="it-IT" baseline="30000" dirty="0" smtClean="0"/>
              <a:t>"</a:t>
            </a:r>
            <a:r>
              <a:rPr lang="it-IT" i="1" dirty="0" smtClean="0"/>
              <a:t>massima semplificazione e rapidità dei procedimenti", </a:t>
            </a:r>
            <a:r>
              <a:rPr lang="it-IT" dirty="0" smtClean="0"/>
              <a:t>con la salvaguardia dei </a:t>
            </a:r>
            <a:r>
              <a:rPr lang="it-IT" baseline="30000" dirty="0" smtClean="0"/>
              <a:t>"</a:t>
            </a:r>
            <a:r>
              <a:rPr lang="it-IT" i="1" dirty="0" err="1" smtClean="0"/>
              <a:t>princìpi</a:t>
            </a:r>
            <a:r>
              <a:rPr lang="it-IT" i="1" dirty="0" smtClean="0"/>
              <a:t> di trasparenza e imparzialità della gara</a:t>
            </a:r>
            <a:r>
              <a:rPr lang="it-IT" baseline="30000" dirty="0" smtClean="0"/>
              <a:t>"</a:t>
            </a:r>
            <a:r>
              <a:rPr lang="it-IT" i="1" dirty="0" smtClean="0"/>
              <a:t> </a:t>
            </a:r>
            <a:r>
              <a:rPr lang="it-IT" dirty="0" smtClean="0"/>
              <a:t>(art. 1, comma 1, lett. g) e lett. </a:t>
            </a:r>
            <a:r>
              <a:rPr lang="it-IT" dirty="0" err="1" smtClean="0"/>
              <a:t>ii</a:t>
            </a:r>
            <a:r>
              <a:rPr lang="it-IT" dirty="0" smtClean="0"/>
              <a:t>) della legge delega) e impone l'implementazione di istituti flessibili e innovativi, segnatamente il partenariato pubblico privato, non solo con una </a:t>
            </a:r>
            <a:r>
              <a:rPr lang="it-IT" baseline="30000" dirty="0" smtClean="0"/>
              <a:t>"</a:t>
            </a:r>
            <a:r>
              <a:rPr lang="it-IT" i="1" dirty="0" smtClean="0"/>
              <a:t>razionalizzazione</a:t>
            </a:r>
            <a:r>
              <a:rPr lang="it-IT" baseline="30000" dirty="0" smtClean="0"/>
              <a:t>"</a:t>
            </a:r>
            <a:r>
              <a:rPr lang="it-IT" i="1" dirty="0" smtClean="0"/>
              <a:t> </a:t>
            </a:r>
            <a:r>
              <a:rPr lang="it-IT" dirty="0" smtClean="0"/>
              <a:t>delle sue declinazioni già note quali la finanza di progetto e la locazione finanziaria, ma anche mediante una </a:t>
            </a:r>
            <a:r>
              <a:rPr lang="it-IT" baseline="30000" dirty="0" smtClean="0"/>
              <a:t>"</a:t>
            </a:r>
            <a:r>
              <a:rPr lang="it-IT" i="1" dirty="0" smtClean="0"/>
              <a:t>estensione" </a:t>
            </a:r>
            <a:r>
              <a:rPr lang="it-IT" dirty="0" smtClean="0"/>
              <a:t>ad altre </a:t>
            </a:r>
            <a:r>
              <a:rPr lang="it-IT" i="1" baseline="30000" dirty="0" smtClean="0"/>
              <a:t>“</a:t>
            </a:r>
            <a:r>
              <a:rPr lang="it-IT" i="1" dirty="0" smtClean="0"/>
              <a:t>norme</a:t>
            </a:r>
            <a:r>
              <a:rPr lang="it-IT" baseline="30000" dirty="0" smtClean="0"/>
              <a:t>"</a:t>
            </a:r>
            <a:r>
              <a:rPr lang="it-IT" i="1" dirty="0" smtClean="0"/>
              <a:t> </a:t>
            </a:r>
            <a:r>
              <a:rPr lang="it-IT" dirty="0" smtClean="0"/>
              <a:t>(art 1, comma 1, lett. ss), legge delega).</a:t>
            </a:r>
            <a:endParaRPr lang="it-IT" sz="1800" dirty="0" smtClean="0"/>
          </a:p>
        </p:txBody>
      </p:sp>
    </p:spTree>
    <p:extLst>
      <p:ext uri="{BB962C8B-B14F-4D97-AF65-F5344CB8AC3E}">
        <p14:creationId xmlns:p14="http://schemas.microsoft.com/office/powerpoint/2010/main" val="426284702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legge delega n. 11/2016</a:t>
            </a:r>
            <a:endParaRPr lang="it-IT" dirty="0"/>
          </a:p>
        </p:txBody>
      </p:sp>
      <p:sp>
        <p:nvSpPr>
          <p:cNvPr id="3" name="Segnaposto contenuto 2"/>
          <p:cNvSpPr>
            <a:spLocks noGrp="1"/>
          </p:cNvSpPr>
          <p:nvPr>
            <p:ph idx="1"/>
          </p:nvPr>
        </p:nvSpPr>
        <p:spPr/>
        <p:txBody>
          <a:bodyPr>
            <a:noAutofit/>
          </a:bodyPr>
          <a:lstStyle/>
          <a:p>
            <a:r>
              <a:rPr lang="it-IT" dirty="0" smtClean="0"/>
              <a:t>In estrema sintesi, </a:t>
            </a:r>
            <a:r>
              <a:rPr lang="it-IT" b="1" dirty="0" smtClean="0">
                <a:solidFill>
                  <a:srgbClr val="002060"/>
                </a:solidFill>
                <a:effectLst>
                  <a:outerShdw blurRad="38100" dist="38100" dir="2700000" algn="tl">
                    <a:srgbClr val="000000">
                      <a:alpha val="43137"/>
                    </a:srgbClr>
                  </a:outerShdw>
                </a:effectLst>
              </a:rPr>
              <a:t>la legge delega coglie il recepimento delle tre direttive come occasione e sfida per un ripensamento complessivo del sistema degli appalti pubblici in Italia, in una nuova filosofia che coniuga flessibilità e rigore, semplificazione ed efficienza con la salvaguardia di insopprimibili valori sociali e ambientali.</a:t>
            </a:r>
            <a:endParaRPr lang="it-IT" sz="2000" b="1" dirty="0" smtClean="0">
              <a:solidFill>
                <a:srgbClr val="002060"/>
              </a:solidFill>
              <a:effectLst>
                <a:outerShdw blurRad="38100" dist="38100" dir="2700000" algn="tl">
                  <a:srgbClr val="000000">
                    <a:alpha val="43137"/>
                  </a:srgbClr>
                </a:outerShdw>
              </a:effectLst>
            </a:endParaRPr>
          </a:p>
          <a:p>
            <a:r>
              <a:rPr lang="it-IT" dirty="0" smtClean="0"/>
              <a:t>Si tratta di una sfida storica affidata a un delicato equilibrio in cui è assolutamente indispensabile tenere insieme </a:t>
            </a:r>
            <a:r>
              <a:rPr lang="it-IT" i="1" dirty="0" smtClean="0"/>
              <a:t>"il combinato disposto" </a:t>
            </a:r>
            <a:r>
              <a:rPr lang="it-IT" dirty="0" smtClean="0"/>
              <a:t>degli istituti e strumenti previsti, di cui ciascuno non può essere disgiunto da altri, pena il linimento degli obiettivi perseguiti.</a:t>
            </a:r>
            <a:endParaRPr lang="it-IT" dirty="0"/>
          </a:p>
        </p:txBody>
      </p:sp>
    </p:spTree>
    <p:extLst>
      <p:ext uri="{BB962C8B-B14F-4D97-AF65-F5344CB8AC3E}">
        <p14:creationId xmlns:p14="http://schemas.microsoft.com/office/powerpoint/2010/main" val="246569496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nuovo codice degli appalti pubblici</a:t>
            </a:r>
            <a:br>
              <a:rPr lang="it-IT" dirty="0" smtClean="0"/>
            </a:br>
            <a:r>
              <a:rPr lang="it-IT" dirty="0" smtClean="0"/>
              <a:t>[</a:t>
            </a:r>
            <a:r>
              <a:rPr lang="it-IT" i="1" dirty="0" smtClean="0"/>
              <a:t>decreto legislativo 18 aprile 2016, n. 50]</a:t>
            </a:r>
            <a:endParaRPr lang="it-IT" i="1" dirty="0"/>
          </a:p>
        </p:txBody>
      </p:sp>
      <p:sp>
        <p:nvSpPr>
          <p:cNvPr id="3" name="Segnaposto contenuto 2"/>
          <p:cNvSpPr>
            <a:spLocks noGrp="1"/>
          </p:cNvSpPr>
          <p:nvPr>
            <p:ph idx="1"/>
          </p:nvPr>
        </p:nvSpPr>
        <p:spPr/>
        <p:txBody>
          <a:bodyPr>
            <a:noAutofit/>
          </a:bodyPr>
          <a:lstStyle/>
          <a:p>
            <a:pPr marL="0" indent="342900" algn="just">
              <a:spcBef>
                <a:spcPts val="0"/>
              </a:spcBef>
              <a:spcAft>
                <a:spcPts val="600"/>
              </a:spcAft>
              <a:buNone/>
            </a:pPr>
            <a:r>
              <a:rPr lang="it-IT" sz="2200" dirty="0" smtClean="0"/>
              <a:t>Nella G.U. del 19 aprile 2016, con entrata in vigore lo stesso giorno (art. 220), è stato pubblicato il decreto legislativo 18 aprile 2016, n. 50. </a:t>
            </a:r>
          </a:p>
          <a:p>
            <a:pPr marL="0" indent="342900" algn="just">
              <a:spcBef>
                <a:spcPts val="0"/>
              </a:spcBef>
              <a:spcAft>
                <a:spcPts val="600"/>
              </a:spcAft>
              <a:buNone/>
            </a:pPr>
            <a:r>
              <a:rPr lang="it-IT" sz="2200" dirty="0" smtClean="0"/>
              <a:t>All'ultimo momento non ha preso né il nome chiesto dalla legge delega (codice degli appalti pubblici e dei contratti di concessione), né quello suggerito dal Consiglio di Stato (codice dei contratti pubblici), ma: “Attuazione delle direttive 2014/23/UE, 2014/24/UE e 2014/25/UE sull'aggiudicazione dei contratti di concessione, sugli appalti pubblici e sulle procedure d'appalto degli enti erogatori nei settori dell'acqua, dell'energia, dei trasporti e dei servizi postali, nonché per il riordino della disciplina vigente in materia di contratti pubblici relativi a lavori, servizi e forniture”. </a:t>
            </a:r>
            <a:endParaRPr lang="it-IT" sz="2200" dirty="0"/>
          </a:p>
        </p:txBody>
      </p:sp>
    </p:spTree>
    <p:extLst>
      <p:ext uri="{BB962C8B-B14F-4D97-AF65-F5344CB8AC3E}">
        <p14:creationId xmlns:p14="http://schemas.microsoft.com/office/powerpoint/2010/main" val="42198850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nuovo codice degli appalti pubblici</a:t>
            </a:r>
            <a:br>
              <a:rPr lang="it-IT" dirty="0" smtClean="0"/>
            </a:br>
            <a:r>
              <a:rPr lang="it-IT" dirty="0" smtClean="0"/>
              <a:t>[</a:t>
            </a:r>
            <a:r>
              <a:rPr lang="it-IT" i="1" dirty="0" smtClean="0"/>
              <a:t>decreto legislativo 18 aprile 2016, n. 50]</a:t>
            </a:r>
            <a:endParaRPr lang="it-IT" i="1" dirty="0"/>
          </a:p>
        </p:txBody>
      </p:sp>
      <p:sp>
        <p:nvSpPr>
          <p:cNvPr id="3" name="Segnaposto contenuto 2"/>
          <p:cNvSpPr>
            <a:spLocks noGrp="1"/>
          </p:cNvSpPr>
          <p:nvPr>
            <p:ph idx="1"/>
          </p:nvPr>
        </p:nvSpPr>
        <p:spPr/>
        <p:txBody>
          <a:bodyPr>
            <a:noAutofit/>
          </a:bodyPr>
          <a:lstStyle/>
          <a:p>
            <a:pPr marL="0" indent="342900" algn="just">
              <a:spcBef>
                <a:spcPts val="0"/>
              </a:spcBef>
              <a:spcAft>
                <a:spcPts val="600"/>
              </a:spcAft>
              <a:buNone/>
            </a:pPr>
            <a:r>
              <a:rPr lang="it-IT" dirty="0" smtClean="0"/>
              <a:t>Nella G.U. del 15 luglio 2016, è stato pubblicato un copioso avviso di rettifica, avente ad oggetto un elevato numero di norme (circa la metà dei 220 articoli) del nuovo codice dei contratti pubblici. </a:t>
            </a:r>
          </a:p>
          <a:p>
            <a:pPr marL="0" indent="342900" algn="just">
              <a:spcBef>
                <a:spcPts val="0"/>
              </a:spcBef>
              <a:spcAft>
                <a:spcPts val="600"/>
              </a:spcAft>
              <a:buNone/>
            </a:pPr>
            <a:r>
              <a:rPr lang="it-IT" dirty="0" smtClean="0"/>
              <a:t>L’intervento è servito a porre rimedio ad una serie di errori materiali ed omissioni, secondo quanto disposto dall’articolo 8 del </a:t>
            </a:r>
            <a:r>
              <a:rPr lang="it-IT" dirty="0" err="1" smtClean="0"/>
              <a:t>d.P.R.</a:t>
            </a:r>
            <a:r>
              <a:rPr lang="it-IT" dirty="0" smtClean="0"/>
              <a:t> n. 1092 del 1985 (recante il t.u. delle disposizioni sulla promulgazione e pubblicazione delle leggi) e degli articoli 14 e 18 del </a:t>
            </a:r>
            <a:r>
              <a:rPr lang="it-IT" dirty="0" err="1" smtClean="0"/>
              <a:t>d.P.R.</a:t>
            </a:r>
            <a:r>
              <a:rPr lang="it-IT" dirty="0" smtClean="0"/>
              <a:t> n. 217 del 1986 (recante il regolamento di esecuzione del medesimo </a:t>
            </a:r>
            <a:r>
              <a:rPr lang="it-IT" dirty="0" err="1" smtClean="0"/>
              <a:t>t.u</a:t>
            </a:r>
            <a:r>
              <a:rPr lang="it-IT" dirty="0" smtClean="0"/>
              <a:t> .). </a:t>
            </a:r>
          </a:p>
        </p:txBody>
      </p:sp>
    </p:spTree>
    <p:extLst>
      <p:ext uri="{BB962C8B-B14F-4D97-AF65-F5344CB8AC3E}">
        <p14:creationId xmlns:p14="http://schemas.microsoft.com/office/powerpoint/2010/main" val="42198850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nuovo codice degli appalti pubblici</a:t>
            </a:r>
            <a:br>
              <a:rPr lang="it-IT" dirty="0" smtClean="0"/>
            </a:br>
            <a:r>
              <a:rPr lang="it-IT" dirty="0" smtClean="0"/>
              <a:t>[</a:t>
            </a:r>
            <a:r>
              <a:rPr lang="it-IT" i="1" dirty="0" smtClean="0"/>
              <a:t>decreto legislativo 18 aprile 2016, n. 50]</a:t>
            </a:r>
            <a:endParaRPr lang="it-IT" i="1" dirty="0"/>
          </a:p>
        </p:txBody>
      </p:sp>
      <p:sp>
        <p:nvSpPr>
          <p:cNvPr id="3" name="Segnaposto contenuto 2"/>
          <p:cNvSpPr>
            <a:spLocks noGrp="1"/>
          </p:cNvSpPr>
          <p:nvPr>
            <p:ph idx="1"/>
          </p:nvPr>
        </p:nvSpPr>
        <p:spPr/>
        <p:txBody>
          <a:bodyPr>
            <a:noAutofit/>
          </a:bodyPr>
          <a:lstStyle/>
          <a:p>
            <a:pPr marL="0" indent="342900" algn="just">
              <a:spcBef>
                <a:spcPts val="0"/>
              </a:spcBef>
              <a:spcAft>
                <a:spcPts val="600"/>
              </a:spcAft>
              <a:buNone/>
            </a:pPr>
            <a:r>
              <a:rPr lang="it-IT" dirty="0" smtClean="0"/>
              <a:t>L’unica modifica normativa che ha fino ad ora interessato il d.lgs. n. 50 del 2016 è stata introdotta dall’art. 9, comma 4, del decreto legge 30 dicembre 2016, n. 244, convertito con modificazioni dalla legge 27 febbraio 2017, n. 19. </a:t>
            </a:r>
          </a:p>
          <a:p>
            <a:pPr marL="0" indent="342900" algn="just">
              <a:spcBef>
                <a:spcPts val="0"/>
              </a:spcBef>
              <a:spcAft>
                <a:spcPts val="600"/>
              </a:spcAft>
              <a:buNone/>
            </a:pPr>
            <a:r>
              <a:rPr lang="it-IT" dirty="0" smtClean="0"/>
              <a:t>La novella ha riguardato l’art. 216, comma 11, terzo periodo ed ha prorogato l’applicazione della disciplina riguardante gli obblighi di pubblicità dei bandi e degli avvisi per l’affidamento dei contratti pubblici (di cui dall’art. 66, comma 7, dell’abrogato codice dei contratti pubblici di cui al d.lgs. 163/2006) dal 31 dicembre 2016 fino all’entrata in vigore del decreto del Ministro delle infrastrutture e dei trasporti di cui all’art. 73, comma 4, del nuovo codice. </a:t>
            </a:r>
          </a:p>
        </p:txBody>
      </p:sp>
    </p:spTree>
    <p:extLst>
      <p:ext uri="{BB962C8B-B14F-4D97-AF65-F5344CB8AC3E}">
        <p14:creationId xmlns:p14="http://schemas.microsoft.com/office/powerpoint/2010/main" val="42198850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nuovo codice degli appalti pubblici</a:t>
            </a:r>
            <a:br>
              <a:rPr lang="it-IT" dirty="0" smtClean="0"/>
            </a:br>
            <a:r>
              <a:rPr lang="it-IT" i="1" dirty="0" smtClean="0"/>
              <a:t>[decreto legislativo 18 aprile 2016, n. 50]</a:t>
            </a:r>
            <a:endParaRPr lang="it-IT" i="1" dirty="0"/>
          </a:p>
        </p:txBody>
      </p:sp>
      <p:sp>
        <p:nvSpPr>
          <p:cNvPr id="3" name="Segnaposto contenuto 2"/>
          <p:cNvSpPr>
            <a:spLocks noGrp="1"/>
          </p:cNvSpPr>
          <p:nvPr>
            <p:ph idx="1"/>
          </p:nvPr>
        </p:nvSpPr>
        <p:spPr/>
        <p:txBody>
          <a:bodyPr>
            <a:noAutofit/>
          </a:bodyPr>
          <a:lstStyle/>
          <a:p>
            <a:pPr marL="0" indent="342900" algn="just">
              <a:spcBef>
                <a:spcPts val="0"/>
              </a:spcBef>
              <a:spcAft>
                <a:spcPts val="600"/>
              </a:spcAft>
              <a:buNone/>
            </a:pPr>
            <a:r>
              <a:rPr lang="it-IT" sz="1800" dirty="0" smtClean="0"/>
              <a:t>Il codice, come è noto, ha abbandonato il modello del regolamento unico, optando per un sistema attuativo più snello e flessibile demandato ad una pluralità di strumenti normativi ed amministrativi. </a:t>
            </a:r>
          </a:p>
          <a:p>
            <a:pPr marL="0" indent="342900" algn="just">
              <a:spcBef>
                <a:spcPts val="0"/>
              </a:spcBef>
              <a:spcAft>
                <a:spcPts val="600"/>
              </a:spcAft>
              <a:buNone/>
            </a:pPr>
            <a:r>
              <a:rPr lang="it-IT" sz="1800" dirty="0" smtClean="0"/>
              <a:t>Un ruolo importante è stato assegnato alle linee guida, che nella delega e nello schema iniziale del codice, erano riconducibili, con uno sforzo di ricostruzione esegetica, a tre tipologie (vedi in particolare: articolo 83, comma 1 [attuative del Codice]; articolo 181, comma 4 [operative]; art. 214, comma 12, codice [interpretative e di indirizzo]). </a:t>
            </a:r>
          </a:p>
          <a:p>
            <a:pPr marL="0" indent="342900" algn="just">
              <a:spcBef>
                <a:spcPts val="0"/>
              </a:spcBef>
              <a:spcAft>
                <a:spcPts val="600"/>
              </a:spcAft>
              <a:buNone/>
            </a:pPr>
            <a:r>
              <a:rPr lang="it-IT" sz="1800" dirty="0" smtClean="0"/>
              <a:t>Esistono comunque anche altri, più tradizionali atti attuativi destinati ad assumere la forma di decreti ministeriali, interministeriali, e </a:t>
            </a:r>
            <a:r>
              <a:rPr lang="it-IT" sz="1800" dirty="0" err="1" smtClean="0"/>
              <a:t>D.P.C.M.</a:t>
            </a:r>
            <a:r>
              <a:rPr lang="it-IT" sz="1800" dirty="0" smtClean="0"/>
              <a:t> </a:t>
            </a:r>
          </a:p>
          <a:p>
            <a:pPr marL="0" indent="342900" algn="just">
              <a:spcBef>
                <a:spcPts val="0"/>
              </a:spcBef>
              <a:spcAft>
                <a:spcPts val="600"/>
              </a:spcAft>
              <a:buNone/>
            </a:pPr>
            <a:r>
              <a:rPr lang="it-IT" sz="1800" dirty="0" smtClean="0"/>
              <a:t>Tra linee guida e altri atti si possono individuare 53 atti attuativi, che diventeranno 55 con il correttivo, a cui vanno aggiunti i regolamenti di organizzazione con cui l’ANAC disciplina l’esercizio di propri compiti specifici.</a:t>
            </a:r>
            <a:endParaRPr lang="it-IT" dirty="0" smtClean="0"/>
          </a:p>
          <a:p>
            <a:pPr marL="0" indent="342900" algn="just">
              <a:spcBef>
                <a:spcPts val="0"/>
              </a:spcBef>
              <a:spcAft>
                <a:spcPts val="600"/>
              </a:spcAft>
              <a:buNone/>
            </a:pPr>
            <a:endParaRPr lang="it-IT" dirty="0" smtClean="0"/>
          </a:p>
        </p:txBody>
      </p:sp>
    </p:spTree>
    <p:extLst>
      <p:ext uri="{BB962C8B-B14F-4D97-AF65-F5344CB8AC3E}">
        <p14:creationId xmlns:p14="http://schemas.microsoft.com/office/powerpoint/2010/main" val="4219885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Il decreto correttivo</a:t>
            </a:r>
            <a:br>
              <a:rPr lang="it-IT" dirty="0" smtClean="0"/>
            </a:br>
            <a:r>
              <a:rPr lang="it-IT" i="1" dirty="0" smtClean="0"/>
              <a:t> [decreto legislativo 19 aprile 2017, n. 56]</a:t>
            </a:r>
            <a:endParaRPr lang="it-IT" i="1" dirty="0"/>
          </a:p>
        </p:txBody>
      </p:sp>
      <p:sp>
        <p:nvSpPr>
          <p:cNvPr id="3" name="Segnaposto contenuto 2"/>
          <p:cNvSpPr>
            <a:spLocks noGrp="1"/>
          </p:cNvSpPr>
          <p:nvPr>
            <p:ph idx="1"/>
          </p:nvPr>
        </p:nvSpPr>
        <p:spPr/>
        <p:txBody>
          <a:bodyPr>
            <a:noAutofit/>
          </a:bodyPr>
          <a:lstStyle/>
          <a:p>
            <a:pPr marL="0" indent="342900" algn="just">
              <a:spcBef>
                <a:spcPts val="0"/>
              </a:spcBef>
              <a:spcAft>
                <a:spcPts val="600"/>
              </a:spcAft>
              <a:buNone/>
            </a:pPr>
            <a:r>
              <a:rPr lang="it-IT" dirty="0" smtClean="0"/>
              <a:t>L’articolo 1, comma 8, della legge delega n. 11/2016 ha previsto che entro un anno dalla data di entrata in vigore del codice il Governo potrà adottare disposizioni integrative e correttive nel rispetto dei </a:t>
            </a:r>
            <a:r>
              <a:rPr lang="it-IT" dirty="0" err="1" smtClean="0"/>
              <a:t>princìpi</a:t>
            </a:r>
            <a:r>
              <a:rPr lang="it-IT" dirty="0" smtClean="0"/>
              <a:t> e criteri direttivi e della procedura dettati dalla delega per il codice. </a:t>
            </a:r>
          </a:p>
          <a:p>
            <a:pPr marL="0" indent="342900" algn="just">
              <a:spcBef>
                <a:spcPts val="0"/>
              </a:spcBef>
              <a:spcAft>
                <a:spcPts val="600"/>
              </a:spcAft>
              <a:buNone/>
            </a:pPr>
            <a:r>
              <a:rPr lang="it-IT" dirty="0" smtClean="0"/>
              <a:t>A quasi un anno dall’adozione del citato decreto legislativo n. 50 del 2016, il Governo ha deciso di avvalersi di tale facoltà, approvando, nella seduta del Consiglio dei ministri del 23 febbraio 2017, lo schema del decreto legislativo recante disposizioni integrative e correttive al decreto legislativo 18 aprile 2016, n. 50. </a:t>
            </a:r>
          </a:p>
          <a:p>
            <a:pPr marL="0" indent="342900" algn="just">
              <a:spcBef>
                <a:spcPts val="0"/>
              </a:spcBef>
              <a:spcAft>
                <a:spcPts val="600"/>
              </a:spcAft>
              <a:buNone/>
            </a:pPr>
            <a:endParaRPr lang="it-IT" dirty="0" smtClean="0"/>
          </a:p>
          <a:p>
            <a:pPr marL="0" indent="342900" algn="just">
              <a:spcBef>
                <a:spcPts val="0"/>
              </a:spcBef>
              <a:spcAft>
                <a:spcPts val="600"/>
              </a:spcAft>
              <a:buNone/>
            </a:pPr>
            <a:endParaRPr lang="it-IT" dirty="0" smtClean="0"/>
          </a:p>
        </p:txBody>
      </p:sp>
    </p:spTree>
    <p:extLst>
      <p:ext uri="{BB962C8B-B14F-4D97-AF65-F5344CB8AC3E}">
        <p14:creationId xmlns:p14="http://schemas.microsoft.com/office/powerpoint/2010/main" val="421988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Principi costituzionali</a:t>
            </a:r>
            <a:endParaRPr lang="it-IT" dirty="0"/>
          </a:p>
        </p:txBody>
      </p:sp>
      <p:sp>
        <p:nvSpPr>
          <p:cNvPr id="3" name="Segnaposto contenuto 2"/>
          <p:cNvSpPr>
            <a:spLocks noGrp="1"/>
          </p:cNvSpPr>
          <p:nvPr>
            <p:ph idx="1"/>
          </p:nvPr>
        </p:nvSpPr>
        <p:spPr/>
        <p:txBody>
          <a:bodyPr>
            <a:normAutofit/>
          </a:bodyPr>
          <a:lstStyle/>
          <a:p>
            <a:pPr marL="0" indent="0">
              <a:buNone/>
            </a:pPr>
            <a:r>
              <a:rPr lang="it-IT" dirty="0" smtClean="0"/>
              <a:t>Il </a:t>
            </a:r>
            <a:r>
              <a:rPr lang="it-IT" dirty="0"/>
              <a:t>primo comma </a:t>
            </a:r>
            <a:r>
              <a:rPr lang="it-IT" dirty="0" smtClean="0"/>
              <a:t>prescrive </a:t>
            </a:r>
            <a:r>
              <a:rPr lang="it-IT" dirty="0"/>
              <a:t>un </a:t>
            </a:r>
            <a:r>
              <a:rPr lang="it-IT" dirty="0">
                <a:effectLst>
                  <a:outerShdw blurRad="38100" dist="38100" dir="2700000" algn="tl">
                    <a:srgbClr val="000000">
                      <a:alpha val="43137"/>
                    </a:srgbClr>
                  </a:outerShdw>
                </a:effectLst>
              </a:rPr>
              <a:t>generale dovere di </a:t>
            </a:r>
            <a:r>
              <a:rPr lang="it-IT" dirty="0" smtClean="0">
                <a:effectLst>
                  <a:outerShdw blurRad="38100" dist="38100" dir="2700000" algn="tl">
                    <a:srgbClr val="000000">
                      <a:alpha val="43137"/>
                    </a:srgbClr>
                  </a:outerShdw>
                </a:effectLst>
              </a:rPr>
              <a:t>fedeltà dei </a:t>
            </a:r>
            <a:r>
              <a:rPr lang="it-IT" dirty="0">
                <a:effectLst>
                  <a:outerShdw blurRad="38100" dist="38100" dir="2700000" algn="tl">
                    <a:srgbClr val="000000">
                      <a:alpha val="43137"/>
                    </a:srgbClr>
                  </a:outerShdw>
                </a:effectLst>
              </a:rPr>
              <a:t>cittadini alla Repubblica attraverso l’osservanza della Costituzione e </a:t>
            </a:r>
            <a:r>
              <a:rPr lang="it-IT" dirty="0" smtClean="0">
                <a:effectLst>
                  <a:outerShdw blurRad="38100" dist="38100" dir="2700000" algn="tl">
                    <a:srgbClr val="000000">
                      <a:alpha val="43137"/>
                    </a:srgbClr>
                  </a:outerShdw>
                </a:effectLst>
              </a:rPr>
              <a:t>delle leggi</a:t>
            </a:r>
            <a:r>
              <a:rPr lang="it-IT" dirty="0"/>
              <a:t>; nel secondo comma </a:t>
            </a:r>
            <a:r>
              <a:rPr lang="it-IT" dirty="0" smtClean="0"/>
              <a:t>si richiede — </a:t>
            </a:r>
            <a:r>
              <a:rPr lang="it-IT" dirty="0"/>
              <a:t>nello </a:t>
            </a:r>
            <a:r>
              <a:rPr lang="it-IT" dirty="0" smtClean="0"/>
              <a:t>specifico — </a:t>
            </a:r>
            <a:r>
              <a:rPr lang="it-IT" dirty="0"/>
              <a:t>a coloro al quale sono </a:t>
            </a:r>
            <a:r>
              <a:rPr lang="it-IT" dirty="0" smtClean="0"/>
              <a:t>affidate funzioni pubbliche </a:t>
            </a:r>
            <a:r>
              <a:rPr lang="it-IT" dirty="0"/>
              <a:t>il dovere di </a:t>
            </a:r>
            <a:r>
              <a:rPr lang="it-IT" dirty="0">
                <a:effectLst>
                  <a:outerShdw blurRad="38100" dist="38100" dir="2700000" algn="tl">
                    <a:srgbClr val="000000">
                      <a:alpha val="43137"/>
                    </a:srgbClr>
                  </a:outerShdw>
                </a:effectLst>
              </a:rPr>
              <a:t>adempierle con «disciplina» e con «onore» </a:t>
            </a:r>
            <a:r>
              <a:rPr lang="it-IT" dirty="0"/>
              <a:t>e di </a:t>
            </a:r>
            <a:r>
              <a:rPr lang="it-IT" dirty="0" smtClean="0"/>
              <a:t>prestare giuramento </a:t>
            </a:r>
            <a:r>
              <a:rPr lang="it-IT" dirty="0"/>
              <a:t>nei casi previsti dalla legge. </a:t>
            </a:r>
            <a:endParaRPr lang="it-IT" dirty="0" smtClean="0"/>
          </a:p>
          <a:p>
            <a:pPr marL="0" indent="0">
              <a:buNone/>
            </a:pPr>
            <a:r>
              <a:rPr lang="it-IT" dirty="0" smtClean="0"/>
              <a:t>Questo </a:t>
            </a:r>
            <a:r>
              <a:rPr lang="it-IT" dirty="0"/>
              <a:t>inciso, seppur </a:t>
            </a:r>
            <a:r>
              <a:rPr lang="it-IT" dirty="0" smtClean="0"/>
              <a:t>accompagnato da </a:t>
            </a:r>
            <a:r>
              <a:rPr lang="it-IT" dirty="0"/>
              <a:t>una solenne proclamazione, tradizionalmente, non ha ricevuto le dovute </a:t>
            </a:r>
            <a:r>
              <a:rPr lang="it-IT" dirty="0" smtClean="0"/>
              <a:t>attenzioni da </a:t>
            </a:r>
            <a:r>
              <a:rPr lang="it-IT" dirty="0"/>
              <a:t>parte della dottrina e della giurisprudenza.</a:t>
            </a:r>
          </a:p>
        </p:txBody>
      </p:sp>
    </p:spTree>
    <p:extLst>
      <p:ext uri="{BB962C8B-B14F-4D97-AF65-F5344CB8AC3E}">
        <p14:creationId xmlns:p14="http://schemas.microsoft.com/office/powerpoint/2010/main" val="37346879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Il </a:t>
            </a:r>
            <a:r>
              <a:rPr lang="it-IT" dirty="0" smtClean="0"/>
              <a:t>decreto correttivo</a:t>
            </a:r>
            <a:r>
              <a:rPr lang="it-IT" dirty="0"/>
              <a:t/>
            </a:r>
            <a:br>
              <a:rPr lang="it-IT" dirty="0"/>
            </a:br>
            <a:r>
              <a:rPr lang="it-IT" i="1" dirty="0" smtClean="0"/>
              <a:t> [decreto legislativo 19 aprile 2017, n. 56]</a:t>
            </a:r>
            <a:endParaRPr lang="it-IT" dirty="0"/>
          </a:p>
        </p:txBody>
      </p:sp>
      <p:sp>
        <p:nvSpPr>
          <p:cNvPr id="3" name="Segnaposto contenuto 2"/>
          <p:cNvSpPr>
            <a:spLocks noGrp="1"/>
          </p:cNvSpPr>
          <p:nvPr>
            <p:ph idx="1"/>
          </p:nvPr>
        </p:nvSpPr>
        <p:spPr/>
        <p:txBody>
          <a:bodyPr>
            <a:normAutofit fontScale="92500" lnSpcReduction="20000"/>
          </a:bodyPr>
          <a:lstStyle/>
          <a:p>
            <a:pPr marL="0" indent="342900" algn="just">
              <a:spcBef>
                <a:spcPts val="0"/>
              </a:spcBef>
              <a:spcAft>
                <a:spcPts val="600"/>
              </a:spcAft>
              <a:buNone/>
            </a:pPr>
            <a:r>
              <a:rPr lang="it-IT" dirty="0"/>
              <a:t>Successivamente all’approvazione del Consiglio dei Ministri del 13 aprile 2017, il testo definitivo del decreto Correttivo al Codice dei contratti pubblici è stato inviato alla Ragioneria generale per la ‘</a:t>
            </a:r>
            <a:r>
              <a:rPr lang="it-IT" dirty="0" err="1"/>
              <a:t>bollinatura</a:t>
            </a:r>
            <a:r>
              <a:rPr lang="it-IT" dirty="0"/>
              <a:t>’ ed è stato firmato dal Presidente della Repubblica il 19 aprile 2017.</a:t>
            </a:r>
          </a:p>
          <a:p>
            <a:pPr marL="0" indent="342900" algn="just">
              <a:spcBef>
                <a:spcPts val="0"/>
              </a:spcBef>
              <a:spcAft>
                <a:spcPts val="600"/>
              </a:spcAft>
              <a:buNone/>
            </a:pPr>
            <a:r>
              <a:rPr lang="it-IT" dirty="0"/>
              <a:t>Il decreto legislativo 19 aprile 2017, n. 56 ‘Disposizioni integrative e correttive al decreto legislativo 18 aprile 2016, n. 50’ è entrato in vigore decorsi quindici giorni dalla data della sua pubblicazione nella Gazzetta Ufficiale n. 103 del 5 maggio 2017.</a:t>
            </a:r>
          </a:p>
          <a:p>
            <a:pPr marL="0" indent="342900" algn="just">
              <a:spcBef>
                <a:spcPts val="0"/>
              </a:spcBef>
              <a:spcAft>
                <a:spcPts val="600"/>
              </a:spcAft>
              <a:buNone/>
            </a:pPr>
            <a:r>
              <a:rPr lang="it-IT" dirty="0"/>
              <a:t>La versione definitiva del correttivo è formata da 131 articoli che modificano 128 articoli e la rubrica stessa del </a:t>
            </a:r>
            <a:r>
              <a:rPr lang="it-IT" dirty="0" err="1"/>
              <a:t>Dlgs</a:t>
            </a:r>
            <a:r>
              <a:rPr lang="it-IT" dirty="0"/>
              <a:t> n. 50/2016 che diventa “Codice dei contratti pubblici” rispondendo alle segnalazione del Consiglio di Stato – Commissione speciale col Parere n. 782 del 30 marzo </a:t>
            </a:r>
            <a:r>
              <a:rPr lang="it-IT" dirty="0" smtClean="0"/>
              <a:t>2017.</a:t>
            </a:r>
            <a:endParaRPr lang="it-IT" dirty="0"/>
          </a:p>
        </p:txBody>
      </p:sp>
    </p:spTree>
    <p:extLst>
      <p:ext uri="{BB962C8B-B14F-4D97-AF65-F5344CB8AC3E}">
        <p14:creationId xmlns:p14="http://schemas.microsoft.com/office/powerpoint/2010/main" val="388552048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nuovo “Codice dei contratti pubblici”</a:t>
            </a:r>
            <a:endParaRPr lang="it-IT" dirty="0"/>
          </a:p>
        </p:txBody>
      </p:sp>
      <p:sp>
        <p:nvSpPr>
          <p:cNvPr id="3" name="Segnaposto contenuto 2"/>
          <p:cNvSpPr>
            <a:spLocks noGrp="1"/>
          </p:cNvSpPr>
          <p:nvPr>
            <p:ph idx="1"/>
          </p:nvPr>
        </p:nvSpPr>
        <p:spPr/>
        <p:txBody>
          <a:bodyPr>
            <a:noAutofit/>
          </a:bodyPr>
          <a:lstStyle/>
          <a:p>
            <a:pPr lvl="0"/>
            <a:r>
              <a:rPr lang="it-IT" sz="2000" dirty="0" smtClean="0"/>
              <a:t>Secondo la delega, il Governo avrebbe potuto effettuare in due tempi le operazioni di recepimento delle direttive e di riordino complessivo, rispettivamente entro il 18 aprile e entro il 31 luglio 2016; la delega ha lasciato tuttavia al Governo l'opzione di operare recepimento e riordino contestualmente, con il termine unico, in tal caso, del 18 aprile 2016 (art. 1, primo periodo, legge delega).</a:t>
            </a:r>
          </a:p>
          <a:p>
            <a:r>
              <a:rPr lang="it-IT" sz="2000" dirty="0" smtClean="0"/>
              <a:t>Il progetto di codice costituisce, pertanto, al contempo, recepimento delle direttive e riordino dell'intera materia.</a:t>
            </a:r>
          </a:p>
          <a:p>
            <a:pPr lvl="0"/>
            <a:r>
              <a:rPr lang="it-IT" sz="2000" dirty="0" smtClean="0"/>
              <a:t>Essendo la delega del 28 gennaio 2016 e scadendo il termine per la sua attuazione il 18 aprile 2016, è evidente la ristrettezza dei tempi entro cui il Governo è chiamato a redigere un testo complesso e articolato.</a:t>
            </a:r>
            <a:endParaRPr lang="it-IT" sz="1600" dirty="0"/>
          </a:p>
        </p:txBody>
      </p:sp>
    </p:spTree>
    <p:extLst>
      <p:ext uri="{BB962C8B-B14F-4D97-AF65-F5344CB8AC3E}">
        <p14:creationId xmlns:p14="http://schemas.microsoft.com/office/powerpoint/2010/main" val="224927627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677334" y="609600"/>
            <a:ext cx="8596668" cy="1232263"/>
          </a:xfrm>
          <a:prstGeom prst="rect">
            <a:avLst/>
          </a:prstGeom>
        </p:spPr>
        <p:txBody>
          <a:bodyPr vert="horz" lIns="91440" tIns="45720" rIns="91440" bIns="45720" rtlCol="0" anchor="t">
            <a:no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ctr"/>
            <a:r>
              <a:rPr lang="it-IT" sz="4000" dirty="0" smtClean="0">
                <a:ln w="3175" cmpd="sng">
                  <a:noFill/>
                </a:ln>
                <a:solidFill>
                  <a:schemeClr val="tx1">
                    <a:lumMod val="85000"/>
                    <a:lumOff val="15000"/>
                  </a:schemeClr>
                </a:solidFill>
              </a:rPr>
              <a:t>I generali obblighi di </a:t>
            </a:r>
            <a:br>
              <a:rPr lang="it-IT" sz="4000" dirty="0" smtClean="0">
                <a:ln w="3175" cmpd="sng">
                  <a:noFill/>
                </a:ln>
                <a:solidFill>
                  <a:schemeClr val="tx1">
                    <a:lumMod val="85000"/>
                    <a:lumOff val="15000"/>
                  </a:schemeClr>
                </a:solidFill>
              </a:rPr>
            </a:br>
            <a:r>
              <a:rPr lang="it-IT" sz="4000" dirty="0" smtClean="0">
                <a:ln w="3175" cmpd="sng">
                  <a:noFill/>
                </a:ln>
                <a:solidFill>
                  <a:schemeClr val="tx1">
                    <a:lumMod val="85000"/>
                    <a:lumOff val="15000"/>
                  </a:schemeClr>
                </a:solidFill>
              </a:rPr>
              <a:t>trasparenza e imparzialità</a:t>
            </a:r>
            <a:endParaRPr lang="it-IT" sz="4000" dirty="0">
              <a:ln w="3175" cmpd="sng">
                <a:noFill/>
              </a:ln>
              <a:solidFill>
                <a:schemeClr val="tx1">
                  <a:lumMod val="85000"/>
                  <a:lumOff val="15000"/>
                </a:schemeClr>
              </a:solidFill>
            </a:endParaRPr>
          </a:p>
        </p:txBody>
      </p:sp>
      <p:sp>
        <p:nvSpPr>
          <p:cNvPr id="7" name="Segnaposto contenuto 2"/>
          <p:cNvSpPr txBox="1">
            <a:spLocks/>
          </p:cNvSpPr>
          <p:nvPr/>
        </p:nvSpPr>
        <p:spPr>
          <a:xfrm>
            <a:off x="677334" y="2160589"/>
            <a:ext cx="8596668" cy="3880773"/>
          </a:xfrm>
          <a:prstGeom prst="rect">
            <a:avLst/>
          </a:prstGeom>
          <a:ln w="19050" cap="rnd" cmpd="sng" algn="ctr">
            <a:noFill/>
            <a:prstDash val="solid"/>
          </a:ln>
        </p:spPr>
        <p:style>
          <a:lnRef idx="2">
            <a:schemeClr val="dk1"/>
          </a:lnRef>
          <a:fillRef idx="1">
            <a:schemeClr val="lt1"/>
          </a:fillRef>
          <a:effectRef idx="0">
            <a:schemeClr val="dk1"/>
          </a:effectRef>
          <a:fontRef idx="minor">
            <a:schemeClr val="dk1"/>
          </a:fontRef>
        </p:style>
        <p:txBody>
          <a:bodyPr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lgn="just"/>
            <a:r>
              <a:rPr lang="it-IT" sz="2200" dirty="0" smtClean="0">
                <a:solidFill>
                  <a:schemeClr val="tx1">
                    <a:lumMod val="75000"/>
                    <a:lumOff val="25000"/>
                  </a:schemeClr>
                </a:solidFill>
              </a:rPr>
              <a:t>L’articolo 97 della Costituzione italiana recita testualmente che «</a:t>
            </a:r>
            <a:r>
              <a:rPr lang="it-IT" sz="2200" i="1" dirty="0" smtClean="0">
                <a:solidFill>
                  <a:schemeClr val="tx1">
                    <a:lumMod val="75000"/>
                    <a:lumOff val="25000"/>
                  </a:schemeClr>
                </a:solidFill>
              </a:rPr>
              <a:t>I </a:t>
            </a:r>
            <a:r>
              <a:rPr lang="it-IT" sz="2200" i="1" dirty="0">
                <a:solidFill>
                  <a:schemeClr val="tx1">
                    <a:lumMod val="75000"/>
                    <a:lumOff val="25000"/>
                  </a:schemeClr>
                </a:solidFill>
              </a:rPr>
              <a:t>pubblici uffici sono organizzati secondo disposizioni di legge, in modo che siano assicurati il buon andamento e l'imparzialità </a:t>
            </a:r>
            <a:r>
              <a:rPr lang="it-IT" sz="2200" i="1" dirty="0" smtClean="0">
                <a:solidFill>
                  <a:schemeClr val="tx1">
                    <a:lumMod val="75000"/>
                    <a:lumOff val="25000"/>
                  </a:schemeClr>
                </a:solidFill>
              </a:rPr>
              <a:t>dell'amministrazione</a:t>
            </a:r>
            <a:r>
              <a:rPr lang="it-IT" sz="2200" dirty="0" smtClean="0">
                <a:solidFill>
                  <a:schemeClr val="tx1">
                    <a:lumMod val="75000"/>
                    <a:lumOff val="25000"/>
                  </a:schemeClr>
                </a:solidFill>
              </a:rPr>
              <a:t>».</a:t>
            </a:r>
            <a:endParaRPr lang="it-IT" sz="2200" dirty="0">
              <a:solidFill>
                <a:schemeClr val="tx1">
                  <a:lumMod val="75000"/>
                  <a:lumOff val="25000"/>
                </a:schemeClr>
              </a:solidFill>
            </a:endParaRPr>
          </a:p>
          <a:p>
            <a:pPr algn="just"/>
            <a:r>
              <a:rPr lang="it-IT" sz="2200" dirty="0" smtClean="0">
                <a:solidFill>
                  <a:schemeClr val="tx1">
                    <a:lumMod val="75000"/>
                    <a:lumOff val="25000"/>
                  </a:schemeClr>
                </a:solidFill>
              </a:rPr>
              <a:t>È bene precisare che, </a:t>
            </a:r>
            <a:r>
              <a:rPr lang="it-IT" sz="2200" dirty="0">
                <a:solidFill>
                  <a:schemeClr val="tx1">
                    <a:lumMod val="75000"/>
                    <a:lumOff val="25000"/>
                  </a:schemeClr>
                </a:solidFill>
              </a:rPr>
              <a:t>anche in tempi antecedenti all’emanazione della carta costituzionale, la legislazione prerepubblicana conosceva tale principio, e, in particolare in tema di contrattualistica pubblica </a:t>
            </a:r>
            <a:r>
              <a:rPr lang="it-IT" sz="2200" dirty="0" smtClean="0">
                <a:solidFill>
                  <a:schemeClr val="tx1">
                    <a:lumMod val="75000"/>
                    <a:lumOff val="25000"/>
                  </a:schemeClr>
                </a:solidFill>
              </a:rPr>
              <a:t>— ossia </a:t>
            </a:r>
            <a:r>
              <a:rPr lang="it-IT" sz="2200" dirty="0">
                <a:solidFill>
                  <a:schemeClr val="tx1">
                    <a:lumMod val="75000"/>
                    <a:lumOff val="25000"/>
                  </a:schemeClr>
                </a:solidFill>
              </a:rPr>
              <a:t>in tema di </a:t>
            </a:r>
            <a:r>
              <a:rPr lang="it-IT" sz="2200" dirty="0" smtClean="0">
                <a:solidFill>
                  <a:schemeClr val="tx1">
                    <a:lumMod val="75000"/>
                    <a:lumOff val="25000"/>
                  </a:schemeClr>
                </a:solidFill>
              </a:rPr>
              <a:t>appalti —, </a:t>
            </a:r>
            <a:r>
              <a:rPr lang="it-IT" sz="2200" dirty="0">
                <a:solidFill>
                  <a:schemeClr val="tx1">
                    <a:lumMod val="75000"/>
                    <a:lumOff val="25000"/>
                  </a:schemeClr>
                </a:solidFill>
              </a:rPr>
              <a:t>sussistevano le </a:t>
            </a:r>
            <a:r>
              <a:rPr lang="it-IT" sz="2200" dirty="0" smtClean="0">
                <a:solidFill>
                  <a:schemeClr val="tx1">
                    <a:lumMod val="75000"/>
                    <a:lumOff val="25000"/>
                  </a:schemeClr>
                </a:solidFill>
              </a:rPr>
              <a:t>previsioni, in </a:t>
            </a:r>
            <a:r>
              <a:rPr lang="it-IT" sz="2200" dirty="0">
                <a:solidFill>
                  <a:schemeClr val="tx1">
                    <a:lumMod val="75000"/>
                    <a:lumOff val="25000"/>
                  </a:schemeClr>
                </a:solidFill>
              </a:rPr>
              <a:t>parte ancora </a:t>
            </a:r>
            <a:r>
              <a:rPr lang="it-IT" sz="2200" dirty="0" smtClean="0">
                <a:solidFill>
                  <a:schemeClr val="tx1">
                    <a:lumMod val="75000"/>
                    <a:lumOff val="25000"/>
                  </a:schemeClr>
                </a:solidFill>
              </a:rPr>
              <a:t>vigenti, del </a:t>
            </a:r>
            <a:r>
              <a:rPr lang="it-IT" sz="2200" dirty="0">
                <a:solidFill>
                  <a:schemeClr val="tx1">
                    <a:lumMod val="75000"/>
                    <a:lumOff val="25000"/>
                  </a:schemeClr>
                </a:solidFill>
              </a:rPr>
              <a:t>Regio Decreto n. 827 del 1924, il quale, </a:t>
            </a:r>
            <a:r>
              <a:rPr lang="it-IT" sz="2200" dirty="0" smtClean="0">
                <a:solidFill>
                  <a:schemeClr val="tx1">
                    <a:lumMod val="75000"/>
                    <a:lumOff val="25000"/>
                  </a:schemeClr>
                </a:solidFill>
              </a:rPr>
              <a:t>all’articolo </a:t>
            </a:r>
            <a:r>
              <a:rPr lang="it-IT" sz="2200" dirty="0">
                <a:solidFill>
                  <a:schemeClr val="tx1">
                    <a:lumMod val="75000"/>
                    <a:lumOff val="25000"/>
                  </a:schemeClr>
                </a:solidFill>
              </a:rPr>
              <a:t>37, prevede che </a:t>
            </a:r>
            <a:r>
              <a:rPr lang="it-IT" sz="2200" dirty="0" smtClean="0">
                <a:solidFill>
                  <a:schemeClr val="tx1">
                    <a:lumMod val="75000"/>
                    <a:lumOff val="25000"/>
                  </a:schemeClr>
                </a:solidFill>
              </a:rPr>
              <a:t>«</a:t>
            </a:r>
            <a:r>
              <a:rPr lang="it-IT" sz="2200" i="1" dirty="0" smtClean="0">
                <a:solidFill>
                  <a:schemeClr val="tx1">
                    <a:lumMod val="75000"/>
                    <a:lumOff val="25000"/>
                  </a:schemeClr>
                </a:solidFill>
              </a:rPr>
              <a:t>Tutti </a:t>
            </a:r>
            <a:r>
              <a:rPr lang="it-IT" sz="2200" i="1" dirty="0">
                <a:solidFill>
                  <a:schemeClr val="tx1">
                    <a:lumMod val="75000"/>
                    <a:lumOff val="25000"/>
                  </a:schemeClr>
                </a:solidFill>
              </a:rPr>
              <a:t>i contratti dai quali derivi entrata o spesa dello Stato debbono essere preceduti da pubblici incanti, eccetto i casi indicati da leggi speciali e quelli previsti nei successivi </a:t>
            </a:r>
            <a:r>
              <a:rPr lang="it-IT" sz="2200" i="1" dirty="0" smtClean="0">
                <a:solidFill>
                  <a:schemeClr val="tx1">
                    <a:lumMod val="75000"/>
                    <a:lumOff val="25000"/>
                  </a:schemeClr>
                </a:solidFill>
              </a:rPr>
              <a:t>articoli</a:t>
            </a:r>
            <a:r>
              <a:rPr lang="it-IT" sz="2200" dirty="0" smtClean="0">
                <a:solidFill>
                  <a:schemeClr val="tx1">
                    <a:lumMod val="75000"/>
                    <a:lumOff val="25000"/>
                  </a:schemeClr>
                </a:solidFill>
              </a:rPr>
              <a:t>».</a:t>
            </a:r>
            <a:endParaRPr lang="it-IT" sz="2200" dirty="0">
              <a:solidFill>
                <a:schemeClr val="tx1">
                  <a:lumMod val="75000"/>
                  <a:lumOff val="25000"/>
                </a:schemeClr>
              </a:solidFill>
            </a:endParaRPr>
          </a:p>
        </p:txBody>
      </p:sp>
    </p:spTree>
    <p:extLst>
      <p:ext uri="{BB962C8B-B14F-4D97-AF65-F5344CB8AC3E}">
        <p14:creationId xmlns:p14="http://schemas.microsoft.com/office/powerpoint/2010/main" val="111908530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p:cNvSpPr txBox="1">
            <a:spLocks/>
          </p:cNvSpPr>
          <p:nvPr/>
        </p:nvSpPr>
        <p:spPr>
          <a:xfrm>
            <a:off x="677334" y="2160589"/>
            <a:ext cx="8596668" cy="3880773"/>
          </a:xfrm>
          <a:prstGeom prst="rect">
            <a:avLst/>
          </a:prstGeom>
          <a:ln w="19050" cap="rnd" cmpd="sng" algn="ctr">
            <a:noFill/>
            <a:prstDash val="solid"/>
          </a:ln>
        </p:spPr>
        <p:style>
          <a:lnRef idx="2">
            <a:schemeClr val="dk1"/>
          </a:lnRef>
          <a:fillRef idx="1">
            <a:schemeClr val="lt1"/>
          </a:fillRef>
          <a:effectRef idx="0">
            <a:schemeClr val="dk1"/>
          </a:effectRef>
          <a:fontRef idx="minor">
            <a:schemeClr val="dk1"/>
          </a:fontRef>
        </p:style>
        <p:txBody>
          <a:bodyPr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dk1"/>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dk1"/>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dk1"/>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just">
              <a:buNone/>
            </a:pPr>
            <a:r>
              <a:rPr lang="it-IT" sz="2000" dirty="0" smtClean="0">
                <a:solidFill>
                  <a:schemeClr val="tx1">
                    <a:lumMod val="75000"/>
                    <a:lumOff val="25000"/>
                  </a:schemeClr>
                </a:solidFill>
              </a:rPr>
              <a:t>Attraverso </a:t>
            </a:r>
            <a:r>
              <a:rPr lang="it-IT" sz="2000" dirty="0">
                <a:solidFill>
                  <a:schemeClr val="tx1">
                    <a:lumMod val="75000"/>
                    <a:lumOff val="25000"/>
                  </a:schemeClr>
                </a:solidFill>
              </a:rPr>
              <a:t>il processo di integrazione europea, e quindi attraverso </a:t>
            </a:r>
            <a:r>
              <a:rPr lang="it-IT" sz="2000" dirty="0" smtClean="0">
                <a:solidFill>
                  <a:schemeClr val="tx1">
                    <a:lumMod val="75000"/>
                    <a:lumOff val="25000"/>
                  </a:schemeClr>
                </a:solidFill>
              </a:rPr>
              <a:t>l’ascesa </a:t>
            </a:r>
            <a:r>
              <a:rPr lang="it-IT" sz="2000" dirty="0">
                <a:solidFill>
                  <a:schemeClr val="tx1">
                    <a:lumMod val="75000"/>
                    <a:lumOff val="25000"/>
                  </a:schemeClr>
                </a:solidFill>
              </a:rPr>
              <a:t>del ruolo delle istituzioni comunitarie, la materia in oggetto ha trovato fonte di ulteriore arricchimento nelle disposizioni normative di origine comunitaria, le quali, sotto vari profili, hanno condotto </a:t>
            </a:r>
            <a:r>
              <a:rPr lang="it-IT" sz="2000" dirty="0" smtClean="0">
                <a:solidFill>
                  <a:schemeClr val="tx1">
                    <a:lumMod val="75000"/>
                    <a:lumOff val="25000"/>
                  </a:schemeClr>
                </a:solidFill>
              </a:rPr>
              <a:t>a </a:t>
            </a:r>
            <a:r>
              <a:rPr lang="it-IT" sz="2000" dirty="0">
                <a:solidFill>
                  <a:schemeClr val="tx1">
                    <a:lumMod val="75000"/>
                    <a:lumOff val="25000"/>
                  </a:schemeClr>
                </a:solidFill>
              </a:rPr>
              <a:t>un’importante conseguenza in capo agli</a:t>
            </a:r>
            <a:r>
              <a:rPr lang="it-IT" sz="2000" dirty="0">
                <a:solidFill>
                  <a:srgbClr val="FF0000"/>
                </a:solidFill>
                <a:effectLst>
                  <a:outerShdw blurRad="38100" dist="38100" dir="2700000" algn="tl">
                    <a:srgbClr val="000000">
                      <a:alpha val="43137"/>
                    </a:srgbClr>
                  </a:outerShdw>
                </a:effectLst>
              </a:rPr>
              <a:t> stati membri</a:t>
            </a:r>
            <a:r>
              <a:rPr lang="it-IT" sz="2000" dirty="0">
                <a:solidFill>
                  <a:schemeClr val="tx1">
                    <a:lumMod val="75000"/>
                    <a:lumOff val="25000"/>
                  </a:schemeClr>
                </a:solidFill>
              </a:rPr>
              <a:t>: </a:t>
            </a:r>
            <a:r>
              <a:rPr lang="it-IT" sz="2000" dirty="0" smtClean="0">
                <a:solidFill>
                  <a:schemeClr val="tx1">
                    <a:lumMod val="75000"/>
                    <a:lumOff val="25000"/>
                  </a:schemeClr>
                </a:solidFill>
              </a:rPr>
              <a:t>essi </a:t>
            </a:r>
            <a:r>
              <a:rPr lang="it-IT" sz="2000" dirty="0">
                <a:solidFill>
                  <a:srgbClr val="FF0000"/>
                </a:solidFill>
                <a:effectLst>
                  <a:outerShdw blurRad="38100" dist="38100" dir="2700000" algn="tl">
                    <a:srgbClr val="000000">
                      <a:alpha val="43137"/>
                    </a:srgbClr>
                  </a:outerShdw>
                </a:effectLst>
              </a:rPr>
              <a:t>sono obbligati a dettare una disciplina normativa che, in definitiva, incentivi la concorrenza fra privati</a:t>
            </a:r>
            <a:r>
              <a:rPr lang="it-IT" sz="2000" dirty="0">
                <a:solidFill>
                  <a:schemeClr val="tx1">
                    <a:lumMod val="75000"/>
                    <a:lumOff val="25000"/>
                  </a:schemeClr>
                </a:solidFill>
              </a:rPr>
              <a:t>. </a:t>
            </a:r>
            <a:endParaRPr lang="it-IT" sz="2000" dirty="0" smtClean="0">
              <a:solidFill>
                <a:schemeClr val="tx1">
                  <a:lumMod val="75000"/>
                  <a:lumOff val="25000"/>
                </a:schemeClr>
              </a:solidFill>
            </a:endParaRPr>
          </a:p>
          <a:p>
            <a:pPr marL="0" indent="0" algn="just">
              <a:buNone/>
            </a:pPr>
            <a:r>
              <a:rPr lang="it-IT" sz="2000" dirty="0" smtClean="0">
                <a:solidFill>
                  <a:schemeClr val="tx1">
                    <a:lumMod val="75000"/>
                    <a:lumOff val="25000"/>
                  </a:schemeClr>
                </a:solidFill>
              </a:rPr>
              <a:t>In </a:t>
            </a:r>
            <a:r>
              <a:rPr lang="it-IT" sz="2000" dirty="0">
                <a:solidFill>
                  <a:schemeClr val="tx1">
                    <a:lumMod val="75000"/>
                    <a:lumOff val="25000"/>
                  </a:schemeClr>
                </a:solidFill>
              </a:rPr>
              <a:t>quest’ottica, quindi, l'ordinamento comunitario veicola la necessità che, in linea generale, le amministrazioni pubbliche procedano </a:t>
            </a:r>
            <a:r>
              <a:rPr lang="it-IT" sz="2000" dirty="0" smtClean="0">
                <a:solidFill>
                  <a:schemeClr val="tx1">
                    <a:lumMod val="75000"/>
                    <a:lumOff val="25000"/>
                  </a:schemeClr>
                </a:solidFill>
              </a:rPr>
              <a:t>— </a:t>
            </a:r>
            <a:r>
              <a:rPr lang="it-IT" sz="2000" dirty="0">
                <a:solidFill>
                  <a:schemeClr val="tx1">
                    <a:lumMod val="75000"/>
                    <a:lumOff val="25000"/>
                  </a:schemeClr>
                </a:solidFill>
              </a:rPr>
              <a:t>in conformità ai suesposti principi di trasparenza e imparzialità </a:t>
            </a:r>
            <a:r>
              <a:rPr lang="it-IT" sz="2000" dirty="0" smtClean="0">
                <a:solidFill>
                  <a:schemeClr val="tx1">
                    <a:lumMod val="75000"/>
                    <a:lumOff val="25000"/>
                  </a:schemeClr>
                </a:solidFill>
              </a:rPr>
              <a:t>— ad </a:t>
            </a:r>
            <a:r>
              <a:rPr lang="it-IT" sz="2000" dirty="0">
                <a:solidFill>
                  <a:schemeClr val="tx1">
                    <a:lumMod val="75000"/>
                    <a:lumOff val="25000"/>
                  </a:schemeClr>
                </a:solidFill>
              </a:rPr>
              <a:t>affidare l’esecuzione di contratti di appalto e di servizi pubblici (servizi di interesse generale, nella terminologia comunitaria) tramite </a:t>
            </a:r>
            <a:r>
              <a:rPr lang="it-IT" sz="2000" b="1" i="1" dirty="0">
                <a:solidFill>
                  <a:srgbClr val="FF0000"/>
                </a:solidFill>
                <a:effectLst>
                  <a:outerShdw blurRad="38100" dist="38100" dir="2700000" algn="tl">
                    <a:srgbClr val="000000">
                      <a:alpha val="43137"/>
                    </a:srgbClr>
                  </a:outerShdw>
                </a:effectLst>
              </a:rPr>
              <a:t>gara ad evidenza pubblica</a:t>
            </a:r>
            <a:r>
              <a:rPr lang="it-IT" sz="2000" dirty="0" smtClean="0"/>
              <a:t>.</a:t>
            </a:r>
            <a:endParaRPr lang="it-IT" sz="2000" dirty="0"/>
          </a:p>
        </p:txBody>
      </p:sp>
      <p:sp>
        <p:nvSpPr>
          <p:cNvPr id="8" name="Titolo 1"/>
          <p:cNvSpPr txBox="1">
            <a:spLocks/>
          </p:cNvSpPr>
          <p:nvPr/>
        </p:nvSpPr>
        <p:spPr>
          <a:xfrm>
            <a:off x="677334" y="609600"/>
            <a:ext cx="8596668" cy="1271451"/>
          </a:xfrm>
          <a:prstGeom prst="rect">
            <a:avLst/>
          </a:prstGeom>
        </p:spPr>
        <p:txBody>
          <a:bodyPr vert="horz" lIns="91440" tIns="45720" rIns="91440" bIns="45720" rtlCol="0" anchor="t">
            <a:noAutofit/>
          </a:bodyPr>
          <a:lstStyle>
            <a:lvl1pPr>
              <a:spcBef>
                <a:spcPct val="0"/>
              </a:spcBef>
              <a:buNone/>
              <a:defRPr sz="3600">
                <a:solidFill>
                  <a:schemeClr val="accent1"/>
                </a:solidFill>
                <a:latin typeface="+mj-lt"/>
                <a:ea typeface="+mj-ea"/>
                <a:cs typeface="+mj-c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ctr"/>
            <a:r>
              <a:rPr lang="it-IT" sz="4000" dirty="0" smtClean="0">
                <a:ln w="3175" cmpd="sng">
                  <a:noFill/>
                </a:ln>
                <a:solidFill>
                  <a:schemeClr val="tx1">
                    <a:lumMod val="85000"/>
                    <a:lumOff val="15000"/>
                  </a:schemeClr>
                </a:solidFill>
              </a:rPr>
              <a:t>I generali obblighi di</a:t>
            </a:r>
          </a:p>
          <a:p>
            <a:pPr algn="ctr"/>
            <a:r>
              <a:rPr lang="it-IT" sz="4000" dirty="0" smtClean="0">
                <a:ln w="3175" cmpd="sng">
                  <a:noFill/>
                </a:ln>
                <a:solidFill>
                  <a:schemeClr val="tx1">
                    <a:lumMod val="85000"/>
                    <a:lumOff val="15000"/>
                  </a:schemeClr>
                </a:solidFill>
              </a:rPr>
              <a:t>trasparenza e imparzialità</a:t>
            </a:r>
            <a:endParaRPr lang="it-IT" sz="4000" dirty="0">
              <a:ln w="3175" cmpd="sng">
                <a:noFill/>
              </a:ln>
              <a:solidFill>
                <a:schemeClr val="tx1">
                  <a:lumMod val="85000"/>
                  <a:lumOff val="15000"/>
                </a:schemeClr>
              </a:solidFill>
            </a:endParaRPr>
          </a:p>
        </p:txBody>
      </p:sp>
    </p:spTree>
    <p:extLst>
      <p:ext uri="{BB962C8B-B14F-4D97-AF65-F5344CB8AC3E}">
        <p14:creationId xmlns:p14="http://schemas.microsoft.com/office/powerpoint/2010/main" val="244114459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68385" y="629435"/>
            <a:ext cx="9601196" cy="1303867"/>
          </a:xfrm>
        </p:spPr>
        <p:txBody>
          <a:bodyPr>
            <a:normAutofit fontScale="90000"/>
          </a:bodyPr>
          <a:lstStyle/>
          <a:p>
            <a:r>
              <a:rPr lang="it-IT" dirty="0" smtClean="0"/>
              <a:t>Principi per l’aggiudicazione e </a:t>
            </a:r>
            <a:br>
              <a:rPr lang="it-IT" dirty="0" smtClean="0"/>
            </a:br>
            <a:r>
              <a:rPr lang="it-IT" dirty="0" smtClean="0"/>
              <a:t>l’esecuzione di appalti e concessioni</a:t>
            </a:r>
            <a:endParaRPr lang="it-IT" dirty="0"/>
          </a:p>
        </p:txBody>
      </p:sp>
      <p:sp>
        <p:nvSpPr>
          <p:cNvPr id="3" name="Segnaposto contenuto 2"/>
          <p:cNvSpPr>
            <a:spLocks noGrp="1"/>
          </p:cNvSpPr>
          <p:nvPr>
            <p:ph idx="1"/>
          </p:nvPr>
        </p:nvSpPr>
        <p:spPr/>
        <p:txBody>
          <a:bodyPr>
            <a:normAutofit fontScale="92500" lnSpcReduction="20000"/>
          </a:bodyPr>
          <a:lstStyle/>
          <a:p>
            <a:pPr marL="0" lvl="0" indent="0" algn="just">
              <a:spcBef>
                <a:spcPts val="0"/>
              </a:spcBef>
              <a:buClrTx/>
              <a:buSzTx/>
              <a:buNone/>
            </a:pPr>
            <a:r>
              <a:rPr lang="it-IT" dirty="0" smtClean="0">
                <a:solidFill>
                  <a:prstClr val="black"/>
                </a:solidFill>
              </a:rPr>
              <a:t>L’affidamento e l’esecuzione di appalti di opere, lavori, servizi, forniture e concessioni ai sensi del presente codice garantisce la </a:t>
            </a:r>
            <a:r>
              <a:rPr lang="it-IT" dirty="0" smtClean="0">
                <a:solidFill>
                  <a:srgbClr val="C42F1A">
                    <a:lumMod val="75000"/>
                  </a:srgbClr>
                </a:solidFill>
                <a:effectLst>
                  <a:outerShdw blurRad="38100" dist="38100" dir="2700000" algn="tl">
                    <a:srgbClr val="000000">
                      <a:alpha val="43137"/>
                    </a:srgbClr>
                  </a:outerShdw>
                </a:effectLst>
              </a:rPr>
              <a:t>qualità delle prestazioni </a:t>
            </a:r>
            <a:r>
              <a:rPr lang="it-IT" dirty="0" smtClean="0">
                <a:solidFill>
                  <a:prstClr val="black"/>
                </a:solidFill>
              </a:rPr>
              <a:t>e si svolge nel rispetto dei principi di </a:t>
            </a:r>
            <a:r>
              <a:rPr lang="it-IT" dirty="0" smtClean="0">
                <a:solidFill>
                  <a:srgbClr val="C42F1A">
                    <a:lumMod val="75000"/>
                  </a:srgbClr>
                </a:solidFill>
              </a:rPr>
              <a:t>economicità, efficacia, tempestività e correttezza</a:t>
            </a:r>
            <a:r>
              <a:rPr lang="it-IT" dirty="0" smtClean="0">
                <a:solidFill>
                  <a:prstClr val="black"/>
                </a:solidFill>
              </a:rPr>
              <a:t>. Nell'affidamento degli appalti e delle concessioni, le stazioni appaltanti rispettano, altresì, i principi di </a:t>
            </a:r>
            <a:r>
              <a:rPr lang="it-IT" dirty="0" smtClean="0">
                <a:solidFill>
                  <a:srgbClr val="2C17A9"/>
                </a:solidFill>
                <a:effectLst>
                  <a:outerShdw blurRad="38100" dist="38100" dir="2700000" algn="tl">
                    <a:srgbClr val="000000">
                      <a:alpha val="43137"/>
                    </a:srgbClr>
                  </a:outerShdw>
                </a:effectLst>
              </a:rPr>
              <a:t>libera concorrenza, non discriminazione, trasparenza, proporzionalità, nonché di pubblicità </a:t>
            </a:r>
            <a:r>
              <a:rPr lang="it-IT" dirty="0" smtClean="0">
                <a:solidFill>
                  <a:prstClr val="black"/>
                </a:solidFill>
              </a:rPr>
              <a:t>con le modalità indicate nel presente codice. </a:t>
            </a:r>
          </a:p>
          <a:p>
            <a:pPr marL="0" lvl="0" indent="0" algn="just">
              <a:spcBef>
                <a:spcPts val="0"/>
              </a:spcBef>
              <a:buClrTx/>
              <a:buSzTx/>
              <a:buNone/>
            </a:pPr>
            <a:r>
              <a:rPr lang="it-IT" dirty="0" smtClean="0">
                <a:solidFill>
                  <a:prstClr val="black"/>
                </a:solidFill>
              </a:rPr>
              <a:t>Il principio di economicità può essere subordinato, nei limiti in cui è espressamente consentito dalle norme vigenti e dal presente codice, ai criteri, previsti nel bando, ispirati a esigenze sociali, nonché alla tutela della salute, dell’ambiente, del patrimonio culturale e alla promozione dello sviluppo sostenibile, anche dal punto di vista energetico.</a:t>
            </a:r>
          </a:p>
        </p:txBody>
      </p:sp>
      <p:sp>
        <p:nvSpPr>
          <p:cNvPr id="4" name="Ettagono 3"/>
          <p:cNvSpPr/>
          <p:nvPr/>
        </p:nvSpPr>
        <p:spPr>
          <a:xfrm>
            <a:off x="10672717" y="897937"/>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30</a:t>
            </a:r>
            <a:endParaRPr lang="it-IT"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fontScale="90000"/>
          </a:bodyPr>
          <a:lstStyle/>
          <a:p>
            <a:r>
              <a:rPr lang="it-IT" dirty="0" smtClean="0"/>
              <a:t>Principi per l’aggiudicazione e </a:t>
            </a:r>
            <a:br>
              <a:rPr lang="it-IT" dirty="0" smtClean="0"/>
            </a:br>
            <a:r>
              <a:rPr lang="it-IT" dirty="0" smtClean="0"/>
              <a:t>l’esecuzione di appalti e concessioni</a:t>
            </a:r>
            <a:endParaRPr lang="it-IT" dirty="0"/>
          </a:p>
        </p:txBody>
      </p:sp>
      <p:sp>
        <p:nvSpPr>
          <p:cNvPr id="3" name="Segnaposto contenuto 2"/>
          <p:cNvSpPr>
            <a:spLocks noGrp="1"/>
          </p:cNvSpPr>
          <p:nvPr>
            <p:ph idx="1"/>
          </p:nvPr>
        </p:nvSpPr>
        <p:spPr>
          <a:xfrm>
            <a:off x="678393" y="2573383"/>
            <a:ext cx="8596668"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lvl="0" indent="0" algn="just">
              <a:spcBef>
                <a:spcPts val="0"/>
              </a:spcBef>
              <a:buClrTx/>
              <a:buSzTx/>
              <a:buNone/>
            </a:pPr>
            <a:r>
              <a:rPr lang="it-IT" sz="2200" dirty="0" smtClean="0">
                <a:solidFill>
                  <a:prstClr val="black"/>
                </a:solidFill>
              </a:rPr>
              <a:t>L’articolo 30 del codice enuclea i principi generali cui si deve sempre ispirare l’attività </a:t>
            </a:r>
            <a:r>
              <a:rPr lang="it-IT" sz="2200" dirty="0">
                <a:solidFill>
                  <a:prstClr val="black"/>
                </a:solidFill>
              </a:rPr>
              <a:t>contrattuale</a:t>
            </a:r>
            <a:r>
              <a:rPr lang="it-IT" sz="2200" dirty="0" smtClean="0">
                <a:solidFill>
                  <a:prstClr val="black"/>
                </a:solidFill>
              </a:rPr>
              <a:t> della pubblica amministrazione. </a:t>
            </a:r>
          </a:p>
          <a:p>
            <a:pPr marL="0" lvl="0" indent="0" algn="just">
              <a:spcBef>
                <a:spcPts val="0"/>
              </a:spcBef>
              <a:buClrTx/>
              <a:buSzTx/>
              <a:buNone/>
            </a:pPr>
            <a:r>
              <a:rPr lang="it-IT" sz="2200" dirty="0" smtClean="0">
                <a:solidFill>
                  <a:prstClr val="black"/>
                </a:solidFill>
              </a:rPr>
              <a:t>Nella disposizione </a:t>
            </a:r>
            <a:r>
              <a:rPr lang="it-IT" sz="2200" dirty="0" err="1" smtClean="0">
                <a:solidFill>
                  <a:prstClr val="black"/>
                </a:solidFill>
              </a:rPr>
              <a:t>codicistica</a:t>
            </a:r>
            <a:r>
              <a:rPr lang="it-IT" sz="2200" dirty="0" smtClean="0">
                <a:solidFill>
                  <a:prstClr val="black"/>
                </a:solidFill>
              </a:rPr>
              <a:t> confluiscono:</a:t>
            </a:r>
          </a:p>
          <a:p>
            <a:pPr lvl="0" algn="just">
              <a:spcBef>
                <a:spcPts val="0"/>
              </a:spcBef>
            </a:pPr>
            <a:r>
              <a:rPr lang="it-IT" sz="2200" dirty="0" smtClean="0">
                <a:solidFill>
                  <a:schemeClr val="tx1">
                    <a:lumMod val="95000"/>
                    <a:lumOff val="5000"/>
                  </a:schemeClr>
                </a:solidFill>
              </a:rPr>
              <a:t>sia </a:t>
            </a:r>
            <a:r>
              <a:rPr lang="it-IT" sz="2200" dirty="0" smtClean="0">
                <a:solidFill>
                  <a:srgbClr val="FF0000"/>
                </a:solidFill>
                <a:effectLst>
                  <a:outerShdw blurRad="38100" dist="38100" dir="2700000" algn="tl">
                    <a:srgbClr val="000000">
                      <a:alpha val="43137"/>
                    </a:srgbClr>
                  </a:outerShdw>
                </a:effectLst>
              </a:rPr>
              <a:t>principi di matrice comunitaria</a:t>
            </a:r>
            <a:r>
              <a:rPr lang="it-IT" sz="2200" dirty="0" smtClean="0">
                <a:solidFill>
                  <a:schemeClr val="tx1">
                    <a:lumMod val="95000"/>
                    <a:lumOff val="5000"/>
                  </a:schemeClr>
                </a:solidFill>
              </a:rPr>
              <a:t>. L’affidamento deve infatti rispettare anche i principi di libera concorrenza, parità di trattamento, non discriminazione, trasparenza, proporzionalità, nonché quello di pubblicità con le modalità indicate nel codice.</a:t>
            </a:r>
          </a:p>
          <a:p>
            <a:pPr lvl="0" algn="just">
              <a:spcBef>
                <a:spcPts val="0"/>
              </a:spcBef>
            </a:pPr>
            <a:r>
              <a:rPr lang="it-IT" sz="2200" dirty="0" smtClean="0">
                <a:solidFill>
                  <a:schemeClr val="tx1">
                    <a:lumMod val="95000"/>
                    <a:lumOff val="5000"/>
                  </a:schemeClr>
                </a:solidFill>
              </a:rPr>
              <a:t>sia </a:t>
            </a:r>
            <a:r>
              <a:rPr lang="it-IT" sz="2200" dirty="0" smtClean="0">
                <a:solidFill>
                  <a:srgbClr val="FF0000"/>
                </a:solidFill>
                <a:effectLst>
                  <a:outerShdw blurRad="38100" dist="38100" dir="2700000" algn="tl">
                    <a:srgbClr val="000000">
                      <a:alpha val="43137"/>
                    </a:srgbClr>
                  </a:outerShdw>
                </a:effectLst>
              </a:rPr>
              <a:t>principi di derivazione nazionale </a:t>
            </a:r>
            <a:r>
              <a:rPr lang="it-IT" sz="2200" dirty="0" smtClean="0">
                <a:solidFill>
                  <a:schemeClr val="tx1">
                    <a:lumMod val="95000"/>
                    <a:lumOff val="5000"/>
                  </a:schemeClr>
                </a:solidFill>
              </a:rPr>
              <a:t>(economicità, efficacia, tempestività e correttezza);</a:t>
            </a:r>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30</a:t>
            </a:r>
            <a:endParaRPr lang="it-IT" dirty="0"/>
          </a:p>
        </p:txBody>
      </p:sp>
    </p:spTree>
    <p:extLst>
      <p:ext uri="{BB962C8B-B14F-4D97-AF65-F5344CB8AC3E}">
        <p14:creationId xmlns:p14="http://schemas.microsoft.com/office/powerpoint/2010/main" val="412340898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fontScale="90000"/>
          </a:bodyPr>
          <a:lstStyle/>
          <a:p>
            <a:r>
              <a:rPr lang="it-IT" dirty="0" smtClean="0"/>
              <a:t>Principi per l’aggiudicazione e </a:t>
            </a:r>
            <a:br>
              <a:rPr lang="it-IT" dirty="0" smtClean="0"/>
            </a:br>
            <a:r>
              <a:rPr lang="it-IT" dirty="0" smtClean="0"/>
              <a:t>l’esecuzione di appalti e concessioni</a:t>
            </a:r>
            <a:endParaRPr lang="it-IT" dirty="0"/>
          </a:p>
        </p:txBody>
      </p:sp>
      <p:sp>
        <p:nvSpPr>
          <p:cNvPr id="3" name="Segnaposto contenuto 2"/>
          <p:cNvSpPr>
            <a:spLocks noGrp="1"/>
          </p:cNvSpPr>
          <p:nvPr>
            <p:ph idx="1"/>
          </p:nvPr>
        </p:nvSpPr>
        <p:spPr>
          <a:xfrm>
            <a:off x="678393" y="2573383"/>
            <a:ext cx="8596668"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lvl="0" indent="0" algn="just">
              <a:spcBef>
                <a:spcPts val="0"/>
              </a:spcBef>
              <a:buClrTx/>
              <a:buSzTx/>
              <a:buNone/>
            </a:pPr>
            <a:r>
              <a:rPr lang="it-IT" sz="2200" dirty="0" smtClean="0">
                <a:solidFill>
                  <a:prstClr val="black"/>
                </a:solidFill>
              </a:rPr>
              <a:t>L’articolo 30 del codice enuclea i principi generali cui si deve sempre ispirare l’attività </a:t>
            </a:r>
            <a:r>
              <a:rPr lang="it-IT" sz="2200" dirty="0">
                <a:solidFill>
                  <a:prstClr val="black"/>
                </a:solidFill>
              </a:rPr>
              <a:t>contrattuale</a:t>
            </a:r>
            <a:r>
              <a:rPr lang="it-IT" sz="2200" dirty="0" smtClean="0">
                <a:solidFill>
                  <a:prstClr val="black"/>
                </a:solidFill>
              </a:rPr>
              <a:t> della pubblica amministrazione. </a:t>
            </a:r>
          </a:p>
          <a:p>
            <a:pPr marL="0" lvl="0" indent="0" algn="just">
              <a:spcBef>
                <a:spcPts val="0"/>
              </a:spcBef>
              <a:buClrTx/>
              <a:buSzTx/>
              <a:buNone/>
            </a:pPr>
            <a:r>
              <a:rPr lang="it-IT" sz="2200" dirty="0" smtClean="0">
                <a:solidFill>
                  <a:prstClr val="black"/>
                </a:solidFill>
              </a:rPr>
              <a:t>Nella disposizione </a:t>
            </a:r>
            <a:r>
              <a:rPr lang="it-IT" sz="2200" dirty="0" err="1" smtClean="0">
                <a:solidFill>
                  <a:prstClr val="black"/>
                </a:solidFill>
              </a:rPr>
              <a:t>codicistica</a:t>
            </a:r>
            <a:r>
              <a:rPr lang="it-IT" sz="2200" dirty="0" smtClean="0">
                <a:solidFill>
                  <a:prstClr val="black"/>
                </a:solidFill>
              </a:rPr>
              <a:t> confluiscono:</a:t>
            </a:r>
          </a:p>
          <a:p>
            <a:pPr lvl="0" algn="just">
              <a:spcBef>
                <a:spcPts val="0"/>
              </a:spcBef>
            </a:pPr>
            <a:r>
              <a:rPr lang="it-IT" sz="2200" dirty="0" smtClean="0">
                <a:solidFill>
                  <a:schemeClr val="tx1">
                    <a:lumMod val="95000"/>
                    <a:lumOff val="5000"/>
                  </a:schemeClr>
                </a:solidFill>
              </a:rPr>
              <a:t>sia </a:t>
            </a:r>
            <a:r>
              <a:rPr lang="it-IT" sz="2200" dirty="0" smtClean="0">
                <a:solidFill>
                  <a:srgbClr val="FF0000"/>
                </a:solidFill>
                <a:effectLst>
                  <a:outerShdw blurRad="38100" dist="38100" dir="2700000" algn="tl">
                    <a:srgbClr val="000000">
                      <a:alpha val="43137"/>
                    </a:srgbClr>
                  </a:outerShdw>
                </a:effectLst>
              </a:rPr>
              <a:t>principi di matrice comunitaria</a:t>
            </a:r>
            <a:r>
              <a:rPr lang="it-IT" sz="2200" dirty="0" smtClean="0">
                <a:solidFill>
                  <a:schemeClr val="tx1">
                    <a:lumMod val="95000"/>
                    <a:lumOff val="5000"/>
                  </a:schemeClr>
                </a:solidFill>
              </a:rPr>
              <a:t>. L’affidamento deve infatti rispettare anche i principi di libera concorrenza, parità di trattamento, non discriminazione, trasparenza, proporzionalità, nonché quello di pubblicità con le modalità indicate nel codice.</a:t>
            </a:r>
          </a:p>
          <a:p>
            <a:pPr lvl="0" algn="just">
              <a:spcBef>
                <a:spcPts val="0"/>
              </a:spcBef>
            </a:pPr>
            <a:r>
              <a:rPr lang="it-IT" sz="2200" dirty="0" smtClean="0">
                <a:solidFill>
                  <a:schemeClr val="tx1">
                    <a:lumMod val="95000"/>
                    <a:lumOff val="5000"/>
                  </a:schemeClr>
                </a:solidFill>
              </a:rPr>
              <a:t>sia </a:t>
            </a:r>
            <a:r>
              <a:rPr lang="it-IT" sz="2200" dirty="0" smtClean="0">
                <a:solidFill>
                  <a:srgbClr val="FF0000"/>
                </a:solidFill>
                <a:effectLst>
                  <a:outerShdw blurRad="38100" dist="38100" dir="2700000" algn="tl">
                    <a:srgbClr val="000000">
                      <a:alpha val="43137"/>
                    </a:srgbClr>
                  </a:outerShdw>
                </a:effectLst>
              </a:rPr>
              <a:t>principi di derivazione nazionale </a:t>
            </a:r>
            <a:r>
              <a:rPr lang="it-IT" sz="2200" dirty="0" smtClean="0">
                <a:solidFill>
                  <a:schemeClr val="tx1">
                    <a:lumMod val="95000"/>
                    <a:lumOff val="5000"/>
                  </a:schemeClr>
                </a:solidFill>
              </a:rPr>
              <a:t>(economicità, efficacia, tempestività e correttezza);</a:t>
            </a:r>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30</a:t>
            </a:r>
            <a:endParaRPr lang="it-IT" dirty="0"/>
          </a:p>
        </p:txBody>
      </p:sp>
    </p:spTree>
    <p:extLst>
      <p:ext uri="{BB962C8B-B14F-4D97-AF65-F5344CB8AC3E}">
        <p14:creationId xmlns:p14="http://schemas.microsoft.com/office/powerpoint/2010/main" val="310434227"/>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a:bodyPr>
          <a:lstStyle/>
          <a:p>
            <a:r>
              <a:rPr lang="it-IT" dirty="0" smtClean="0"/>
              <a:t>Principi in materia di trasparenza</a:t>
            </a:r>
            <a:endParaRPr lang="it-IT" dirty="0"/>
          </a:p>
        </p:txBody>
      </p:sp>
      <p:sp>
        <p:nvSpPr>
          <p:cNvPr id="3" name="Segnaposto contenuto 2"/>
          <p:cNvSpPr>
            <a:spLocks noGrp="1"/>
          </p:cNvSpPr>
          <p:nvPr>
            <p:ph idx="1"/>
          </p:nvPr>
        </p:nvSpPr>
        <p:spPr>
          <a:xfrm>
            <a:off x="678393" y="2573383"/>
            <a:ext cx="10581790"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indent="0" algn="just">
              <a:buNone/>
            </a:pPr>
            <a:r>
              <a:rPr lang="it-IT" sz="2200" dirty="0">
                <a:solidFill>
                  <a:srgbClr val="FF0000"/>
                </a:solidFill>
              </a:rPr>
              <a:t>Tutti gli atti </a:t>
            </a:r>
            <a:r>
              <a:rPr lang="it-IT" sz="2200" dirty="0"/>
              <a:t>delle amministrazioni aggiudicatrici e degli enti aggiudicatori relativi alla </a:t>
            </a:r>
            <a:r>
              <a:rPr lang="it-IT" sz="2200" dirty="0">
                <a:solidFill>
                  <a:srgbClr val="FF0000"/>
                </a:solidFill>
              </a:rPr>
              <a:t>programmazione di lavori, opere, servizi e forniture</a:t>
            </a:r>
            <a:r>
              <a:rPr lang="it-IT" sz="2200" dirty="0"/>
              <a:t>, nonché alle </a:t>
            </a:r>
            <a:r>
              <a:rPr lang="it-IT" sz="2200" dirty="0">
                <a:solidFill>
                  <a:srgbClr val="FF0000"/>
                </a:solidFill>
              </a:rPr>
              <a:t>procedure per l'affidamento di appalti pubblici</a:t>
            </a:r>
            <a:r>
              <a:rPr lang="it-IT" sz="2200" dirty="0"/>
              <a:t> di servizi, forniture, lavori e opere, di </a:t>
            </a:r>
            <a:r>
              <a:rPr lang="it-IT" sz="2200" dirty="0">
                <a:solidFill>
                  <a:srgbClr val="FF0000"/>
                </a:solidFill>
              </a:rPr>
              <a:t>concorsi pubblici di progettazione</a:t>
            </a:r>
            <a:r>
              <a:rPr lang="it-IT" sz="2200" dirty="0"/>
              <a:t>, di </a:t>
            </a:r>
            <a:r>
              <a:rPr lang="it-IT" sz="2200" dirty="0">
                <a:solidFill>
                  <a:srgbClr val="FF0000"/>
                </a:solidFill>
              </a:rPr>
              <a:t>concorsi di idee </a:t>
            </a:r>
            <a:r>
              <a:rPr lang="it-IT" sz="2200" dirty="0"/>
              <a:t>e di </a:t>
            </a:r>
            <a:r>
              <a:rPr lang="it-IT" sz="2200" dirty="0">
                <a:solidFill>
                  <a:srgbClr val="FF0000"/>
                </a:solidFill>
              </a:rPr>
              <a:t>concessioni</a:t>
            </a:r>
            <a:r>
              <a:rPr lang="it-IT" sz="2200" dirty="0"/>
              <a:t>, compresi quelli tra enti nell'ambito del settore pubblico di cui all'articolo 5</a:t>
            </a:r>
            <a:r>
              <a:rPr lang="it-IT" sz="2200" b="1" dirty="0"/>
              <a:t>, </a:t>
            </a:r>
            <a:r>
              <a:rPr lang="it-IT" sz="2200" b="1" dirty="0">
                <a:solidFill>
                  <a:srgbClr val="FF0000"/>
                </a:solidFill>
              </a:rPr>
              <a:t>alla composizione della commissione giudicatrice e ai curricula dei suoi componenti</a:t>
            </a:r>
            <a:r>
              <a:rPr lang="it-IT" sz="2200" dirty="0"/>
              <a:t>, ove non considerati riservati ai sensi dell'articolo 53 ovvero secretati ai sensi dell'articolo 162, </a:t>
            </a:r>
            <a:r>
              <a:rPr lang="it-IT" sz="2200" dirty="0">
                <a:solidFill>
                  <a:srgbClr val="FF0000"/>
                </a:solidFill>
              </a:rPr>
              <a:t>devono essere pubblicati e aggiornati sul profilo del committente, nella sezione “Amministrazione trasparente”</a:t>
            </a:r>
            <a:r>
              <a:rPr lang="it-IT" sz="2200" dirty="0"/>
              <a:t> con l'applicazione delle disposizioni di cui al decreto legislativo 14 marzo 2013, n. 33.</a:t>
            </a:r>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29</a:t>
            </a:r>
            <a:endParaRPr lang="it-IT" dirty="0"/>
          </a:p>
        </p:txBody>
      </p:sp>
    </p:spTree>
    <p:extLst>
      <p:ext uri="{BB962C8B-B14F-4D97-AF65-F5344CB8AC3E}">
        <p14:creationId xmlns:p14="http://schemas.microsoft.com/office/powerpoint/2010/main" val="115481167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a:bodyPr>
          <a:lstStyle/>
          <a:p>
            <a:r>
              <a:rPr lang="it-IT" dirty="0" smtClean="0"/>
              <a:t>Principi in materia di trasparenza</a:t>
            </a:r>
            <a:endParaRPr lang="it-IT" dirty="0"/>
          </a:p>
        </p:txBody>
      </p:sp>
      <p:sp>
        <p:nvSpPr>
          <p:cNvPr id="3" name="Segnaposto contenuto 2"/>
          <p:cNvSpPr>
            <a:spLocks noGrp="1"/>
          </p:cNvSpPr>
          <p:nvPr>
            <p:ph idx="1"/>
          </p:nvPr>
        </p:nvSpPr>
        <p:spPr>
          <a:xfrm>
            <a:off x="678393" y="2573383"/>
            <a:ext cx="10581790"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indent="0" algn="just">
              <a:buNone/>
            </a:pPr>
            <a:r>
              <a:rPr lang="it-IT" dirty="0"/>
              <a:t>Al fine di consentire l'eventuale proposizione del ricorso ai sensi dell’articolo 120, comma 2-bis</a:t>
            </a:r>
            <a:r>
              <a:rPr lang="it-IT" b="1" dirty="0"/>
              <a:t>,</a:t>
            </a:r>
            <a:r>
              <a:rPr lang="it-IT" dirty="0"/>
              <a:t> del codice del processo amministrativo, </a:t>
            </a:r>
            <a:r>
              <a:rPr lang="it-IT" dirty="0">
                <a:solidFill>
                  <a:srgbClr val="00B050"/>
                </a:solidFill>
              </a:rPr>
              <a:t>sono altresì pubblicati, nei successivi due giorni </a:t>
            </a:r>
            <a:r>
              <a:rPr lang="it-IT" dirty="0"/>
              <a:t>dalla data di adozione dei relativi atti, il </a:t>
            </a:r>
            <a:r>
              <a:rPr lang="it-IT" dirty="0">
                <a:solidFill>
                  <a:srgbClr val="00B050"/>
                </a:solidFill>
              </a:rPr>
              <a:t>provvedimento che determina le esclusioni dalla procedura di affidamento e le ammissioni all'esito </a:t>
            </a:r>
            <a:r>
              <a:rPr lang="it-IT" b="1" dirty="0">
                <a:solidFill>
                  <a:srgbClr val="00B050"/>
                </a:solidFill>
              </a:rPr>
              <a:t>della verifica della documentazione attestante l'assenza dei motivi di esclusione di cui all'articolo 80, nonché </a:t>
            </a:r>
            <a:r>
              <a:rPr lang="it-IT" b="1" dirty="0"/>
              <a:t>la sussistenza dei requisiti</a:t>
            </a:r>
            <a:r>
              <a:rPr lang="it-IT" dirty="0"/>
              <a:t> economico-finanziari e tecnico-professionali.</a:t>
            </a:r>
            <a:endParaRPr lang="it-IT" sz="2200" dirty="0"/>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29</a:t>
            </a:r>
            <a:endParaRPr lang="it-IT" dirty="0"/>
          </a:p>
        </p:txBody>
      </p:sp>
    </p:spTree>
    <p:extLst>
      <p:ext uri="{BB962C8B-B14F-4D97-AF65-F5344CB8AC3E}">
        <p14:creationId xmlns:p14="http://schemas.microsoft.com/office/powerpoint/2010/main" val="160236926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a:bodyPr>
          <a:lstStyle/>
          <a:p>
            <a:r>
              <a:rPr lang="it-IT" dirty="0" smtClean="0"/>
              <a:t>Principi in materia di trasparenza</a:t>
            </a:r>
            <a:endParaRPr lang="it-IT" dirty="0"/>
          </a:p>
        </p:txBody>
      </p:sp>
      <p:sp>
        <p:nvSpPr>
          <p:cNvPr id="3" name="Segnaposto contenuto 2"/>
          <p:cNvSpPr>
            <a:spLocks noGrp="1"/>
          </p:cNvSpPr>
          <p:nvPr>
            <p:ph idx="1"/>
          </p:nvPr>
        </p:nvSpPr>
        <p:spPr>
          <a:xfrm>
            <a:off x="678393" y="2573383"/>
            <a:ext cx="10581790"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indent="0" algn="just">
              <a:buNone/>
            </a:pPr>
            <a:r>
              <a:rPr lang="it-IT" b="1" dirty="0">
                <a:solidFill>
                  <a:srgbClr val="00B050"/>
                </a:solidFill>
              </a:rPr>
              <a:t>Entro il medesimo termine di due giorni è dato avviso ai candidati e concorrenti</a:t>
            </a:r>
            <a:r>
              <a:rPr lang="it-IT" b="1" dirty="0"/>
              <a:t>, con le modalità di cui all'articolo 5-bis del decreto legislativo 7 marzo 2005, n. 82, recante il Codice dell'amministrazione digitale o strumento analogo negli altri Stati membri, </a:t>
            </a:r>
            <a:r>
              <a:rPr lang="it-IT" b="1" dirty="0">
                <a:solidFill>
                  <a:srgbClr val="00B050"/>
                </a:solidFill>
              </a:rPr>
              <a:t>di detto provvedimento, indicando l'ufficio o il collegamento informatico ad accesso riservato dove sono disponibili i relativi atti</a:t>
            </a:r>
            <a:r>
              <a:rPr lang="it-IT" b="1" dirty="0"/>
              <a:t>. Il termine per l'impugnativa di cui al citato articolo 120, comma 2-bis, decorre dal momento in cui gli atti di cui al secondo periodo sono resi in concreto disponibili, corredati di motivazione</a:t>
            </a:r>
            <a:r>
              <a:rPr lang="it-IT" dirty="0"/>
              <a:t>.</a:t>
            </a:r>
            <a:endParaRPr lang="it-IT" sz="2200" dirty="0"/>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29</a:t>
            </a:r>
            <a:endParaRPr lang="it-IT" dirty="0"/>
          </a:p>
        </p:txBody>
      </p:sp>
    </p:spTree>
    <p:extLst>
      <p:ext uri="{BB962C8B-B14F-4D97-AF65-F5344CB8AC3E}">
        <p14:creationId xmlns:p14="http://schemas.microsoft.com/office/powerpoint/2010/main" val="1137942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Principi costituzionali</a:t>
            </a:r>
          </a:p>
        </p:txBody>
      </p:sp>
      <p:sp>
        <p:nvSpPr>
          <p:cNvPr id="3" name="Segnaposto contenuto 2"/>
          <p:cNvSpPr>
            <a:spLocks noGrp="1"/>
          </p:cNvSpPr>
          <p:nvPr>
            <p:ph idx="1"/>
          </p:nvPr>
        </p:nvSpPr>
        <p:spPr/>
        <p:txBody>
          <a:bodyPr>
            <a:normAutofit/>
          </a:bodyPr>
          <a:lstStyle/>
          <a:p>
            <a:pPr marL="0" indent="0" algn="ctr">
              <a:buNone/>
            </a:pPr>
            <a:r>
              <a:rPr lang="it-IT" b="1" dirty="0" smtClean="0">
                <a:solidFill>
                  <a:srgbClr val="055B0D"/>
                </a:solidFill>
                <a:effectLst>
                  <a:outerShdw blurRad="38100" dist="38100" dir="2700000" algn="tl">
                    <a:srgbClr val="000000">
                      <a:alpha val="43137"/>
                    </a:srgbClr>
                  </a:outerShdw>
                </a:effectLst>
              </a:rPr>
              <a:t>Articolo 28</a:t>
            </a:r>
          </a:p>
          <a:p>
            <a:pPr marL="0" indent="0">
              <a:buNone/>
            </a:pPr>
            <a:r>
              <a:rPr lang="it-IT" b="1" dirty="0" smtClean="0">
                <a:solidFill>
                  <a:srgbClr val="055B0D"/>
                </a:solidFill>
                <a:effectLst>
                  <a:outerShdw blurRad="38100" dist="38100" dir="2700000" algn="tl">
                    <a:srgbClr val="000000">
                      <a:alpha val="43137"/>
                    </a:srgbClr>
                  </a:outerShdw>
                </a:effectLst>
              </a:rPr>
              <a:t>I funzionari e i dipendenti dello Stato e degli enti pubblici sono direttamente responsabili, secondo le leggi penali, civili e amministrative, degli atti compiuti in violazione di diritti</a:t>
            </a:r>
            <a:r>
              <a:rPr lang="it-IT" dirty="0" smtClean="0">
                <a:solidFill>
                  <a:srgbClr val="055B0D"/>
                </a:solidFill>
              </a:rPr>
              <a:t>.</a:t>
            </a:r>
          </a:p>
          <a:p>
            <a:pPr marL="0" indent="0">
              <a:buNone/>
            </a:pPr>
            <a:r>
              <a:rPr lang="it-IT" dirty="0" smtClean="0">
                <a:solidFill>
                  <a:srgbClr val="055B0D"/>
                </a:solidFill>
              </a:rPr>
              <a:t>In tali casi la responsabilità civile si estende allo Stato e agli enti pubblici.</a:t>
            </a:r>
          </a:p>
        </p:txBody>
      </p:sp>
    </p:spTree>
    <p:extLst>
      <p:ext uri="{BB962C8B-B14F-4D97-AF65-F5344CB8AC3E}">
        <p14:creationId xmlns:p14="http://schemas.microsoft.com/office/powerpoint/2010/main" val="308063979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9196" y="603310"/>
            <a:ext cx="9601196" cy="1303867"/>
          </a:xfrm>
        </p:spPr>
        <p:txBody>
          <a:bodyPr rtlCol="0">
            <a:normAutofit/>
          </a:bodyPr>
          <a:lstStyle/>
          <a:p>
            <a:r>
              <a:rPr lang="it-IT" dirty="0" smtClean="0"/>
              <a:t>Principi in materia di trasparenza</a:t>
            </a:r>
            <a:endParaRPr lang="it-IT" dirty="0"/>
          </a:p>
        </p:txBody>
      </p:sp>
      <p:sp>
        <p:nvSpPr>
          <p:cNvPr id="3" name="Segnaposto contenuto 2"/>
          <p:cNvSpPr>
            <a:spLocks noGrp="1"/>
          </p:cNvSpPr>
          <p:nvPr>
            <p:ph idx="1"/>
          </p:nvPr>
        </p:nvSpPr>
        <p:spPr>
          <a:xfrm>
            <a:off x="678393" y="2573383"/>
            <a:ext cx="10581790" cy="3237790"/>
          </a:xfrm>
          <a:ln>
            <a:noFill/>
          </a:ln>
        </p:spPr>
        <p:style>
          <a:lnRef idx="2">
            <a:schemeClr val="dk1"/>
          </a:lnRef>
          <a:fillRef idx="1">
            <a:schemeClr val="lt1"/>
          </a:fillRef>
          <a:effectRef idx="0">
            <a:schemeClr val="dk1"/>
          </a:effectRef>
          <a:fontRef idx="minor">
            <a:schemeClr val="dk1"/>
          </a:fontRef>
        </p:style>
        <p:txBody>
          <a:bodyPr rtlCol="0">
            <a:noAutofit/>
          </a:bodyPr>
          <a:lstStyle/>
          <a:p>
            <a:pPr marL="0" indent="0" algn="just">
              <a:buNone/>
            </a:pPr>
            <a:r>
              <a:rPr lang="it-IT" dirty="0"/>
              <a:t>Nella stessa sezione sono pubblicati anche i </a:t>
            </a:r>
            <a:r>
              <a:rPr lang="it-IT" dirty="0">
                <a:solidFill>
                  <a:srgbClr val="00B050"/>
                </a:solidFill>
              </a:rPr>
              <a:t>resoconti della gestione finanziaria dei contratti al termine della loro esecuzione</a:t>
            </a:r>
            <a:r>
              <a:rPr lang="it-IT" dirty="0"/>
              <a:t> </a:t>
            </a:r>
            <a:r>
              <a:rPr lang="it-IT" b="1" dirty="0"/>
              <a:t>con le modalità previste dal decreto legislativo 14 marzo 2013, n. 33.</a:t>
            </a:r>
            <a:r>
              <a:rPr lang="it-IT" dirty="0"/>
              <a:t> </a:t>
            </a:r>
            <a:r>
              <a:rPr lang="it-IT" b="1" dirty="0">
                <a:solidFill>
                  <a:srgbClr val="00B050"/>
                </a:solidFill>
              </a:rPr>
              <a:t>Gli atti di cui al presente comma recano, prima dell’intestazione o in calce, la data di pubblicazione sul profilo del committente</a:t>
            </a:r>
            <a:r>
              <a:rPr lang="it-IT" b="1" dirty="0"/>
              <a:t>. Fatti salvi gli atti a cui si applica l'articolo 73, comma 5, i termini cui sono collegati gli effetti giuridici della pubblicazione decorrono dalla pubblicazione sul profilo del committente.</a:t>
            </a:r>
            <a:endParaRPr lang="it-IT" dirty="0"/>
          </a:p>
        </p:txBody>
      </p:sp>
      <p:sp>
        <p:nvSpPr>
          <p:cNvPr id="4" name="Ettagono 3"/>
          <p:cNvSpPr/>
          <p:nvPr/>
        </p:nvSpPr>
        <p:spPr>
          <a:xfrm>
            <a:off x="10502900" y="976313"/>
            <a:ext cx="1006475" cy="954087"/>
          </a:xfrm>
          <a:prstGeom prst="heptagon">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dirty="0" smtClean="0"/>
              <a:t>29</a:t>
            </a:r>
            <a:endParaRPr lang="it-IT" dirty="0"/>
          </a:p>
        </p:txBody>
      </p:sp>
    </p:spTree>
    <p:extLst>
      <p:ext uri="{BB962C8B-B14F-4D97-AF65-F5344CB8AC3E}">
        <p14:creationId xmlns:p14="http://schemas.microsoft.com/office/powerpoint/2010/main" val="41647986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p:cNvSpPr txBox="1">
            <a:spLocks/>
          </p:cNvSpPr>
          <p:nvPr/>
        </p:nvSpPr>
        <p:spPr>
          <a:xfrm>
            <a:off x="777085" y="2338647"/>
            <a:ext cx="8909839" cy="600075"/>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it-IT" dirty="0" smtClean="0">
                <a:solidFill>
                  <a:schemeClr val="tx1">
                    <a:lumMod val="85000"/>
                    <a:lumOff val="15000"/>
                  </a:schemeClr>
                </a:solidFill>
              </a:rPr>
              <a:t>Grazie per l’attenzione!</a:t>
            </a:r>
            <a:endParaRPr lang="it-IT" dirty="0">
              <a:solidFill>
                <a:schemeClr val="tx1">
                  <a:lumMod val="85000"/>
                  <a:lumOff val="15000"/>
                </a:schemeClr>
              </a:solidFill>
            </a:endParaRPr>
          </a:p>
        </p:txBody>
      </p:sp>
      <p:sp>
        <p:nvSpPr>
          <p:cNvPr id="2" name="Rettangolo 1"/>
          <p:cNvSpPr/>
          <p:nvPr/>
        </p:nvSpPr>
        <p:spPr>
          <a:xfrm>
            <a:off x="777085" y="4818787"/>
            <a:ext cx="9239250" cy="830997"/>
          </a:xfrm>
          <a:prstGeom prst="rect">
            <a:avLst/>
          </a:prstGeom>
        </p:spPr>
        <p:txBody>
          <a:bodyPr wrap="square">
            <a:spAutoFit/>
          </a:bodyPr>
          <a:lstStyle/>
          <a:p>
            <a:pPr algn="just"/>
            <a:r>
              <a:rPr lang="it-IT" sz="1600" dirty="0" smtClean="0">
                <a:latin typeface="Calibri" panose="020F0502020204030204" pitchFamily="34" charset="0"/>
                <a:ea typeface="Calibri" panose="020F0502020204030204" pitchFamily="34" charset="0"/>
                <a:cs typeface="Times New Roman" panose="02020603050405020304" pitchFamily="18" charset="0"/>
              </a:rPr>
              <a:t>Il presente contributo costituisce espressione della libera opinione degli autori, si configura quale semplice analisi di studio liberamente apprezzabile dai lettori che rimangono pertanto responsabili in via esclusiva per le proprie decisioni e conseguenti scelte operative.</a:t>
            </a:r>
            <a:endParaRPr lang="it-IT" sz="1600" dirty="0"/>
          </a:p>
        </p:txBody>
      </p:sp>
    </p:spTree>
    <p:extLst>
      <p:ext uri="{BB962C8B-B14F-4D97-AF65-F5344CB8AC3E}">
        <p14:creationId xmlns:p14="http://schemas.microsoft.com/office/powerpoint/2010/main" val="335239389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rganico">
  <a:themeElements>
    <a:clrScheme name="Organico">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o">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o">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E4E49EB0-FB00-41F5-9359-4843D783A23D}"/>
    </a:ext>
  </a:extLst>
</a:theme>
</file>

<file path=docProps/app.xml><?xml version="1.0" encoding="utf-8"?>
<Properties xmlns="http://schemas.openxmlformats.org/officeDocument/2006/extended-properties" xmlns:vt="http://schemas.openxmlformats.org/officeDocument/2006/docPropsVTypes">
  <Template>TM02892315[[fn=Filo]]</Template>
  <TotalTime>4159</TotalTime>
  <Words>9026</Words>
  <Application>Microsoft Office PowerPoint</Application>
  <PresentationFormat>Personalizzato</PresentationFormat>
  <Paragraphs>315</Paragraphs>
  <Slides>91</Slides>
  <Notes>0</Notes>
  <HiddenSlides>0</HiddenSlides>
  <MMClips>0</MMClips>
  <ScaleCrop>false</ScaleCrop>
  <HeadingPairs>
    <vt:vector size="4" baseType="variant">
      <vt:variant>
        <vt:lpstr>Tema</vt:lpstr>
      </vt:variant>
      <vt:variant>
        <vt:i4>3</vt:i4>
      </vt:variant>
      <vt:variant>
        <vt:lpstr>Titoli diapositive</vt:lpstr>
      </vt:variant>
      <vt:variant>
        <vt:i4>91</vt:i4>
      </vt:variant>
    </vt:vector>
  </HeadingPairs>
  <TitlesOfParts>
    <vt:vector size="94" baseType="lpstr">
      <vt:lpstr>HDOfficeLightV0</vt:lpstr>
      <vt:lpstr>1_HDOfficeLightV0</vt:lpstr>
      <vt:lpstr>Organico</vt:lpstr>
      <vt:lpstr>Codice di comportamento, codice dei contratti, trasparenza</vt:lpstr>
      <vt:lpstr>Corruzione: aspetti definitori</vt:lpstr>
      <vt:lpstr>Corruzione: aspetti definitori</vt:lpstr>
      <vt:lpstr>Corruzione: aspetti definitori</vt:lpstr>
      <vt:lpstr>La corruzione e l’equazione di Klitgaard…</vt:lpstr>
      <vt:lpstr>La corruzione e l’equazione di Klitgaard…</vt:lpstr>
      <vt:lpstr>Principi costituzionali</vt:lpstr>
      <vt:lpstr>Principi costituzionali</vt:lpstr>
      <vt:lpstr>Principi costituzionali</vt:lpstr>
      <vt:lpstr>Principi costituzionali</vt:lpstr>
      <vt:lpstr>Principi costituzionali</vt:lpstr>
      <vt:lpstr>Principi costituzionali</vt:lpstr>
      <vt:lpstr>Principi costituzionali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Dai primi interventi alle recenti riforme:  fra trasparenza e controlli</vt:lpstr>
      <vt:lpstr>Ambiguità delle politiche anticorruzione</vt:lpstr>
      <vt:lpstr>Il codice di comportamento dei dipendenti pubblici</vt:lpstr>
      <vt:lpstr>Il codice di comportamento</vt:lpstr>
      <vt:lpstr>Il codice di comportamento</vt:lpstr>
      <vt:lpstr>Il codice di comportamento</vt:lpstr>
      <vt:lpstr>Il codice di comportamento</vt:lpstr>
      <vt:lpstr>Il codice di comportamento</vt:lpstr>
      <vt:lpstr>Il codice di comportamento</vt:lpstr>
      <vt:lpstr>Il codice di comportamento</vt:lpstr>
      <vt:lpstr>Il codice di comportamento</vt:lpstr>
      <vt:lpstr>Il codice di comportamento</vt:lpstr>
      <vt:lpstr>Il codice di comportamento</vt:lpstr>
      <vt:lpstr>La prevenzione della corruzione nei settori particolarmente esposti: i contratti pubblici</vt:lpstr>
      <vt:lpstr>Il mercato degli appalti pubblici in Europa</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Quadro normativo nazionale  alla vigilia della nuova codificazione</vt:lpstr>
      <vt:lpstr>Appalti pubblici e corruzione</vt:lpstr>
      <vt:lpstr>Appalti pubblici e corruzione</vt:lpstr>
      <vt:lpstr>Strategia Europa 2020</vt:lpstr>
      <vt:lpstr>Le tre nuove direttive comunitarie</vt:lpstr>
      <vt:lpstr>Direttiva 2014/24/UE su appalti pubblici</vt:lpstr>
      <vt:lpstr>Direttiva 2014/24/UE su appalti pubblici</vt:lpstr>
      <vt:lpstr>Direttiva 2014/24/UE su appalti pubblici</vt:lpstr>
      <vt:lpstr>Le tre nuove direttive comunitarie</vt:lpstr>
      <vt:lpstr>Le tre nuove direttive comunitarie</vt:lpstr>
      <vt:lpstr>Le tre nuove direttive comunitarie</vt:lpstr>
      <vt:lpstr>Cosa succede in caso di contrasto tra diritto nazionale e diritto comunitario?</vt:lpstr>
      <vt:lpstr>Cosa succede in caso di contrasto tra diritto nazionale e diritto comunitario?</vt:lpstr>
      <vt:lpstr>Le legge delega n. 11/2016</vt:lpstr>
      <vt:lpstr>Le legge delega n. 11/2016</vt:lpstr>
      <vt:lpstr>Presentazione standard di PowerPoint</vt:lpstr>
      <vt:lpstr>Le legge delega n. 11/2016</vt:lpstr>
      <vt:lpstr>Le legge delega n. 11/2016</vt:lpstr>
      <vt:lpstr>Il nuovo codice degli appalti pubblici [decreto legislativo 18 aprile 2016, n. 50]</vt:lpstr>
      <vt:lpstr>Il nuovo codice degli appalti pubblici [decreto legislativo 18 aprile 2016, n. 50]</vt:lpstr>
      <vt:lpstr>Il nuovo codice degli appalti pubblici [decreto legislativo 18 aprile 2016, n. 50]</vt:lpstr>
      <vt:lpstr>Il nuovo codice degli appalti pubblici [decreto legislativo 18 aprile 2016, n. 50]</vt:lpstr>
      <vt:lpstr>Il decreto correttivo  [decreto legislativo 19 aprile 2017, n. 56]</vt:lpstr>
      <vt:lpstr>Il decreto correttivo  [decreto legislativo 19 aprile 2017, n. 56]</vt:lpstr>
      <vt:lpstr>Il nuovo “Codice dei contratti pubblici”</vt:lpstr>
      <vt:lpstr>Presentazione standard di PowerPoint</vt:lpstr>
      <vt:lpstr>Presentazione standard di PowerPoint</vt:lpstr>
      <vt:lpstr>Principi per l’aggiudicazione e  l’esecuzione di appalti e concessioni</vt:lpstr>
      <vt:lpstr>Principi per l’aggiudicazione e  l’esecuzione di appalti e concessioni</vt:lpstr>
      <vt:lpstr>Principi per l’aggiudicazione e  l’esecuzione di appalti e concessioni</vt:lpstr>
      <vt:lpstr>Principi in materia di trasparenza</vt:lpstr>
      <vt:lpstr>Principi in materia di trasparenza</vt:lpstr>
      <vt:lpstr>Principi in materia di trasparenza</vt:lpstr>
      <vt:lpstr>Principi in materia di trasparenza</vt:lpstr>
      <vt:lpstr>Presentazione standard di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Codice degli appalti pubblici: principi e obiettivi del nuovo quadro normativo</dc:title>
  <dc:creator>Rinaldi Giorgio</dc:creator>
  <cp:lastModifiedBy>ASUS</cp:lastModifiedBy>
  <cp:revision>385</cp:revision>
  <dcterms:created xsi:type="dcterms:W3CDTF">2016-03-26T16:14:53Z</dcterms:created>
  <dcterms:modified xsi:type="dcterms:W3CDTF">2017-11-11T15:05:23Z</dcterms:modified>
</cp:coreProperties>
</file>